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50" r:id="rId3"/>
    <p:sldId id="453" r:id="rId4"/>
    <p:sldId id="505" r:id="rId5"/>
    <p:sldId id="506" r:id="rId6"/>
    <p:sldId id="473" r:id="rId7"/>
    <p:sldId id="456" r:id="rId8"/>
    <p:sldId id="508" r:id="rId9"/>
    <p:sldId id="507" r:id="rId10"/>
    <p:sldId id="498" r:id="rId11"/>
    <p:sldId id="459" r:id="rId12"/>
    <p:sldId id="511" r:id="rId13"/>
    <p:sldId id="524" r:id="rId14"/>
    <p:sldId id="499" r:id="rId15"/>
    <p:sldId id="462" r:id="rId16"/>
    <p:sldId id="469" r:id="rId17"/>
    <p:sldId id="464" r:id="rId18"/>
    <p:sldId id="470" r:id="rId19"/>
    <p:sldId id="512" r:id="rId20"/>
    <p:sldId id="513" r:id="rId21"/>
    <p:sldId id="534" r:id="rId22"/>
    <p:sldId id="517" r:id="rId23"/>
    <p:sldId id="483" r:id="rId24"/>
    <p:sldId id="523" r:id="rId25"/>
    <p:sldId id="484" r:id="rId26"/>
    <p:sldId id="529" r:id="rId27"/>
    <p:sldId id="533" r:id="rId28"/>
    <p:sldId id="530" r:id="rId29"/>
    <p:sldId id="531" r:id="rId30"/>
    <p:sldId id="532" r:id="rId31"/>
    <p:sldId id="495" r:id="rId32"/>
    <p:sldId id="528" r:id="rId33"/>
    <p:sldId id="480" r:id="rId34"/>
    <p:sldId id="501" r:id="rId35"/>
    <p:sldId id="481" r:id="rId36"/>
    <p:sldId id="502" r:id="rId37"/>
    <p:sldId id="503" r:id="rId38"/>
    <p:sldId id="490" r:id="rId39"/>
    <p:sldId id="497" r:id="rId40"/>
    <p:sldId id="491" r:id="rId41"/>
    <p:sldId id="492" r:id="rId42"/>
    <p:sldId id="493" r:id="rId43"/>
    <p:sldId id="496" r:id="rId4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768">
          <p15:clr>
            <a:srgbClr val="A4A3A4"/>
          </p15:clr>
        </p15:guide>
        <p15:guide id="3" pos="2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DFF"/>
    <a:srgbClr val="408000"/>
    <a:srgbClr val="00CDD7"/>
    <a:srgbClr val="00E8F2"/>
    <a:srgbClr val="00FFD8"/>
    <a:srgbClr val="00FFDB"/>
    <a:srgbClr val="00DDEC"/>
    <a:srgbClr val="00ECC3"/>
    <a:srgbClr val="0CB1D7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5" autoAdjust="0"/>
    <p:restoredTop sz="94660"/>
  </p:normalViewPr>
  <p:slideViewPr>
    <p:cSldViewPr snapToObjects="1">
      <p:cViewPr varScale="1">
        <p:scale>
          <a:sx n="75" d="100"/>
          <a:sy n="75" d="100"/>
        </p:scale>
        <p:origin x="1174" y="41"/>
      </p:cViewPr>
      <p:guideLst>
        <p:guide orient="horz"/>
        <p:guide orient="horz" pos="768"/>
        <p:guide pos="24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1ACE2F5-7B53-794F-9299-F252C6A46F02}" type="datetime1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3CB3B4-22D3-A84C-9D59-F8F468F1C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24E065-71B9-4635-A2E9-AF9DA617B23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2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rgbClr val="FFC000"/>
                </a:solidFill>
                <a:latin typeface="+mn-lt"/>
                <a:cs typeface="Cal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9C74-2005-1345-B566-08A5A5313261}" type="datetime1">
              <a:rPr lang="en-US" smtClean="0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5365E-FEA2-004F-9008-54362CA0A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296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28575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6797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51AE2-92CF-4D44-B848-C10E02D7A378}" type="datetime1">
              <a:rPr lang="en-US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C541-B8FC-4F4E-8435-31D48D22C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E602E-4DF7-494B-A2ED-642BA24AF7D6}" type="datetime1">
              <a:rPr lang="en-US"/>
              <a:pPr/>
              <a:t>7/6/2015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1EEC0-D4CB-40B0-AF37-F637669D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9C74-2005-1345-B566-08A5A5313261}" type="datetime1">
              <a:rPr lang="en-US" smtClean="0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5365E-FEA2-004F-9008-54362CA0A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144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1"/>
          <p:cNvSpPr txBox="1">
            <a:spLocks/>
          </p:cNvSpPr>
          <p:nvPr userDrawn="1"/>
        </p:nvSpPr>
        <p:spPr bwMode="auto">
          <a:xfrm>
            <a:off x="685800" y="22860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GB" sz="3000" b="1" smtClean="0">
              <a:solidFill>
                <a:schemeClr val="bg1"/>
              </a:solidFill>
              <a:latin typeface="Calibri" charset="0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85599C74-2005-1345-B566-08A5A5313261}" type="datetime1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>
              <a:defRPr/>
            </a:pPr>
            <a:fld id="{9085365E-FEA2-004F-9008-54362CA0A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34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34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34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57200" y="31242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CREDENTIALING </a:t>
            </a:r>
            <a:r>
              <a:rPr lang="en-US" sz="36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THE DRUG DEMAND REDUCTION  WORKFORCE</a:t>
            </a:r>
            <a:endParaRPr lang="en-GB" sz="3600" b="1" dirty="0" smtClean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9173" y="1768884"/>
            <a:ext cx="4265654" cy="166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" y="4292024"/>
            <a:ext cx="9143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000" b="1" dirty="0">
                <a:latin typeface="Calibri" charset="0"/>
              </a:rPr>
              <a:t>by </a:t>
            </a:r>
          </a:p>
          <a:p>
            <a:pPr algn="ctr" eaLnBrk="1" hangingPunct="1"/>
            <a:r>
              <a:rPr lang="en-GB" sz="2000" b="1" dirty="0">
                <a:latin typeface="Calibri" charset="0"/>
              </a:rPr>
              <a:t>Tay </a:t>
            </a:r>
            <a:r>
              <a:rPr lang="en-GB" sz="2000" b="1" dirty="0" err="1">
                <a:latin typeface="Calibri" charset="0"/>
              </a:rPr>
              <a:t>Bian</a:t>
            </a:r>
            <a:r>
              <a:rPr lang="en-GB" sz="2000" b="1" dirty="0">
                <a:latin typeface="Calibri" charset="0"/>
              </a:rPr>
              <a:t> How </a:t>
            </a:r>
            <a:r>
              <a:rPr lang="en-GB" sz="2000" b="1" dirty="0" smtClean="0">
                <a:latin typeface="Calibri" charset="0"/>
              </a:rPr>
              <a:t>, </a:t>
            </a:r>
            <a:r>
              <a:rPr lang="en-GB" sz="1800" b="1" dirty="0" smtClean="0">
                <a:latin typeface="Calibri" charset="0"/>
              </a:rPr>
              <a:t>Director </a:t>
            </a:r>
            <a:r>
              <a:rPr lang="en-GB" sz="1800" b="1" dirty="0">
                <a:latin typeface="Calibri" charset="0"/>
              </a:rPr>
              <a:t>ICCE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401994"/>
              </p:ext>
            </p:extLst>
          </p:nvPr>
        </p:nvGraphicFramePr>
        <p:xfrm>
          <a:off x="1143003" y="1814531"/>
          <a:ext cx="6857997" cy="388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266"/>
                <a:gridCol w="1326743"/>
                <a:gridCol w="1184988"/>
              </a:tblGrid>
              <a:tr h="467768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UPC-1 Curriculum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71763" marR="71763" marT="35882" marB="35882">
                    <a:solidFill>
                      <a:srgbClr val="4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71763" marR="71763" marT="35882" marB="35882">
                    <a:solidFill>
                      <a:srgbClr val="4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Date of Completion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408000"/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1- Introduction to Prevention Science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Printed/Available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March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2-Physiology &amp; Pharmacology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Printed/Available</a:t>
                      </a:r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March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</a:tr>
              <a:tr h="467768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3-Monitoring and Evaluation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 production</a:t>
                      </a:r>
                    </a:p>
                    <a:p>
                      <a:r>
                        <a:rPr lang="en-US" sz="1300" dirty="0" smtClean="0"/>
                        <a:t>Est. production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June 2015</a:t>
                      </a:r>
                    </a:p>
                    <a:p>
                      <a:r>
                        <a:rPr lang="en-US" sz="1300" dirty="0" smtClean="0"/>
                        <a:t>August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</a:tr>
              <a:tr h="467768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4-Family-Based</a:t>
                      </a:r>
                      <a:r>
                        <a:rPr lang="en-US" sz="1300" b="1" baseline="0" dirty="0" smtClean="0"/>
                        <a:t> Prevention Interventions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Revisions</a:t>
                      </a:r>
                      <a:r>
                        <a:rPr lang="en-US" sz="1300" baseline="0" dirty="0" smtClean="0"/>
                        <a:t> done</a:t>
                      </a:r>
                    </a:p>
                    <a:p>
                      <a:r>
                        <a:rPr lang="en-US" sz="1300" baseline="0" dirty="0" smtClean="0"/>
                        <a:t>Est. production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June 2015</a:t>
                      </a:r>
                    </a:p>
                    <a:p>
                      <a:r>
                        <a:rPr lang="en-US" sz="1300" dirty="0" smtClean="0"/>
                        <a:t>Oct.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5-School-Based</a:t>
                      </a:r>
                      <a:r>
                        <a:rPr lang="en-US" sz="1300" b="1" baseline="0" dirty="0" smtClean="0"/>
                        <a:t> Prevention Interventions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Printed/Available</a:t>
                      </a:r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June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</a:tr>
              <a:tr h="26976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6-Workplace-Based </a:t>
                      </a:r>
                      <a:r>
                        <a:rPr lang="en-US" sz="1300" b="1" baseline="0" dirty="0" smtClean="0"/>
                        <a:t>Prevention Interventions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Printed/Available</a:t>
                      </a:r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May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</a:tr>
              <a:tr h="467768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7-Environment-Based</a:t>
                      </a:r>
                      <a:r>
                        <a:rPr lang="en-US" sz="1300" b="1" baseline="0" dirty="0" smtClean="0"/>
                        <a:t> Prevention  Interventions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 APS formatting</a:t>
                      </a:r>
                    </a:p>
                    <a:p>
                      <a:r>
                        <a:rPr lang="en-US" sz="1300" dirty="0" smtClean="0"/>
                        <a:t>Est. production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July 2015</a:t>
                      </a:r>
                    </a:p>
                    <a:p>
                      <a:r>
                        <a:rPr lang="en-US" sz="1300" dirty="0" smtClean="0"/>
                        <a:t>Oct.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</a:tr>
              <a:tr h="467768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8-Media-Based Prevention Interventions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 APS formatting</a:t>
                      </a:r>
                    </a:p>
                    <a:p>
                      <a:r>
                        <a:rPr lang="en-US" sz="1300" dirty="0" smtClean="0"/>
                        <a:t>Production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June 2015</a:t>
                      </a:r>
                    </a:p>
                    <a:p>
                      <a:r>
                        <a:rPr lang="en-US" sz="1300" dirty="0" smtClean="0"/>
                        <a:t>Sept.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00FFD8"/>
                    </a:solidFill>
                  </a:tcPr>
                </a:tc>
              </a:tr>
              <a:tr h="467768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9-Community-Based Prevention Implementation Systems</a:t>
                      </a:r>
                      <a:endParaRPr lang="en-US" sz="1300" b="1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Revisions est.</a:t>
                      </a:r>
                    </a:p>
                    <a:p>
                      <a:r>
                        <a:rPr lang="en-US" sz="1300" dirty="0" smtClean="0"/>
                        <a:t>Est. production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August 2015</a:t>
                      </a:r>
                    </a:p>
                    <a:p>
                      <a:r>
                        <a:rPr lang="en-US" sz="1300" dirty="0" smtClean="0"/>
                        <a:t>Nov.</a:t>
                      </a:r>
                      <a:r>
                        <a:rPr lang="en-US" sz="1300" baseline="0" dirty="0" smtClean="0"/>
                        <a:t> 2015</a:t>
                      </a:r>
                      <a:endParaRPr lang="en-US" sz="1300" dirty="0"/>
                    </a:p>
                  </a:txBody>
                  <a:tcPr marL="71763" marR="71763" marT="35882" marB="35882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-11727"/>
            <a:ext cx="9145016" cy="16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20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C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3040346" cy="403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Curriculum Development – UPC Series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76200" y="1828800"/>
            <a:ext cx="6477000" cy="3429000"/>
          </a:xfrm>
        </p:spPr>
        <p:txBody>
          <a:bodyPr/>
          <a:lstStyle/>
          <a:p>
            <a:pPr lvl="2"/>
            <a:r>
              <a:rPr lang="en-US" dirty="0" smtClean="0"/>
              <a:t>Track </a:t>
            </a:r>
            <a:r>
              <a:rPr lang="en-US" dirty="0"/>
              <a:t>1: School-based Prevention  </a:t>
            </a:r>
          </a:p>
          <a:p>
            <a:pPr lvl="2"/>
            <a:r>
              <a:rPr lang="en-US" dirty="0"/>
              <a:t>Track 2: Family-based Prevention  </a:t>
            </a:r>
          </a:p>
          <a:p>
            <a:pPr lvl="2"/>
            <a:r>
              <a:rPr lang="en-US" dirty="0"/>
              <a:t>Track 3: Environment-based Prevention </a:t>
            </a:r>
          </a:p>
          <a:p>
            <a:pPr lvl="2"/>
            <a:r>
              <a:rPr lang="en-US" dirty="0"/>
              <a:t>Track 4: Media-based Prevention </a:t>
            </a:r>
          </a:p>
          <a:p>
            <a:pPr lvl="2"/>
            <a:r>
              <a:rPr lang="en-US" dirty="0"/>
              <a:t>Track 5: Workplace-based Prevention </a:t>
            </a:r>
          </a:p>
          <a:p>
            <a:pPr lvl="2"/>
            <a:r>
              <a:rPr lang="en-US" dirty="0"/>
              <a:t>Track 6: Community-based Prevention Implementation Systems </a:t>
            </a:r>
          </a:p>
          <a:p>
            <a:pPr lvl="2"/>
            <a:r>
              <a:rPr lang="en-US" dirty="0"/>
              <a:t>Track 7: Monitoring and </a:t>
            </a:r>
            <a:r>
              <a:rPr lang="en-US" dirty="0" smtClean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0771888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PC Book 3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91" r="20691"/>
          <a:stretch/>
        </p:blipFill>
        <p:spPr>
          <a:xfrm>
            <a:off x="3384000" y="1608213"/>
            <a:ext cx="5745720" cy="4309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Development - UPC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05000"/>
            <a:ext cx="5867400" cy="3733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UPC Series </a:t>
            </a:r>
            <a:r>
              <a:rPr lang="en-US" sz="2400" dirty="0" err="1" smtClean="0"/>
              <a:t>ll</a:t>
            </a:r>
            <a:r>
              <a:rPr lang="en-US" sz="2400" dirty="0" smtClean="0"/>
              <a:t> (</a:t>
            </a:r>
            <a:r>
              <a:rPr lang="en-US" sz="2400" dirty="0"/>
              <a:t>Implementer Level)</a:t>
            </a:r>
          </a:p>
          <a:p>
            <a:pPr>
              <a:buBlip>
                <a:blip r:embed="rId3"/>
              </a:buBlip>
            </a:pPr>
            <a:r>
              <a:rPr lang="en-US" sz="2400" dirty="0"/>
              <a:t>In 2015, APS curriculum developers writing the 7 prevention </a:t>
            </a:r>
            <a:r>
              <a:rPr lang="en-US" sz="2400" dirty="0" smtClean="0"/>
              <a:t>tracks (45 curricula)</a:t>
            </a:r>
          </a:p>
          <a:p>
            <a:pPr>
              <a:buBlip>
                <a:blip r:embed="rId3"/>
              </a:buBlip>
            </a:pPr>
            <a:r>
              <a:rPr lang="en-US" sz="2400" dirty="0" smtClean="0"/>
              <a:t>Core curriculum (8-10 days)</a:t>
            </a:r>
          </a:p>
          <a:p>
            <a:pPr lvl="1">
              <a:buBlip>
                <a:blip r:embed="rId3"/>
              </a:buBlip>
            </a:pPr>
            <a:r>
              <a:rPr lang="en-US" sz="2000" dirty="0" smtClean="0"/>
              <a:t>Introduction to prevention Science</a:t>
            </a:r>
          </a:p>
          <a:p>
            <a:pPr lvl="1">
              <a:buBlip>
                <a:blip r:embed="rId3"/>
              </a:buBlip>
            </a:pPr>
            <a:r>
              <a:rPr lang="en-US" sz="2000" dirty="0" smtClean="0"/>
              <a:t>Physiology and Pharmacology for prevention specialists</a:t>
            </a:r>
          </a:p>
          <a:p>
            <a:pPr lvl="1">
              <a:buBlip>
                <a:blip r:embed="rId3"/>
              </a:buBlip>
            </a:pPr>
            <a:r>
              <a:rPr lang="en-US" sz="2000" dirty="0" smtClean="0"/>
              <a:t>Monitoring and evaluation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06625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UPC-Series </a:t>
            </a:r>
            <a:r>
              <a:rPr lang="en-US" dirty="0" smtClean="0">
                <a:effectLst/>
              </a:rPr>
              <a:t>2</a:t>
            </a:r>
            <a:endParaRPr lang="es-ES" dirty="0">
              <a:effectLst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859746"/>
              </p:ext>
            </p:extLst>
          </p:nvPr>
        </p:nvGraphicFramePr>
        <p:xfrm>
          <a:off x="304800" y="2133600"/>
          <a:ext cx="8550183" cy="295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360"/>
                <a:gridCol w="1313035"/>
                <a:gridCol w="1313035"/>
                <a:gridCol w="1622753"/>
              </a:tblGrid>
              <a:tr h="55249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UPC-1 Curriculum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4761" marR="84761" marT="42381" marB="42381">
                    <a:solidFill>
                      <a:srgbClr val="4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Venue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4761" marR="84761" marT="42381" marB="42381">
                    <a:solidFill>
                      <a:srgbClr val="4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Pilot Testing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4761" marR="84761" marT="42381" marB="42381">
                    <a:solidFill>
                      <a:srgbClr val="4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Revision</a:t>
                      </a:r>
                      <a:endParaRPr lang="en-US" sz="1500" dirty="0"/>
                    </a:p>
                  </a:txBody>
                  <a:tcPr marL="84761" marR="84761" marT="42381" marB="42381">
                    <a:solidFill>
                      <a:srgbClr val="408000"/>
                    </a:solidFill>
                  </a:tcPr>
                </a:tc>
              </a:tr>
              <a:tr h="336768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School-Based Track (140 hours)</a:t>
                      </a:r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Dubai, UAE</a:t>
                      </a:r>
                      <a:endParaRPr lang="en-U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April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June</a:t>
                      </a:r>
                      <a:r>
                        <a:rPr lang="es-ES" sz="1700" baseline="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</a:tr>
              <a:tr h="33676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Family-Based Track (140 hours)</a:t>
                      </a:r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Dubai, UAE</a:t>
                      </a:r>
                      <a:endParaRPr lang="en-U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err="1" smtClean="0"/>
                        <a:t>April</a:t>
                      </a:r>
                      <a:r>
                        <a:rPr lang="es-ES" sz="1700" dirty="0" smtClean="0"/>
                        <a:t> 2016</a:t>
                      </a:r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June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</a:tr>
              <a:tr h="33676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Environment-based Track (110 hours)</a:t>
                      </a:r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Dubai, UAE</a:t>
                      </a:r>
                      <a:endParaRPr lang="en-U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May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July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</a:tr>
              <a:tr h="33676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Media-based Track (115 hours)</a:t>
                      </a:r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Dubai, UAE</a:t>
                      </a:r>
                      <a:endParaRPr lang="en-U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err="1" smtClean="0"/>
                        <a:t>May</a:t>
                      </a:r>
                      <a:r>
                        <a:rPr lang="es-ES" sz="1700" dirty="0" smtClean="0"/>
                        <a:t> 2016</a:t>
                      </a:r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July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</a:tr>
              <a:tr h="33676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Workplace-based Track (130 hours)</a:t>
                      </a:r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Dubai, UAE</a:t>
                      </a:r>
                      <a:endParaRPr lang="en-U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 smtClean="0"/>
                        <a:t>June 2016</a:t>
                      </a:r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August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</a:tr>
              <a:tr h="336768"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Community-based</a:t>
                      </a:r>
                      <a:r>
                        <a:rPr lang="es-ES" sz="1700" dirty="0" smtClean="0"/>
                        <a:t> </a:t>
                      </a:r>
                      <a:r>
                        <a:rPr lang="es-ES" sz="1700" baseline="0" dirty="0" err="1" smtClean="0"/>
                        <a:t>Track</a:t>
                      </a:r>
                      <a:r>
                        <a:rPr lang="es-ES" sz="1700" baseline="0" dirty="0" smtClean="0"/>
                        <a:t> (150 </a:t>
                      </a:r>
                      <a:r>
                        <a:rPr lang="es-ES" sz="1700" baseline="0" dirty="0" err="1" smtClean="0"/>
                        <a:t>hours</a:t>
                      </a:r>
                      <a:r>
                        <a:rPr lang="es-ES" sz="1700" baseline="0" dirty="0" smtClean="0"/>
                        <a:t>)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smtClean="0"/>
                        <a:t>Dubai, UAE</a:t>
                      </a:r>
                      <a:endParaRPr lang="en-U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June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August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00FFD8"/>
                    </a:solidFill>
                  </a:tcPr>
                </a:tc>
              </a:tr>
              <a:tr h="33676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Monitoring and Evaluation Track (100 hours)</a:t>
                      </a:r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Dubai, UAE</a:t>
                      </a:r>
                      <a:endParaRPr lang="en-U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July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dirty="0" err="1" smtClean="0"/>
                        <a:t>September</a:t>
                      </a:r>
                      <a:r>
                        <a:rPr lang="es-ES" sz="1700" dirty="0" smtClean="0"/>
                        <a:t> 2016</a:t>
                      </a:r>
                      <a:endParaRPr lang="es-ES" sz="1700" dirty="0"/>
                    </a:p>
                  </a:txBody>
                  <a:tcPr marL="84761" marR="84761" marT="42381" marB="42381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164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07737"/>
              </p:ext>
            </p:extLst>
          </p:nvPr>
        </p:nvGraphicFramePr>
        <p:xfrm>
          <a:off x="713895" y="2133600"/>
          <a:ext cx="77724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033"/>
                <a:gridCol w="1347189"/>
                <a:gridCol w="2179178"/>
              </a:tblGrid>
              <a:tr h="3585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Curriculum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 of Completion  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7969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1- Physiology &amp; Pharmacology </a:t>
                      </a:r>
                    </a:p>
                    <a:p>
                      <a:r>
                        <a:rPr lang="en-US" sz="1400" b="1" dirty="0" smtClean="0"/>
                        <a:t>for</a:t>
                      </a:r>
                      <a:r>
                        <a:rPr lang="en-US" sz="1400" b="1" baseline="0" dirty="0" smtClean="0"/>
                        <a:t> Addiction </a:t>
                      </a:r>
                      <a:endParaRPr lang="en-US" sz="1400" b="1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Revised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4949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2-Treatment for</a:t>
                      </a:r>
                      <a:r>
                        <a:rPr lang="en-US" sz="1400" b="1" baseline="0" dirty="0" smtClean="0"/>
                        <a:t> Substance Use Disorders-</a:t>
                      </a:r>
                    </a:p>
                    <a:p>
                      <a:r>
                        <a:rPr lang="en-US" sz="1400" b="1" baseline="0" dirty="0" smtClean="0"/>
                        <a:t>The Continuum of Care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2015</a:t>
                      </a:r>
                      <a:endParaRPr lang="en-US" sz="1400" dirty="0"/>
                    </a:p>
                  </a:txBody>
                  <a:tcPr/>
                </a:tc>
              </a:tr>
              <a:tr h="35777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3-Common Co-occurring Mental</a:t>
                      </a:r>
                      <a:r>
                        <a:rPr lang="en-US" sz="1400" b="1" baseline="0" dirty="0" smtClean="0"/>
                        <a:t> and Medical Disorders</a:t>
                      </a:r>
                      <a:endParaRPr lang="en-US" sz="1400" b="1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Revised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4-Basic Counseling for</a:t>
                      </a:r>
                      <a:r>
                        <a:rPr lang="en-US" sz="1400" b="1" baseline="0" dirty="0" smtClean="0"/>
                        <a:t> Addiction Professionals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2015</a:t>
                      </a:r>
                      <a:endParaRPr lang="en-US" sz="1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5-Intake, Screening, Assessment, Treatment Planning</a:t>
                      </a:r>
                      <a:r>
                        <a:rPr lang="en-US" sz="1400" b="1" baseline="0" dirty="0" smtClean="0"/>
                        <a:t> and Documentation </a:t>
                      </a:r>
                      <a:r>
                        <a:rPr lang="en-US" sz="1400" b="1" dirty="0" smtClean="0"/>
                        <a:t>for</a:t>
                      </a:r>
                      <a:r>
                        <a:rPr lang="en-US" sz="1400" b="1" baseline="0" dirty="0" smtClean="0"/>
                        <a:t> Addiction Professionals</a:t>
                      </a:r>
                      <a:endParaRPr lang="en-US" sz="1400" b="1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Finalised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May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6- Case Management for</a:t>
                      </a:r>
                      <a:r>
                        <a:rPr lang="en-US" sz="1400" b="1" baseline="0" dirty="0" smtClean="0"/>
                        <a:t> Addiction Professionals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Revised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2015</a:t>
                      </a:r>
                      <a:endParaRPr lang="en-US" sz="1400" dirty="0"/>
                    </a:p>
                  </a:txBody>
                  <a:tcPr/>
                </a:tc>
              </a:tr>
              <a:tr h="30480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–Crisis Intervention for Addiction Professionals</a:t>
                      </a:r>
                      <a:endParaRPr lang="en-US" sz="1400" b="1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Revised</a:t>
                      </a:r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–Ethics for Addiction Professionals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March</a:t>
                      </a:r>
                      <a:r>
                        <a:rPr lang="en-US" sz="1400" baseline="0" dirty="0" smtClean="0"/>
                        <a:t> 2015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5"/>
            <a:ext cx="9144000" cy="18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86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0"/>
            <a:ext cx="2642616" cy="2675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dirty="0" smtClean="0"/>
              <a:t>CURRICULUM DEVELOPMENT – UTC Intermediate Level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457200" y="1752600"/>
            <a:ext cx="8839200" cy="4191000"/>
          </a:xfrm>
        </p:spPr>
        <p:txBody>
          <a:bodyPr/>
          <a:lstStyle/>
          <a:p>
            <a:pPr lvl="2"/>
            <a:r>
              <a:rPr lang="en-US" sz="2000" dirty="0" smtClean="0"/>
              <a:t>Curriculum 9 : Pharmacology </a:t>
            </a:r>
            <a:r>
              <a:rPr lang="en-US" sz="2000" dirty="0"/>
              <a:t>and Substance Use Disorders (SUD) </a:t>
            </a:r>
          </a:p>
          <a:p>
            <a:pPr lvl="2"/>
            <a:r>
              <a:rPr lang="en-US" sz="2000" dirty="0"/>
              <a:t>Curriculum </a:t>
            </a:r>
            <a:r>
              <a:rPr lang="en-US" sz="2000" dirty="0" smtClean="0"/>
              <a:t>10: Managing </a:t>
            </a:r>
            <a:r>
              <a:rPr lang="en-US" sz="2000" dirty="0"/>
              <a:t>Medication-Assisted Treatment </a:t>
            </a:r>
            <a:r>
              <a:rPr lang="en-US" sz="2000" dirty="0" err="1"/>
              <a:t>Programmes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Curriculum </a:t>
            </a:r>
            <a:r>
              <a:rPr lang="en-US" sz="2000" dirty="0" smtClean="0"/>
              <a:t>11: Enhancing </a:t>
            </a:r>
            <a:r>
              <a:rPr lang="en-US" sz="2000" dirty="0"/>
              <a:t>Motivational Interviewing (MI) Skills </a:t>
            </a:r>
          </a:p>
          <a:p>
            <a:pPr lvl="2"/>
            <a:r>
              <a:rPr lang="en-US" sz="2000" dirty="0"/>
              <a:t>Curriculum </a:t>
            </a:r>
            <a:r>
              <a:rPr lang="en-US" sz="2000" dirty="0" smtClean="0"/>
              <a:t>12: Cognitive </a:t>
            </a:r>
            <a:r>
              <a:rPr lang="en-US" sz="2000" dirty="0" err="1"/>
              <a:t>Behavioural</a:t>
            </a:r>
            <a:r>
              <a:rPr lang="en-US" sz="2000" dirty="0"/>
              <a:t> Therapy (CBT) </a:t>
            </a:r>
          </a:p>
          <a:p>
            <a:pPr lvl="2"/>
            <a:r>
              <a:rPr lang="en-US" sz="2000" dirty="0"/>
              <a:t>Curriculum </a:t>
            </a:r>
            <a:r>
              <a:rPr lang="en-US" sz="2000" dirty="0" smtClean="0"/>
              <a:t>13: Contingency </a:t>
            </a:r>
            <a:r>
              <a:rPr lang="en-US" sz="2000" dirty="0"/>
              <a:t>Management </a:t>
            </a:r>
            <a:endParaRPr lang="en-US" sz="2000" dirty="0" smtClean="0"/>
          </a:p>
          <a:p>
            <a:pPr lvl="2"/>
            <a:r>
              <a:rPr lang="en-US" sz="2000" dirty="0" smtClean="0"/>
              <a:t>Curriculum 14: Working with Families </a:t>
            </a:r>
          </a:p>
          <a:p>
            <a:pPr lvl="2"/>
            <a:r>
              <a:rPr lang="en-US" sz="2000" dirty="0" smtClean="0"/>
              <a:t>Curriculum 15: Skills for Screening Co-occurring Disorders </a:t>
            </a:r>
          </a:p>
          <a:p>
            <a:pPr lvl="2"/>
            <a:r>
              <a:rPr lang="en-US" sz="2000" dirty="0" smtClean="0"/>
              <a:t>Curriculum 16: Intermediate Clinical Skills and Crisis 		Management </a:t>
            </a:r>
          </a:p>
          <a:p>
            <a:pPr lvl="2"/>
            <a:r>
              <a:rPr lang="en-US" sz="2000" dirty="0" smtClean="0"/>
              <a:t>Curriculum 17: Case Management Skills and Practices </a:t>
            </a:r>
          </a:p>
          <a:p>
            <a:pPr lvl="2"/>
            <a:r>
              <a:rPr lang="en-US" sz="2000" dirty="0" smtClean="0"/>
              <a:t>Curriculum 18: Clinical Supervision for SUD Professionals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68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UTC Intermediate Level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71095"/>
              </p:ext>
            </p:extLst>
          </p:nvPr>
        </p:nvGraphicFramePr>
        <p:xfrm>
          <a:off x="381000" y="1676400"/>
          <a:ext cx="83820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676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Curriculum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 of Completion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9- Physiology &amp; Pharmacology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for</a:t>
                      </a:r>
                      <a:r>
                        <a:rPr lang="en-US" sz="1400" b="1" baseline="0" dirty="0" smtClean="0"/>
                        <a:t> SUD</a:t>
                      </a:r>
                      <a:endParaRPr lang="en-US" sz="1400" b="1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Being developed</a:t>
                      </a:r>
                      <a:endParaRPr lang="en-US" sz="1400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10-Managing Medication-Assisted</a:t>
                      </a:r>
                      <a:r>
                        <a:rPr lang="en-US" sz="1400" b="1" baseline="0" dirty="0" smtClean="0"/>
                        <a:t> Programs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Being developed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2015</a:t>
                      </a:r>
                      <a:endParaRPr lang="en-US" sz="1400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11- Enhancing</a:t>
                      </a:r>
                      <a:r>
                        <a:rPr lang="en-US" sz="1400" b="1" baseline="0" dirty="0" smtClean="0"/>
                        <a:t> Motivational Interviewing Skills</a:t>
                      </a:r>
                      <a:endParaRPr lang="en-US" sz="1400" b="1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/>
                        <a:t>Being developed</a:t>
                      </a:r>
                      <a:endParaRPr lang="en-US" sz="1400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September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 – Cognitive Behavior</a:t>
                      </a:r>
                      <a:r>
                        <a:rPr lang="en-US" sz="1400" b="1" baseline="0" dirty="0" smtClean="0"/>
                        <a:t> Therapy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/>
                        <a:t>Being developed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September 2015</a:t>
                      </a:r>
                      <a:endParaRPr lang="en-US" sz="1400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13- Contingency Management – A</a:t>
                      </a:r>
                      <a:r>
                        <a:rPr lang="en-US" sz="1400" b="1" baseline="0" dirty="0" smtClean="0"/>
                        <a:t> Reinforcement-based Treatment</a:t>
                      </a:r>
                      <a:endParaRPr lang="en-US" sz="1400" b="1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Being developed</a:t>
                      </a:r>
                      <a:endParaRPr lang="en-US" sz="1400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14- Working with Families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Pilot</a:t>
                      </a:r>
                      <a:r>
                        <a:rPr lang="en-US" sz="1400" baseline="0" dirty="0" smtClean="0"/>
                        <a:t> tested/Revised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June 2015</a:t>
                      </a:r>
                      <a:endParaRPr lang="en-US" sz="1400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15-Skills for Diagnosing COD</a:t>
                      </a:r>
                      <a:endParaRPr lang="en-US" sz="1400" b="1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/>
                        <a:t>Being developed</a:t>
                      </a:r>
                      <a:endParaRPr lang="en-US" sz="1400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September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16- Intermediate</a:t>
                      </a:r>
                      <a:r>
                        <a:rPr lang="en-US" sz="1400" b="1" baseline="0" dirty="0" smtClean="0"/>
                        <a:t> Clinical Skills and Practices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/>
                        <a:t>Being developed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September 2015</a:t>
                      </a:r>
                      <a:endParaRPr lang="en-US" sz="1400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17 – Crisis Management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Being developed</a:t>
                      </a:r>
                      <a:endParaRPr lang="en-US" sz="1400" dirty="0" smtClean="0"/>
                    </a:p>
                  </a:txBody>
                  <a:tcPr>
                    <a:solidFill>
                      <a:srgbClr val="EEC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September 2015</a:t>
                      </a:r>
                      <a:endParaRPr lang="en-US" sz="1400" dirty="0"/>
                    </a:p>
                  </a:txBody>
                  <a:tcPr>
                    <a:solidFill>
                      <a:srgbClr val="EECBBE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18- Clinical</a:t>
                      </a:r>
                      <a:r>
                        <a:rPr lang="en-US" sz="1400" b="1" baseline="0" dirty="0" smtClean="0"/>
                        <a:t> Supervision Skills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Pilot</a:t>
                      </a:r>
                      <a:r>
                        <a:rPr lang="en-US" sz="1400" baseline="0" dirty="0" smtClean="0"/>
                        <a:t> tested/Being Revised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September 2015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009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</a:t>
            </a:r>
            <a:r>
              <a:rPr lang="en-US" dirty="0" smtClean="0"/>
              <a:t>Development - UTC </a:t>
            </a:r>
            <a:r>
              <a:rPr lang="en-US" dirty="0" err="1" smtClean="0"/>
              <a:t>Specialised</a:t>
            </a:r>
            <a:r>
              <a:rPr lang="en-US" dirty="0" smtClean="0"/>
              <a:t> Curricula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151524"/>
            <a:ext cx="9220200" cy="2487276"/>
          </a:xfrm>
        </p:spPr>
        <p:txBody>
          <a:bodyPr/>
          <a:lstStyle/>
          <a:p>
            <a:pPr lvl="2"/>
            <a:r>
              <a:rPr lang="en-US" dirty="0" smtClean="0"/>
              <a:t>Guiding </a:t>
            </a:r>
            <a:r>
              <a:rPr lang="en-US" dirty="0"/>
              <a:t>Recovery of Women (GROW</a:t>
            </a:r>
            <a:r>
              <a:rPr lang="en-US" dirty="0" smtClean="0"/>
              <a:t>) – 10 Curricula</a:t>
            </a:r>
          </a:p>
          <a:p>
            <a:pPr lvl="2"/>
            <a:r>
              <a:rPr lang="en-US" dirty="0" smtClean="0"/>
              <a:t>Community </a:t>
            </a:r>
            <a:r>
              <a:rPr lang="en-US" dirty="0"/>
              <a:t>Outreach (CO) – 1</a:t>
            </a:r>
            <a:r>
              <a:rPr lang="en-US" dirty="0" smtClean="0"/>
              <a:t> Curriculum </a:t>
            </a:r>
          </a:p>
          <a:p>
            <a:pPr lvl="2"/>
            <a:r>
              <a:rPr lang="en-US" dirty="0" smtClean="0"/>
              <a:t>Developing </a:t>
            </a:r>
            <a:r>
              <a:rPr lang="en-US" dirty="0"/>
              <a:t>Community-based Recovery Support Systems (</a:t>
            </a:r>
            <a:r>
              <a:rPr lang="en-US" dirty="0" smtClean="0"/>
              <a:t>CRSS)– 2 Curricula</a:t>
            </a:r>
          </a:p>
          <a:p>
            <a:pPr lvl="2"/>
            <a:r>
              <a:rPr lang="en-US" dirty="0" smtClean="0"/>
              <a:t>Child Addiction </a:t>
            </a:r>
            <a:r>
              <a:rPr lang="en-US" dirty="0"/>
              <a:t>– 6</a:t>
            </a:r>
            <a:r>
              <a:rPr lang="en-US" dirty="0" smtClean="0"/>
              <a:t> </a:t>
            </a:r>
            <a:r>
              <a:rPr lang="en-US" dirty="0"/>
              <a:t>Curricula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5000" y="1524000"/>
            <a:ext cx="5903077" cy="1627524"/>
            <a:chOff x="3505200" y="1524000"/>
            <a:chExt cx="5903077" cy="1627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524000"/>
              <a:ext cx="4132965" cy="1627524"/>
            </a:xfrm>
            <a:prstGeom prst="rect">
              <a:avLst/>
            </a:prstGeom>
          </p:spPr>
        </p:pic>
        <p:pic>
          <p:nvPicPr>
            <p:cNvPr id="6" name="Picture 5" descr="C 2 Manual co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343" y="1619354"/>
              <a:ext cx="1042934" cy="1413006"/>
            </a:xfrm>
            <a:prstGeom prst="rect">
              <a:avLst/>
            </a:prstGeom>
          </p:spPr>
        </p:pic>
        <p:pic>
          <p:nvPicPr>
            <p:cNvPr id="5" name="Picture 4" descr="C 1 Manual co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1714708"/>
              <a:ext cx="1042934" cy="1413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935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Specialised</a:t>
            </a:r>
            <a:r>
              <a:rPr lang="en-US" dirty="0"/>
              <a:t> Curricula: Guiding Recovery of Women 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535213"/>
              </p:ext>
            </p:extLst>
          </p:nvPr>
        </p:nvGraphicFramePr>
        <p:xfrm>
          <a:off x="457201" y="1295400"/>
          <a:ext cx="8229599" cy="508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411"/>
                <a:gridCol w="1230594"/>
                <a:gridCol w="1230594"/>
              </a:tblGrid>
              <a:tr h="49394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 Curriculum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87167" marR="87167" marT="43584" marB="43584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87167" marR="87167" marT="43584" marB="43584"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Date of Completion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F8000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1 - GROW Basic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Revised</a:t>
                      </a:r>
                      <a:br>
                        <a:rPr lang="en-US" sz="1300" dirty="0" smtClean="0"/>
                      </a:br>
                      <a:r>
                        <a:rPr lang="en-US" sz="1000" dirty="0" smtClean="0"/>
                        <a:t>(2</a:t>
                      </a:r>
                      <a:r>
                        <a:rPr lang="en-US" sz="1000" baseline="30000" dirty="0" smtClean="0"/>
                        <a:t>nd</a:t>
                      </a:r>
                      <a:r>
                        <a:rPr lang="en-US" sz="1000" dirty="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</a:tr>
              <a:tr h="493947">
                <a:tc>
                  <a:txBody>
                    <a:bodyPr/>
                    <a:lstStyle/>
                    <a:p>
                      <a:r>
                        <a:rPr lang="en-US" sz="1300" b="1" baseline="0" dirty="0" smtClean="0"/>
                        <a:t>2 </a:t>
                      </a:r>
                      <a:r>
                        <a:rPr lang="en-US" sz="1300" b="1" dirty="0" smtClean="0"/>
                        <a:t> - GROW Treatment Interventions</a:t>
                      </a:r>
                      <a:r>
                        <a:rPr lang="en-US" sz="1300" b="1" baseline="0" dirty="0" smtClean="0"/>
                        <a:t> for Women with Domestic Violence Experience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3 - GROW Treatment Interventions</a:t>
                      </a:r>
                      <a:r>
                        <a:rPr lang="en-US" sz="1300" b="1" baseline="0" dirty="0" smtClean="0"/>
                        <a:t> for Women with COD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4 - GROW Treatment Interventions</a:t>
                      </a:r>
                      <a:r>
                        <a:rPr lang="en-US" sz="1300" b="1" baseline="0" dirty="0" smtClean="0"/>
                        <a:t> for Pregnant Addicted Women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5 - GROW Treatment Interventions</a:t>
                      </a:r>
                      <a:r>
                        <a:rPr lang="en-US" sz="1300" b="1" baseline="0" dirty="0" smtClean="0"/>
                        <a:t> for Women with Trauma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6 - GROW Treatment</a:t>
                      </a:r>
                      <a:r>
                        <a:rPr lang="en-US" sz="1300" b="1" baseline="0" dirty="0" smtClean="0"/>
                        <a:t> for Women with Children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r>
                        <a:rPr lang="en-US" sz="1300" b="1" baseline="0" dirty="0" smtClean="0"/>
                        <a:t>7</a:t>
                      </a:r>
                      <a:r>
                        <a:rPr lang="en-US" sz="1300" b="1" dirty="0" smtClean="0"/>
                        <a:t> - GROW Treatment Interventions</a:t>
                      </a:r>
                      <a:r>
                        <a:rPr lang="en-US" sz="1300" b="1" baseline="0" dirty="0" smtClean="0"/>
                        <a:t> for Adolescent Girls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8 - GROW </a:t>
                      </a:r>
                      <a:r>
                        <a:rPr lang="en-US" sz="1300" b="1" baseline="0" dirty="0" smtClean="0"/>
                        <a:t> Substance Abuse Treatment and Family Therapy</a:t>
                      </a:r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</a:tr>
              <a:tr h="450363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9 - GROW Relapse Prevention Treatment for Women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Revised</a:t>
                      </a:r>
                      <a:br>
                        <a:rPr lang="en-US" sz="1300" smtClean="0"/>
                      </a:br>
                      <a:r>
                        <a:rPr lang="en-US" sz="1000" smtClean="0"/>
                        <a:t>(2</a:t>
                      </a:r>
                      <a:r>
                        <a:rPr lang="en-US" sz="1000" baseline="30000" smtClean="0"/>
                        <a:t>nd</a:t>
                      </a:r>
                      <a:r>
                        <a:rPr lang="en-US" sz="100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October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3F1CB"/>
                    </a:solidFill>
                  </a:tcPr>
                </a:tc>
              </a:tr>
              <a:tr h="493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10 - GROW Understanding the Continuum of Care Needs of Women in Recovery</a:t>
                      </a:r>
                      <a:endParaRPr lang="en-US" sz="1300" b="1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Revised</a:t>
                      </a:r>
                      <a:br>
                        <a:rPr lang="en-US" sz="1300" dirty="0" smtClean="0"/>
                      </a:br>
                      <a:r>
                        <a:rPr lang="en-US" sz="1000" dirty="0" smtClean="0"/>
                        <a:t>(2</a:t>
                      </a:r>
                      <a:r>
                        <a:rPr lang="en-US" sz="1000" baseline="30000" dirty="0" smtClean="0"/>
                        <a:t>nd</a:t>
                      </a:r>
                      <a:r>
                        <a:rPr lang="en-US" sz="1000" dirty="0" smtClean="0"/>
                        <a:t> Edition)</a:t>
                      </a:r>
                      <a:endParaRPr lang="en-US" sz="10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October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 2014</a:t>
                      </a:r>
                      <a:endParaRPr lang="en-US" sz="1300" dirty="0"/>
                    </a:p>
                  </a:txBody>
                  <a:tcPr marL="87167" marR="87167" marT="43584" marB="43584">
                    <a:solidFill>
                      <a:srgbClr val="F7F3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992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425194"/>
            <a:ext cx="7010400" cy="55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36689"/>
            <a:ext cx="82296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Credentialing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Drug Use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r>
              <a:rPr lang="en-US" dirty="0"/>
              <a:t>246 million between the ages of 15 and 64 years used an illicit drug in 2013</a:t>
            </a:r>
          </a:p>
          <a:p>
            <a:r>
              <a:rPr lang="en-US" dirty="0"/>
              <a:t> 27 million drug users suffer from SUD or drug dependence </a:t>
            </a:r>
          </a:p>
          <a:p>
            <a:r>
              <a:rPr lang="en-US" dirty="0"/>
              <a:t>12.19 million  inject drugs, out of which 1.65 million are living with HIV</a:t>
            </a:r>
          </a:p>
          <a:p>
            <a:r>
              <a:rPr lang="en-US" dirty="0"/>
              <a:t>187,100 drug-related deaths </a:t>
            </a:r>
            <a:r>
              <a:rPr lang="en-US" dirty="0" smtClean="0"/>
              <a:t>annually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592633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World Drug Report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9746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alibri" pitchFamily="34" charset="0"/>
              </a:rPr>
              <a:t>Credentialing </a:t>
            </a:r>
            <a:endParaRPr lang="en-US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50194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 charset="0"/>
              </a:rPr>
              <a:t>The validation of skills, knowledge and competence through application and testing of addiction professionals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52400" y="5117040"/>
            <a:ext cx="89916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en-US" dirty="0">
              <a:solidFill>
                <a:srgbClr val="002060"/>
              </a:solidFill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Training and education are the basis for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credentialing</a:t>
            </a:r>
            <a:endParaRPr lang="en-US" sz="3200" dirty="0">
              <a:solidFill>
                <a:srgbClr val="FF0000"/>
              </a:solidFill>
              <a:latin typeface="Brush Script MT" pitchFamily="66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3" y="2275840"/>
            <a:ext cx="5592953" cy="323916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of Credentialing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 smtClean="0"/>
              <a:t>Necessary knowledge, skills and capability to deliver the demanding work agenda</a:t>
            </a:r>
          </a:p>
          <a:p>
            <a:pPr algn="just"/>
            <a:r>
              <a:rPr lang="en-US" dirty="0" smtClean="0"/>
              <a:t>Health care professions have never been static</a:t>
            </a:r>
          </a:p>
          <a:p>
            <a:pPr algn="just"/>
            <a:r>
              <a:rPr lang="en-US" dirty="0" err="1" smtClean="0"/>
              <a:t>Specialisation</a:t>
            </a:r>
            <a:endParaRPr lang="en-US" dirty="0" smtClean="0"/>
          </a:p>
          <a:p>
            <a:pPr algn="just"/>
            <a:r>
              <a:rPr lang="en-US" dirty="0" smtClean="0"/>
              <a:t>Reaction to the changing employment market</a:t>
            </a:r>
          </a:p>
          <a:p>
            <a:pPr algn="just"/>
            <a:r>
              <a:rPr lang="en-US" dirty="0"/>
              <a:t>License to </a:t>
            </a:r>
            <a:r>
              <a:rPr lang="en-US" dirty="0" err="1" smtClean="0"/>
              <a:t>practise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873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Collaboration with International Credentialing Agencies</a:t>
            </a:r>
          </a:p>
        </p:txBody>
      </p:sp>
      <p:pic>
        <p:nvPicPr>
          <p:cNvPr id="40962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3210" y="2209800"/>
            <a:ext cx="3902075" cy="1219200"/>
          </a:xfrm>
          <a:noFill/>
          <a:ln>
            <a:miter lim="800000"/>
            <a:headEnd/>
            <a:tailEnd/>
          </a:ln>
        </p:spPr>
      </p:pic>
      <p:pic>
        <p:nvPicPr>
          <p:cNvPr id="40963" name="Picture 8" descr="ic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2297" y="3657600"/>
            <a:ext cx="4139406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AD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82" y="1871586"/>
            <a:ext cx="1752836" cy="182157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ICCE Credentials</a:t>
            </a:r>
            <a:endParaRPr lang="en-US" dirty="0"/>
          </a:p>
        </p:txBody>
      </p:sp>
      <p:pic>
        <p:nvPicPr>
          <p:cNvPr id="4" name="Picture 3" descr="Untitled-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9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04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ICCE Credentials</a:t>
            </a:r>
            <a:endParaRPr lang="es-ES" dirty="0">
              <a:effectLst/>
            </a:endParaRPr>
          </a:p>
        </p:txBody>
      </p:sp>
      <p:pic>
        <p:nvPicPr>
          <p:cNvPr id="4" name="Picture 3" descr="Untitled-1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7634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/>
          <a:lstStyle/>
          <a:p>
            <a:r>
              <a:rPr lang="en-US" dirty="0"/>
              <a:t>ICCE </a:t>
            </a:r>
            <a:r>
              <a:rPr lang="en-US" dirty="0" smtClean="0"/>
              <a:t>Credentials and Endorsements</a:t>
            </a:r>
            <a:endParaRPr lang="en-US" dirty="0"/>
          </a:p>
        </p:txBody>
      </p:sp>
      <p:pic>
        <p:nvPicPr>
          <p:cNvPr id="5" name="Picture 4" descr="Endors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17" y="1676400"/>
            <a:ext cx="5695966" cy="41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0105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2800" dirty="0" smtClean="0"/>
          </a:p>
          <a:p>
            <a:pPr marL="342900" lvl="0" indent="-342900" algn="just"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</a:rPr>
              <a:t>Q</a:t>
            </a:r>
            <a:r>
              <a:rPr lang="en-US" sz="2800" dirty="0" smtClean="0">
                <a:solidFill>
                  <a:srgbClr val="000000"/>
                </a:solidFill>
              </a:rPr>
              <a:t>uestions are written by global master trainers based on the domains in the examination</a:t>
            </a:r>
          </a:p>
          <a:p>
            <a:pPr marL="342900" lvl="0" indent="-342900" algn="just">
              <a:buSzPct val="100000"/>
              <a:buBlip>
                <a:blip r:embed="rId2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 Reviewed and approved by curriculum developers and subject matter experts</a:t>
            </a:r>
          </a:p>
          <a:p>
            <a:pPr marL="342900" lvl="0" indent="-342900" algn="just">
              <a:buSzPct val="100000"/>
              <a:buBlip>
                <a:blip r:embed="rId2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Three cycles of review before finally approved</a:t>
            </a:r>
          </a:p>
          <a:p>
            <a:pPr marL="342900" lvl="0" indent="-342900" algn="just">
              <a:buSzPct val="100000"/>
              <a:buBlip>
                <a:blip r:embed="rId2"/>
              </a:buBlip>
            </a:pPr>
            <a:r>
              <a:rPr lang="en-US" sz="2800" dirty="0" smtClean="0">
                <a:solidFill>
                  <a:srgbClr val="000000"/>
                </a:solidFill>
              </a:rPr>
              <a:t>Regularly updated and reviewed </a:t>
            </a:r>
            <a:r>
              <a:rPr lang="en-US" sz="2800" dirty="0" smtClean="0">
                <a:solidFill>
                  <a:srgbClr val="000000"/>
                </a:solidFill>
              </a:rPr>
              <a:t>periodically</a:t>
            </a:r>
            <a:r>
              <a:rPr lang="en-US" sz="2800" dirty="0" smtClean="0">
                <a:solidFill>
                  <a:srgbClr val="000000"/>
                </a:solidFill>
              </a:rPr>
              <a:t> to ensure they address the latest information in the field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36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Number of Questions </a:t>
            </a:r>
            <a:r>
              <a:rPr lang="en-US" dirty="0"/>
              <a:t>b</a:t>
            </a:r>
            <a:r>
              <a:rPr lang="en-US" dirty="0" smtClean="0"/>
              <a:t>y Credential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39879"/>
              </p:ext>
            </p:extLst>
          </p:nvPr>
        </p:nvGraphicFramePr>
        <p:xfrm>
          <a:off x="685800" y="1905000"/>
          <a:ext cx="7924800" cy="3581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307"/>
                <a:gridCol w="2641307"/>
                <a:gridCol w="2642186"/>
              </a:tblGrid>
              <a:tr h="51162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Credential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No. of Questions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No</a:t>
                      </a:r>
                      <a:r>
                        <a:rPr lang="en-GB" sz="2000" dirty="0">
                          <a:effectLst/>
                        </a:rPr>
                        <a:t>. of Hours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ICAP 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ICAP II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ICAP III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ICPS 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62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ICPS II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3.5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331160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09268" y="1600200"/>
          <a:ext cx="8177532" cy="3957459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499214"/>
                <a:gridCol w="6678318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300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Credential</a:t>
                      </a:r>
                    </a:p>
                  </a:txBody>
                  <a:tcPr marL="66417" marR="66417" marT="31308" marB="3130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Eligibility Criteria</a:t>
                      </a:r>
                    </a:p>
                  </a:txBody>
                  <a:tcPr marL="66417" marR="66417" marT="31308" marB="31308">
                    <a:solidFill>
                      <a:srgbClr val="FF0000"/>
                    </a:solidFill>
                  </a:tcPr>
                </a:tc>
              </a:tr>
              <a:tr h="10422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ICPS I</a:t>
                      </a:r>
                    </a:p>
                  </a:txBody>
                  <a:tcPr marL="66417" marR="66417" marT="31308" marB="31308">
                    <a:solidFill>
                      <a:srgbClr val="F5DDD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/>
                        <a:t>Supervised working experience of two years in the prevention field (3,000 hours), and possess a bachelor’s degree, or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/>
                        <a:t>Supervised working experience of five years(7,500 hours) in the prevention field and possess a high school diploma</a:t>
                      </a:r>
                      <a:endParaRPr lang="en-US" sz="1600" dirty="0"/>
                    </a:p>
                  </a:txBody>
                  <a:tcPr marL="66417" marR="66417" marT="31308" marB="31308">
                    <a:solidFill>
                      <a:srgbClr val="F5DDDA"/>
                    </a:solidFill>
                  </a:tcPr>
                </a:tc>
              </a:tr>
              <a:tr h="1042233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ICPS </a:t>
                      </a:r>
                      <a:r>
                        <a:rPr lang="cs-CZ" sz="1600" dirty="0" err="1" smtClean="0"/>
                        <a:t>Il</a:t>
                      </a:r>
                      <a:endParaRPr lang="cs-CZ" sz="1600" dirty="0" smtClean="0"/>
                    </a:p>
                  </a:txBody>
                  <a:tcPr marL="66417" marR="66417" marT="31308" marB="31308">
                    <a:solidFill>
                      <a:srgbClr val="F9EB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/>
                        <a:t>Supervised working experience of five years ( 7,500 hours) in the prevention field, and possess a master degree, or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/>
                        <a:t>Supervised working experience of seven years(10,500 hours) in the prevention field and possess a high school diploma</a:t>
                      </a:r>
                      <a:endParaRPr lang="en-US" sz="1600" dirty="0"/>
                    </a:p>
                  </a:txBody>
                  <a:tcPr marL="66417" marR="66417" marT="31308" marB="31308">
                    <a:solidFill>
                      <a:srgbClr val="F9EBEA"/>
                    </a:solidFill>
                  </a:tcPr>
                </a:tc>
              </a:tr>
              <a:tr h="1287137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Endorsement</a:t>
                      </a:r>
                      <a:endParaRPr lang="fr-FR" sz="1600" dirty="0" smtClean="0"/>
                    </a:p>
                  </a:txBody>
                  <a:tcPr marL="66417" marR="66417" marT="31308" marB="31308">
                    <a:solidFill>
                      <a:srgbClr val="F5DDD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/>
                        <a:t>One year working experience in the </a:t>
                      </a:r>
                      <a:r>
                        <a:rPr lang="en-US" sz="1600" dirty="0" err="1" smtClean="0"/>
                        <a:t>specialised</a:t>
                      </a:r>
                      <a:r>
                        <a:rPr lang="en-US" sz="1600" dirty="0" smtClean="0"/>
                        <a:t> prevention track or 1,500 hours of supervised working experience.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/>
                        <a:t>120 continuing education hours in any of the  prevention track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dirty="0" smtClean="0"/>
                        <a:t>Must possess the ICPS I prior to acquiring the endorsement in a </a:t>
                      </a:r>
                      <a:r>
                        <a:rPr lang="en-US" sz="1600" dirty="0" err="1" smtClean="0"/>
                        <a:t>specialised</a:t>
                      </a:r>
                      <a:r>
                        <a:rPr lang="en-US" sz="1600" dirty="0" smtClean="0"/>
                        <a:t> track, such as school, workplace, family, media, etc.</a:t>
                      </a:r>
                      <a:endParaRPr lang="en-US" sz="1600" dirty="0"/>
                    </a:p>
                  </a:txBody>
                  <a:tcPr marL="66417" marR="66417" marT="31308" marB="31308">
                    <a:solidFill>
                      <a:srgbClr val="F5DDDA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000" b="1" dirty="0" smtClean="0">
                <a:solidFill>
                  <a:srgbClr val="FFC000"/>
                </a:solidFill>
                <a:latin typeface="Calibri" pitchFamily="34" charset="0"/>
              </a:rPr>
              <a:t>ICPS Credentials </a:t>
            </a:r>
            <a:r>
              <a:rPr lang="en-US" sz="3000" b="1" dirty="0">
                <a:solidFill>
                  <a:srgbClr val="FFC000"/>
                </a:solidFill>
                <a:latin typeface="Calibri" pitchFamily="34" charset="0"/>
              </a:rPr>
              <a:t>and 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28438899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85800" y="1524000"/>
          <a:ext cx="7848600" cy="4218161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177290"/>
                <a:gridCol w="6671310"/>
              </a:tblGrid>
              <a:tr h="6239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300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Credential</a:t>
                      </a:r>
                    </a:p>
                  </a:txBody>
                  <a:tcPr marL="57525" marR="57525" marT="27286" marB="27286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300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Eligibility Criteria</a:t>
                      </a:r>
                    </a:p>
                  </a:txBody>
                  <a:tcPr marL="57525" marR="57525" marT="27286" marB="27286">
                    <a:solidFill>
                      <a:srgbClr val="808000"/>
                    </a:solidFill>
                  </a:tcPr>
                </a:tc>
              </a:tr>
              <a:tr h="8986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ICAP l</a:t>
                      </a:r>
                    </a:p>
                  </a:txBody>
                  <a:tcPr marL="57525" marR="57525" marT="27286" marB="27286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sz="1700" dirty="0" smtClean="0"/>
                        <a:t>1 year of full time or 1,500 hours of supervised work experience, High school education, </a:t>
                      </a: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sz="1700" dirty="0" smtClean="0"/>
                        <a:t>120 contact hours education</a:t>
                      </a:r>
                    </a:p>
                  </a:txBody>
                  <a:tcPr marL="57525" marR="57525" marT="27286" marB="27286">
                    <a:solidFill>
                      <a:srgbClr val="F3F1CB"/>
                    </a:solidFill>
                  </a:tcPr>
                </a:tc>
              </a:tr>
              <a:tr h="898626">
                <a:tc>
                  <a:txBody>
                    <a:bodyPr/>
                    <a:lstStyle/>
                    <a:p>
                      <a:r>
                        <a:rPr lang="es-ES_tradnl" sz="1700" dirty="0" smtClean="0"/>
                        <a:t>ICAP ll</a:t>
                      </a:r>
                    </a:p>
                  </a:txBody>
                  <a:tcPr marL="57525" marR="57525" marT="27286" marB="27286">
                    <a:solidFill>
                      <a:srgbClr val="E7E79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dirty="0" smtClean="0"/>
                        <a:t>2 years of full-time or 3,000 hours of supervised experience, Bachelor degree,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dirty="0" smtClean="0"/>
                        <a:t>240 contact hours of education</a:t>
                      </a:r>
                    </a:p>
                  </a:txBody>
                  <a:tcPr marL="57525" marR="57525" marT="27286" marB="27286">
                    <a:solidFill>
                      <a:srgbClr val="E7E795"/>
                    </a:solidFill>
                  </a:tcPr>
                </a:tc>
              </a:tr>
              <a:tr h="883872">
                <a:tc>
                  <a:txBody>
                    <a:bodyPr/>
                    <a:lstStyle/>
                    <a:p>
                      <a:r>
                        <a:rPr lang="es-ES_tradnl" sz="1700" dirty="0" smtClean="0"/>
                        <a:t>ICAP </a:t>
                      </a:r>
                      <a:r>
                        <a:rPr lang="es-ES_tradnl" sz="1700" dirty="0" err="1" smtClean="0"/>
                        <a:t>lll</a:t>
                      </a:r>
                      <a:endParaRPr lang="es-ES_tradnl" sz="1700" dirty="0" smtClean="0"/>
                    </a:p>
                  </a:txBody>
                  <a:tcPr marL="57525" marR="57525" marT="27286" marB="27286">
                    <a:solidFill>
                      <a:srgbClr val="F3F1C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dirty="0" smtClean="0"/>
                        <a:t>5 years of full-time or 7,500 hours of supervised experience, Master degree,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dirty="0" smtClean="0"/>
                        <a:t>500 contact hours of education</a:t>
                      </a:r>
                    </a:p>
                  </a:txBody>
                  <a:tcPr marL="57525" marR="57525" marT="27286" marB="27286">
                    <a:solidFill>
                      <a:srgbClr val="F3F1CB"/>
                    </a:solidFill>
                  </a:tcPr>
                </a:tc>
              </a:tr>
              <a:tr h="883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Recovery Coach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(RC) </a:t>
                      </a:r>
                      <a:endParaRPr lang="es-ES_tradnl" sz="1700" dirty="0" smtClean="0"/>
                    </a:p>
                  </a:txBody>
                  <a:tcPr marL="57525" marR="57525" marT="27286" marB="2728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dirty="0" smtClean="0"/>
                        <a:t>1 year of supervised work experience in substance use disorders, High School education,100 contact hours of education</a:t>
                      </a:r>
                    </a:p>
                  </a:txBody>
                  <a:tcPr marL="57525" marR="57525" marT="27286" marB="2728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000" b="1" dirty="0">
                <a:solidFill>
                  <a:srgbClr val="FFC000"/>
                </a:solidFill>
                <a:latin typeface="Calibri" pitchFamily="34" charset="0"/>
              </a:rPr>
              <a:t>Eligibility Criteria For ICAP &amp; Recovery Coach</a:t>
            </a:r>
          </a:p>
        </p:txBody>
      </p:sp>
    </p:spTree>
    <p:extLst>
      <p:ext uri="{BB962C8B-B14F-4D97-AF65-F5344CB8AC3E}">
        <p14:creationId xmlns:p14="http://schemas.microsoft.com/office/powerpoint/2010/main" val="30441506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 of ICCE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600200"/>
            <a:ext cx="8610600" cy="2286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Rationale:</a:t>
            </a:r>
            <a:endParaRPr lang="en-US" sz="2400" dirty="0"/>
          </a:p>
          <a:p>
            <a:r>
              <a:rPr lang="en-US" sz="2000" dirty="0" smtClean="0"/>
              <a:t>High prevalence of drug use </a:t>
            </a:r>
          </a:p>
          <a:p>
            <a:r>
              <a:rPr lang="en-US" sz="2000" dirty="0" smtClean="0"/>
              <a:t>High relapse rate</a:t>
            </a:r>
          </a:p>
          <a:p>
            <a:r>
              <a:rPr lang="en-US" sz="2000" dirty="0" smtClean="0"/>
              <a:t>Lack </a:t>
            </a:r>
            <a:r>
              <a:rPr lang="en-US" sz="2000" dirty="0"/>
              <a:t>of evidence-based </a:t>
            </a:r>
            <a:r>
              <a:rPr lang="en-US" sz="2000" dirty="0" smtClean="0"/>
              <a:t>prevention and treatment </a:t>
            </a:r>
            <a:r>
              <a:rPr lang="en-US" sz="2000" dirty="0"/>
              <a:t>services</a:t>
            </a:r>
          </a:p>
          <a:p>
            <a:r>
              <a:rPr lang="en-US" sz="2000" dirty="0"/>
              <a:t>Dearth in trained </a:t>
            </a:r>
            <a:r>
              <a:rPr lang="en-US" sz="2000" dirty="0" smtClean="0"/>
              <a:t>DDR staff</a:t>
            </a:r>
            <a:endParaRPr lang="en-US" sz="2000" dirty="0"/>
          </a:p>
          <a:p>
            <a:r>
              <a:rPr lang="en-US" sz="2000" dirty="0" smtClean="0"/>
              <a:t>Lack </a:t>
            </a:r>
            <a:r>
              <a:rPr lang="en-US" sz="2000" dirty="0"/>
              <a:t>of </a:t>
            </a:r>
            <a:r>
              <a:rPr lang="en-US" sz="2000" dirty="0" err="1"/>
              <a:t>standardised</a:t>
            </a:r>
            <a:r>
              <a:rPr lang="en-US" sz="2000" dirty="0"/>
              <a:t> curricula for </a:t>
            </a:r>
            <a:r>
              <a:rPr lang="en-US" sz="2000" dirty="0" smtClean="0"/>
              <a:t>DDR  professionals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4266756" y="4000404"/>
            <a:ext cx="610488" cy="614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31107" y="5007114"/>
            <a:ext cx="2650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263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000" b="1" dirty="0">
                <a:solidFill>
                  <a:srgbClr val="FF0000"/>
                </a:solidFill>
              </a:rPr>
              <a:t>  Colombo Plan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Council Session</a:t>
            </a:r>
          </a:p>
        </p:txBody>
      </p:sp>
      <p:pic>
        <p:nvPicPr>
          <p:cNvPr id="8" name="Picture 7" descr="CP ICC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12" y="4785910"/>
            <a:ext cx="2699778" cy="1081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100935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16 February 2009</a:t>
            </a:r>
          </a:p>
        </p:txBody>
      </p:sp>
    </p:spTree>
    <p:extLst>
      <p:ext uri="{BB962C8B-B14F-4D97-AF65-F5344CB8AC3E}">
        <p14:creationId xmlns:p14="http://schemas.microsoft.com/office/powerpoint/2010/main" val="26359395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" r="18884"/>
          <a:stretch/>
        </p:blipFill>
        <p:spPr>
          <a:xfrm>
            <a:off x="4674556" y="2133600"/>
            <a:ext cx="4489200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Criteria For Clinical Supervision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5562600" cy="3886200"/>
          </a:xfrm>
        </p:spPr>
        <p:txBody>
          <a:bodyPr/>
          <a:lstStyle/>
          <a:p>
            <a:r>
              <a:rPr lang="en-US" sz="2200" dirty="0"/>
              <a:t>Forty-five (45) hours of didactic and experiential training in clinical supervision</a:t>
            </a:r>
          </a:p>
          <a:p>
            <a:r>
              <a:rPr lang="en-US" sz="2200" dirty="0"/>
              <a:t>Possess ICAP II credentialing</a:t>
            </a:r>
          </a:p>
          <a:p>
            <a:r>
              <a:rPr lang="en-US" sz="2200" dirty="0"/>
              <a:t>Three (3) years and not less than 4,500 hours of supervised employment as a Substance Use professional</a:t>
            </a:r>
          </a:p>
          <a:p>
            <a:r>
              <a:rPr lang="en-US" sz="2200" dirty="0"/>
              <a:t> 200 hours of face-to-face clinical supervision received</a:t>
            </a:r>
          </a:p>
          <a:p>
            <a:r>
              <a:rPr lang="en-US" sz="2200" dirty="0"/>
              <a:t> One year of experience as a full time Clinical </a:t>
            </a:r>
            <a:r>
              <a:rPr lang="en-US" sz="2200" dirty="0" smtClean="0"/>
              <a:t>Supervisor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0105237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32" y="3124200"/>
            <a:ext cx="3912737" cy="2856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Renewal of Credentials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29137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Every two </a:t>
            </a:r>
            <a:r>
              <a:rPr lang="en-US" b="1" dirty="0" smtClean="0">
                <a:solidFill>
                  <a:srgbClr val="FF0000"/>
                </a:solidFill>
              </a:rPr>
              <a:t>to three years </a:t>
            </a:r>
            <a:r>
              <a:rPr lang="en-US" b="1" dirty="0">
                <a:solidFill>
                  <a:srgbClr val="FF0000"/>
                </a:solidFill>
              </a:rPr>
              <a:t>with 40 continuing education hours and renewal fee </a:t>
            </a:r>
          </a:p>
        </p:txBody>
      </p:sp>
    </p:spTree>
    <p:extLst>
      <p:ext uri="{BB962C8B-B14F-4D97-AF65-F5344CB8AC3E}">
        <p14:creationId xmlns:p14="http://schemas.microsoft.com/office/powerpoint/2010/main" val="3573139748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Benefits of Credentialing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610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3600" baseline="30000" dirty="0" smtClean="0"/>
          </a:p>
          <a:p>
            <a:endParaRPr lang="en-US" altLang="en-US" sz="3600" baseline="30000" dirty="0" smtClean="0"/>
          </a:p>
          <a:p>
            <a:endParaRPr lang="en-US" altLang="en-US" sz="3600" baseline="30000" dirty="0"/>
          </a:p>
          <a:p>
            <a:pPr algn="just">
              <a:buBlip>
                <a:blip r:embed="rId2"/>
              </a:buBlip>
            </a:pPr>
            <a:r>
              <a:rPr lang="en-US" altLang="en-US" sz="3600" baseline="30000" dirty="0"/>
              <a:t>Validation of the skills, knowledge and competencies of the workforce </a:t>
            </a: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3600" baseline="30000" dirty="0" smtClean="0"/>
              <a:t>Declaration of the individual's competencies and thus enhancing their employability and career advancement</a:t>
            </a: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3600" baseline="30000" dirty="0" smtClean="0"/>
              <a:t>Ascertaining the quality of addiction prevention, intervention, treatment and aftercare services to be standardized</a:t>
            </a: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3600" baseline="30000" dirty="0" smtClean="0"/>
              <a:t>Setting a benchmark for addiction and prevention professionals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1" y="0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0922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2590800"/>
            <a:ext cx="8305800" cy="2057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What the Participants </a:t>
            </a:r>
            <a:r>
              <a:rPr lang="en-US" dirty="0"/>
              <a:t>S</a:t>
            </a:r>
            <a:r>
              <a:rPr lang="en-US" dirty="0" smtClean="0"/>
              <a:t>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5884" y="2819400"/>
            <a:ext cx="8297116" cy="160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Motivation and Expectations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The training makes me mature and helps me find out what’s lacking in my own recovery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120" y="525770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Focus Group Discussion, Cebu, 2013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4358592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smtClean="0"/>
              <a:t>Participants </a:t>
            </a:r>
            <a:r>
              <a:rPr lang="en-US" dirty="0"/>
              <a:t>S</a:t>
            </a:r>
            <a:r>
              <a:rPr lang="en-US" dirty="0" smtClean="0"/>
              <a:t>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1981200" y="4876800"/>
            <a:ext cx="8229600" cy="3962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895600"/>
            <a:ext cx="8305800" cy="1676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905000"/>
            <a:ext cx="8229600" cy="39624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Defining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Role </a:t>
            </a:r>
            <a:r>
              <a:rPr lang="en-US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of SUD Counsellors </a:t>
            </a:r>
            <a:endParaRPr lang="en-US" b="1" dirty="0" smtClean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By systematic learning, I know what I need to know and based on the </a:t>
            </a:r>
            <a:r>
              <a:rPr lang="en-US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knowledge, </a:t>
            </a:r>
            <a:r>
              <a:rPr lang="en-US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 know now, what I should do and should not do in the field”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93120" y="525770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Focus Group Discussion, Cebu, 2013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4358592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smtClean="0"/>
              <a:t>Participants </a:t>
            </a:r>
            <a:r>
              <a:rPr lang="en-US" dirty="0"/>
              <a:t>S</a:t>
            </a:r>
            <a:r>
              <a:rPr lang="en-US" dirty="0" smtClean="0"/>
              <a:t>ay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352800"/>
            <a:ext cx="8305800" cy="1295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905000"/>
            <a:ext cx="8229600" cy="39624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Opportunity 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Evaluate </a:t>
            </a:r>
            <a:r>
              <a:rPr lang="en-US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erformance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“Helps me to communicate with other professionals with confidence” </a:t>
            </a:r>
            <a:r>
              <a:rPr lang="en-US" sz="2400" dirty="0" smtClean="0"/>
              <a:t>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93120" y="525770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Focus Group Discussion, Cebu, 2013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1480700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smtClean="0"/>
              <a:t>Participants </a:t>
            </a:r>
            <a:r>
              <a:rPr lang="en-US" dirty="0"/>
              <a:t>S</a:t>
            </a:r>
            <a:r>
              <a:rPr lang="en-US" dirty="0" smtClean="0"/>
              <a:t>ay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352800"/>
            <a:ext cx="8305800" cy="1295400"/>
          </a:xfrm>
          <a:prstGeom prst="roundRect">
            <a:avLst/>
          </a:prstGeom>
          <a:solidFill>
            <a:srgbClr val="00CDD7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3120" y="525770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Focus Group Discussion, Cebu, 2013 </a:t>
            </a:r>
            <a:endParaRPr lang="en-US" sz="14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81000" y="2057400"/>
            <a:ext cx="8305800" cy="38100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Sign of Success: Open Door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“It would allow me to do what I love, and it would be a sign of success”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480700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participants say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895600"/>
            <a:ext cx="8305800" cy="1752600"/>
          </a:xfrm>
          <a:prstGeom prst="roundRect">
            <a:avLst/>
          </a:prstGeom>
          <a:solidFill>
            <a:srgbClr val="4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905000"/>
            <a:ext cx="8229600" cy="39624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Validation, Affirmation and Recognition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“If I get credentialed through a prestigious </a:t>
            </a:r>
            <a:r>
              <a:rPr lang="en-US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organisation</a:t>
            </a:r>
            <a:r>
              <a:rPr lang="en-US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like CP, it would protect me and give me credibility” </a:t>
            </a:r>
            <a:r>
              <a:rPr lang="en-US" sz="2400" dirty="0" smtClean="0"/>
              <a:t>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93120" y="525770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Focus Group Discussion, Cebu, 2013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1480700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Continuing Education Hours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70690"/>
              </p:ext>
            </p:extLst>
          </p:nvPr>
        </p:nvGraphicFramePr>
        <p:xfrm>
          <a:off x="228600" y="2057400"/>
          <a:ext cx="8686800" cy="32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40386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Programme</a:t>
                      </a:r>
                      <a:endParaRPr lang="en-US" dirty="0" smtClean="0"/>
                    </a:p>
                  </a:txBody>
                  <a:tcPr>
                    <a:solidFill>
                      <a:srgbClr val="004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Number of Hours </a:t>
                      </a:r>
                    </a:p>
                  </a:txBody>
                  <a:tcPr>
                    <a:solidFill>
                      <a:srgbClr val="004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Documents to be Submitted</a:t>
                      </a:r>
                    </a:p>
                  </a:txBody>
                  <a:tcPr>
                    <a:solidFill>
                      <a:srgbClr val="004D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Courses attended in last 5 years</a:t>
                      </a:r>
                    </a:p>
                  </a:txBody>
                  <a:tcPr>
                    <a:solidFill>
                      <a:srgbClr val="00C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 hours of continuing education for each training day.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training should be </a:t>
                      </a:r>
                      <a:r>
                        <a:rPr lang="en-US" dirty="0" err="1" smtClean="0"/>
                        <a:t>recognised</a:t>
                      </a:r>
                      <a:r>
                        <a:rPr lang="en-US" dirty="0" smtClean="0"/>
                        <a:t> by ICCE Commission.</a:t>
                      </a:r>
                      <a:endParaRPr lang="en-US" dirty="0"/>
                    </a:p>
                  </a:txBody>
                  <a:tcPr>
                    <a:solidFill>
                      <a:srgbClr val="00CD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Certified true copies of the training </a:t>
                      </a:r>
                      <a:r>
                        <a:rPr lang="en-US" dirty="0" err="1" smtClean="0"/>
                        <a:t>programmes</a:t>
                      </a:r>
                      <a:r>
                        <a:rPr lang="en-US" dirty="0" smtClean="0"/>
                        <a:t> attended in last 5 years.</a:t>
                      </a:r>
                    </a:p>
                  </a:txBody>
                  <a:tcPr>
                    <a:solidFill>
                      <a:srgbClr val="00CD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courses conducted</a:t>
                      </a:r>
                    </a:p>
                  </a:txBody>
                  <a:tcPr>
                    <a:solidFill>
                      <a:srgbClr val="00E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Numbers of training hours + 1 hour preparation time for each 2 hours of training. However preparation time for same training topics will be counted once in 2 years.</a:t>
                      </a:r>
                    </a:p>
                  </a:txBody>
                  <a:tcPr>
                    <a:solidFill>
                      <a:srgbClr val="00E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 to be verified by the Employer/Supervisor</a:t>
                      </a:r>
                    </a:p>
                  </a:txBody>
                  <a:tcPr>
                    <a:solidFill>
                      <a:srgbClr val="00EC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53584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Continuing Education Hours </a:t>
            </a:r>
            <a:r>
              <a:rPr lang="en-US" sz="2000" b="0" i="1" dirty="0" smtClean="0"/>
              <a:t>Cont…</a:t>
            </a:r>
            <a:endParaRPr lang="en-US" b="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9884"/>
              </p:ext>
            </p:extLst>
          </p:nvPr>
        </p:nvGraphicFramePr>
        <p:xfrm>
          <a:off x="304800" y="2483338"/>
          <a:ext cx="5638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996"/>
                <a:gridCol w="1407403"/>
                <a:gridCol w="2057401"/>
              </a:tblGrid>
              <a:tr h="1422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Tertiary</a:t>
                      </a:r>
                      <a:r>
                        <a:rPr lang="en-US" baseline="0" dirty="0" smtClean="0"/>
                        <a:t> Education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 Subjects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Relevant Subjects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Pre-diploma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hours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hours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Degree</a:t>
                      </a:r>
                    </a:p>
                  </a:txBody>
                  <a:tcPr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 hours</a:t>
                      </a:r>
                    </a:p>
                  </a:txBody>
                  <a:tcPr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 hours</a:t>
                      </a:r>
                    </a:p>
                  </a:txBody>
                  <a:tcPr>
                    <a:solidFill>
                      <a:srgbClr val="F7F3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Post Graduate Diploma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 hours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 hours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Masters</a:t>
                      </a:r>
                    </a:p>
                  </a:txBody>
                  <a:tcPr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 hours</a:t>
                      </a:r>
                    </a:p>
                  </a:txBody>
                  <a:tcPr>
                    <a:solidFill>
                      <a:srgbClr val="F7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 hours</a:t>
                      </a:r>
                    </a:p>
                  </a:txBody>
                  <a:tcPr>
                    <a:solidFill>
                      <a:srgbClr val="F7F3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PhD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hours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 hours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loc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5379"/>
          <a:stretch/>
        </p:blipFill>
        <p:spPr>
          <a:xfrm>
            <a:off x="5943600" y="1799708"/>
            <a:ext cx="3200400" cy="38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923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ICCE Goals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2296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Font typeface="Arial" pitchFamily="34" charset="0"/>
              <a:buBlip>
                <a:blip r:embed="rId2"/>
              </a:buBlip>
            </a:pPr>
            <a:r>
              <a:rPr lang="en-US" sz="2200" dirty="0" smtClean="0"/>
              <a:t>To create an </a:t>
            </a:r>
            <a:r>
              <a:rPr lang="en-US" sz="2200" b="1" dirty="0" smtClean="0">
                <a:solidFill>
                  <a:srgbClr val="FF0000"/>
                </a:solidFill>
              </a:rPr>
              <a:t>international cadre of addiction professionals </a:t>
            </a:r>
            <a:r>
              <a:rPr lang="en-US" sz="2200" dirty="0" smtClean="0"/>
              <a:t>by enhancing their knowledge, skills and competence, thereby enabling them to provide quality services and care for their clients and families</a:t>
            </a:r>
          </a:p>
          <a:p>
            <a:pPr marL="457200" indent="-457200" algn="just">
              <a:buFont typeface="Arial" pitchFamily="34" charset="0"/>
              <a:buBlip>
                <a:blip r:embed="rId2"/>
              </a:buBlip>
            </a:pPr>
            <a:r>
              <a:rPr lang="en-US" sz="2200" dirty="0" smtClean="0"/>
              <a:t>To provide a </a:t>
            </a:r>
            <a:r>
              <a:rPr lang="en-US" sz="2200" b="1" dirty="0" smtClean="0">
                <a:solidFill>
                  <a:srgbClr val="FF0000"/>
                </a:solidFill>
              </a:rPr>
              <a:t>global standard </a:t>
            </a:r>
            <a:r>
              <a:rPr lang="en-US" sz="2200" dirty="0" smtClean="0"/>
              <a:t>that encourages addiction professionals to continue learning for the purpose of providing quality services to their clients</a:t>
            </a:r>
          </a:p>
          <a:p>
            <a:pPr marL="457200" indent="-457200" algn="just">
              <a:buFont typeface="Arial" pitchFamily="34" charset="0"/>
              <a:buBlip>
                <a:blip r:embed="rId2"/>
              </a:buBlip>
            </a:pPr>
            <a:r>
              <a:rPr lang="en-US" sz="2200" dirty="0" smtClean="0"/>
              <a:t>To </a:t>
            </a:r>
            <a:r>
              <a:rPr lang="en-US" sz="2200" b="1" dirty="0" smtClean="0">
                <a:solidFill>
                  <a:srgbClr val="FF0000"/>
                </a:solidFill>
              </a:rPr>
              <a:t>focus on the individual addiction professional </a:t>
            </a:r>
            <a:r>
              <a:rPr lang="en-US" sz="2200" dirty="0" smtClean="0"/>
              <a:t>and to provide a formal indicator of the current knowledge and competence </a:t>
            </a:r>
          </a:p>
          <a:p>
            <a:pPr marL="457200" indent="-457200" algn="just">
              <a:buFont typeface="Arial" pitchFamily="34" charset="0"/>
              <a:buBlip>
                <a:blip r:embed="rId2"/>
              </a:buBlip>
            </a:pPr>
            <a:r>
              <a:rPr lang="en-US" sz="2200" dirty="0" smtClean="0"/>
              <a:t>To promote professional and ethical practice by adhering to a </a:t>
            </a:r>
            <a:r>
              <a:rPr lang="en-US" sz="2200" b="1" dirty="0" smtClean="0">
                <a:solidFill>
                  <a:srgbClr val="FF0000"/>
                </a:solidFill>
              </a:rPr>
              <a:t>code of ethics</a:t>
            </a:r>
          </a:p>
          <a:p>
            <a:pPr marL="457200" indent="-457200"/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ICCE Code of Ethics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 “All addiction professionals applying to be  credentialed through ICCE are required to  sign the “Ethical Guidelines for ICCE addiction </a:t>
            </a:r>
            <a:r>
              <a:rPr lang="en-US" sz="2800" b="1" dirty="0" smtClean="0">
                <a:solidFill>
                  <a:srgbClr val="FF0000"/>
                </a:solidFill>
              </a:rPr>
              <a:t>professionals </a:t>
            </a:r>
            <a:r>
              <a:rPr lang="en-US" sz="2800" b="1" dirty="0">
                <a:solidFill>
                  <a:srgbClr val="FF0000"/>
                </a:solidFill>
              </a:rPr>
              <a:t>on the day they take the ICCE examination”</a:t>
            </a:r>
          </a:p>
        </p:txBody>
      </p:sp>
      <p:pic>
        <p:nvPicPr>
          <p:cNvPr id="5" name="Picture 4" descr="Do no ha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3581400"/>
            <a:ext cx="5620512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5056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ICCE Examinations Conducted (as of April 2015)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20510"/>
              </p:ext>
            </p:extLst>
          </p:nvPr>
        </p:nvGraphicFramePr>
        <p:xfrm>
          <a:off x="685800" y="1447800"/>
          <a:ext cx="7848599" cy="428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33"/>
                <a:gridCol w="3706283"/>
                <a:gridCol w="2252839"/>
                <a:gridCol w="1453444"/>
              </a:tblGrid>
              <a:tr h="552309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No</a:t>
                      </a:r>
                      <a:endParaRPr lang="en-US" sz="1500" baseline="0" dirty="0"/>
                    </a:p>
                  </a:txBody>
                  <a:tcPr marL="87207" marR="87207" marT="43603" marB="43603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Venue</a:t>
                      </a:r>
                    </a:p>
                  </a:txBody>
                  <a:tcPr marL="87207" marR="87207" marT="43603" marB="43603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Date</a:t>
                      </a:r>
                    </a:p>
                  </a:txBody>
                  <a:tcPr marL="87207" marR="87207" marT="43603" marB="43603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Number of Candidates</a:t>
                      </a:r>
                    </a:p>
                  </a:txBody>
                  <a:tcPr marL="87207" marR="87207" marT="43603" marB="43603">
                    <a:solidFill>
                      <a:srgbClr val="3366FF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01</a:t>
                      </a:r>
                      <a:endParaRPr lang="en-US" sz="1500" baseline="0" dirty="0"/>
                    </a:p>
                  </a:txBody>
                  <a:tcPr marL="87207" marR="87207" marT="43603" marB="4360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 err="1" smtClean="0"/>
                        <a:t>Jakarta</a:t>
                      </a:r>
                      <a:r>
                        <a:rPr lang="es-ES_tradnl" sz="1500" baseline="0" dirty="0" smtClean="0"/>
                        <a:t>, Indonesia </a:t>
                      </a:r>
                    </a:p>
                  </a:txBody>
                  <a:tcPr marL="87207" marR="87207" marT="43603" marB="4360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6th June 2012</a:t>
                      </a:r>
                    </a:p>
                  </a:txBody>
                  <a:tcPr marL="87207" marR="87207" marT="43603" marB="4360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35</a:t>
                      </a:r>
                    </a:p>
                  </a:txBody>
                  <a:tcPr marL="87207" marR="87207" marT="43603" marB="4360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02</a:t>
                      </a:r>
                      <a:endParaRPr lang="en-US" sz="1500" baseline="0" dirty="0"/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baseline="0" dirty="0" smtClean="0"/>
                        <a:t>Bangkok, Thailand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29th July 2013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48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Chennai, India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20th January 2014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Johor</a:t>
                      </a:r>
                      <a:r>
                        <a:rPr lang="de-DE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Bahru, Malaysia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20th June 2014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Colombo, Sri Lanka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2nd December 2014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Chennai, India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April 2015	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</a:tr>
              <a:tr h="5523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Nairobi,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Eldoret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Mombasa, Kisumu and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Nyeri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Kenya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April 2015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Jakarta</a:t>
                      </a:r>
                      <a:r>
                        <a:rPr lang="es-ES_tradnl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Indonesia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April 2015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Bangkok, </a:t>
                      </a:r>
                      <a:r>
                        <a:rPr lang="es-ES_tradnl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Thailand</a:t>
                      </a:r>
                      <a:endParaRPr lang="es-ES_tradnl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July 2015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87207" marR="87207" marT="43603" marB="43603">
                    <a:solidFill>
                      <a:srgbClr val="00DDEC"/>
                    </a:solidFill>
                  </a:tcPr>
                </a:tc>
              </a:tr>
              <a:tr h="353671">
                <a:tc>
                  <a:txBody>
                    <a:bodyPr/>
                    <a:lstStyle/>
                    <a:p>
                      <a:endParaRPr lang="en-US" sz="1500" baseline="0" dirty="0"/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87207" marR="87207" marT="43603" marB="43603">
                    <a:solidFill>
                      <a:srgbClr val="DCE2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54629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ICCE Credentials by Country </a:t>
            </a:r>
            <a:r>
              <a:rPr lang="en-US" sz="2000" dirty="0"/>
              <a:t>(as of April 2015)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6715"/>
              </p:ext>
            </p:extLst>
          </p:nvPr>
        </p:nvGraphicFramePr>
        <p:xfrm>
          <a:off x="152400" y="2131199"/>
          <a:ext cx="4343400" cy="317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28"/>
                <a:gridCol w="957072"/>
                <a:gridCol w="609600"/>
                <a:gridCol w="609600"/>
                <a:gridCol w="609600"/>
                <a:gridCol w="457200"/>
                <a:gridCol w="685800"/>
              </a:tblGrid>
              <a:tr h="300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No.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Country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ICAP 1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ICAP II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ICAP III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RC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Afghanistan</a:t>
                      </a:r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Bangladesh</a:t>
                      </a:r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Bhutan</a:t>
                      </a:r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Germany </a:t>
                      </a:r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India</a:t>
                      </a:r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Indonesia</a:t>
                      </a:r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Japan</a:t>
                      </a:r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Kenya</a:t>
                      </a:r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Malaysia </a:t>
                      </a:r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CCFFCC"/>
                    </a:solidFill>
                  </a:tcPr>
                </a:tc>
              </a:tr>
              <a:tr h="25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200" dirty="0" smtClean="0"/>
                        <a:t>Maldives</a:t>
                      </a:r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72179" marR="72179" marT="36090" marB="36090">
                    <a:solidFill>
                      <a:srgbClr val="00FFDB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Pakistan</a:t>
                      </a:r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27177"/>
              </p:ext>
            </p:extLst>
          </p:nvPr>
        </p:nvGraphicFramePr>
        <p:xfrm>
          <a:off x="4572000" y="2133600"/>
          <a:ext cx="4343400" cy="313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28"/>
                <a:gridCol w="957072"/>
                <a:gridCol w="609600"/>
                <a:gridCol w="609600"/>
                <a:gridCol w="609600"/>
                <a:gridCol w="457200"/>
                <a:gridCol w="685800"/>
              </a:tblGrid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No.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Country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ICAP 1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ICAP II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ICAP III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RC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</a:t>
                      </a:r>
                    </a:p>
                  </a:txBody>
                  <a:tcPr marL="72179" marR="72179" marT="36090" marB="36090">
                    <a:solidFill>
                      <a:srgbClr val="FF6600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Philippines</a:t>
                      </a:r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Singapore</a:t>
                      </a:r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South Africa</a:t>
                      </a:r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South Korea</a:t>
                      </a:r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Sri Lanka</a:t>
                      </a:r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Thailand</a:t>
                      </a:r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UAE</a:t>
                      </a:r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USA</a:t>
                      </a:r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Uzbekistan</a:t>
                      </a:r>
                      <a:endParaRPr lang="tr-TR" sz="1200" dirty="0" smtClean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8675" marR="98675" marT="49338" marB="49338">
                    <a:solidFill>
                      <a:srgbClr val="00FFDB"/>
                    </a:solidFill>
                  </a:tcPr>
                </a:tc>
              </a:tr>
              <a:tr h="285214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191</a:t>
                      </a:r>
                      <a:endParaRPr lang="en-US" sz="1200" b="1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95</a:t>
                      </a:r>
                      <a:endParaRPr lang="en-US" sz="1200" b="1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</a:t>
                      </a:r>
                      <a:endParaRPr lang="en-US" sz="1200" b="1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26</a:t>
                      </a:r>
                      <a:endParaRPr lang="en-US" sz="1200" b="1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323</a:t>
                      </a:r>
                      <a:endParaRPr lang="en-US" sz="1200" b="1" dirty="0"/>
                    </a:p>
                  </a:txBody>
                  <a:tcPr marL="98675" marR="98675" marT="49338" marB="49338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428032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rames brush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86042"/>
            <a:ext cx="5334000" cy="7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" y="1447800"/>
            <a:ext cx="90678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4DFF"/>
                </a:solidFill>
              </a:rPr>
              <a:t>ICCE envisions to be the leading global credentialing </a:t>
            </a:r>
            <a:r>
              <a:rPr lang="en-US" sz="2400" b="1" dirty="0" err="1">
                <a:solidFill>
                  <a:srgbClr val="004DFF"/>
                </a:solidFill>
              </a:rPr>
              <a:t>organisation</a:t>
            </a:r>
            <a:r>
              <a:rPr lang="en-US" sz="2400" b="1" dirty="0">
                <a:solidFill>
                  <a:srgbClr val="004DFF"/>
                </a:solidFill>
              </a:rPr>
              <a:t> of DDR professionals who enhance the health and well-being of individuals, families and communities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68165" y="4839275"/>
            <a:ext cx="425527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duster" charset="0"/>
              </a:rPr>
              <a:t>For more details, kindly write to:</a:t>
            </a:r>
          </a:p>
          <a:p>
            <a:pPr algn="ctr" eaLnBrk="1" hangingPunct="1">
              <a:defRPr/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duster" charset="0"/>
              </a:rPr>
              <a:t>Email: </a:t>
            </a:r>
            <a:r>
              <a:rPr lang="en-US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duster" charset="0"/>
              </a:rPr>
              <a:t>icceinfo@colomboplan.org</a:t>
            </a:r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duster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20950" b="20950"/>
          <a:stretch/>
        </p:blipFill>
        <p:spPr>
          <a:xfrm>
            <a:off x="2667001" y="2133600"/>
            <a:ext cx="3809998" cy="2546916"/>
          </a:xfrm>
          <a:prstGeom prst="rect">
            <a:avLst/>
          </a:prstGeom>
        </p:spPr>
      </p:pic>
      <p:pic>
        <p:nvPicPr>
          <p:cNvPr id="9" name="Picture 8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486400"/>
            <a:ext cx="1491156" cy="5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8836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/>
          </p:cNvSpPr>
          <p:nvPr/>
        </p:nvSpPr>
        <p:spPr bwMode="auto">
          <a:xfrm>
            <a:off x="0" y="30480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000" b="1" dirty="0">
                <a:solidFill>
                  <a:srgbClr val="FFC000"/>
                </a:solidFill>
                <a:latin typeface="Calibri" pitchFamily="34" charset="0"/>
              </a:rPr>
              <a:t>ICCE Commission</a:t>
            </a:r>
          </a:p>
        </p:txBody>
      </p:sp>
      <p:pic>
        <p:nvPicPr>
          <p:cNvPr id="1638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684" y="1530350"/>
            <a:ext cx="7190631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CE_ISSUP_Presentation_d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  ACCE Map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" y="152400"/>
            <a:ext cx="896244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80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ICCE Functions</a:t>
            </a:r>
            <a:endParaRPr lang="en-US" dirty="0"/>
          </a:p>
        </p:txBody>
      </p:sp>
      <p:pic>
        <p:nvPicPr>
          <p:cNvPr id="4" name="Picture 3" descr="ACCE Functions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3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9949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ICCE Curriculum Development and Training</a:t>
            </a: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" y="1549340"/>
            <a:ext cx="4289426" cy="41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343400" y="1828800"/>
            <a:ext cx="4953000" cy="419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Development of evidence-based curriculum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Review of curriculum by experts or trainers before 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Pilot-testing of curriculum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Endorsement of curriculum by Expert Advisory Group (INL, IOs and Experts)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Adaptation and Translation of curriculum into local language of participating country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Implementation of TOTs and Echo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Revision of curriculum (2-3 years)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Curriculum Development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28800"/>
            <a:ext cx="82296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1" hangingPunct="1">
              <a:buBlip>
                <a:blip r:embed="rId2"/>
              </a:buBlip>
            </a:pPr>
            <a:r>
              <a:rPr lang="en-US" sz="2200" dirty="0" smtClean="0"/>
              <a:t>Curriculum developed based on science</a:t>
            </a:r>
          </a:p>
          <a:p>
            <a:pPr marL="342900" indent="-342900" algn="just" eaLnBrk="1" hangingPunct="1">
              <a:buBlip>
                <a:blip r:embed="rId2"/>
              </a:buBlip>
            </a:pPr>
            <a:r>
              <a:rPr lang="en-US" sz="2200" dirty="0" smtClean="0"/>
              <a:t>Curriculum piloted, tested and adapted to suit the culture, religion and region</a:t>
            </a:r>
          </a:p>
          <a:p>
            <a:pPr marL="342900" indent="-342900" algn="just" eaLnBrk="1" hangingPunct="1">
              <a:buBlip>
                <a:blip r:embed="rId2"/>
              </a:buBlip>
            </a:pPr>
            <a:r>
              <a:rPr lang="en-US" sz="2200" dirty="0" smtClean="0"/>
              <a:t>Curriculum reviewed by experts or trainers before implementation</a:t>
            </a:r>
          </a:p>
          <a:p>
            <a:pPr marL="342900" indent="-342900" algn="just" eaLnBrk="1" hangingPunct="1">
              <a:buBlip>
                <a:blip r:embed="rId2"/>
              </a:buBlip>
            </a:pPr>
            <a:r>
              <a:rPr lang="en-US" sz="2200" dirty="0" smtClean="0"/>
              <a:t>Curriculum endorsed by Expert Advisory Group (INL, IOs and Experts)</a:t>
            </a:r>
          </a:p>
          <a:p>
            <a:pPr marL="342900" indent="-342900" algn="just" eaLnBrk="1" hangingPunct="1">
              <a:buBlip>
                <a:blip r:embed="rId2"/>
              </a:buBlip>
            </a:pPr>
            <a:r>
              <a:rPr lang="en-US" sz="2200" dirty="0" smtClean="0"/>
              <a:t>Curriculum translated into the local language of participating countries</a:t>
            </a:r>
          </a:p>
          <a:p>
            <a:pPr marL="342900" indent="-342900" algn="just" eaLnBrk="1" hangingPunct="1">
              <a:buBlip>
                <a:blip r:embed="rId2"/>
              </a:buBlip>
            </a:pPr>
            <a:r>
              <a:rPr lang="en-US" sz="2200" dirty="0" smtClean="0"/>
              <a:t>ICCE does not train without a curriculum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6939</TotalTime>
  <Words>2155</Words>
  <Application>Microsoft Office PowerPoint</Application>
  <PresentationFormat>On-screen Show (4:3)</PresentationFormat>
  <Paragraphs>568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Brush Script MT</vt:lpstr>
      <vt:lpstr>Calbri</vt:lpstr>
      <vt:lpstr>Calibri</vt:lpstr>
      <vt:lpstr>Chalkduster</vt:lpstr>
      <vt:lpstr>Times New Roman</vt:lpstr>
      <vt:lpstr>Wingdings</vt:lpstr>
      <vt:lpstr>Office Theme</vt:lpstr>
      <vt:lpstr> </vt:lpstr>
      <vt:lpstr>Global Drug Use </vt:lpstr>
      <vt:lpstr>Establishment of ICCE</vt:lpstr>
      <vt:lpstr>ICCE Goals</vt:lpstr>
      <vt:lpstr>PowerPoint Presentation</vt:lpstr>
      <vt:lpstr>PowerPoint Presentation</vt:lpstr>
      <vt:lpstr>ICCE Functions</vt:lpstr>
      <vt:lpstr>ICCE Curriculum Development and Training</vt:lpstr>
      <vt:lpstr>Curriculum Development</vt:lpstr>
      <vt:lpstr>PowerPoint Presentation</vt:lpstr>
      <vt:lpstr>Curriculum Development – UPC Series 2</vt:lpstr>
      <vt:lpstr>Curriculum Development - UPC</vt:lpstr>
      <vt:lpstr>UPC-Series 2</vt:lpstr>
      <vt:lpstr>PowerPoint Presentation</vt:lpstr>
      <vt:lpstr>CURRICULUM DEVELOPMENT – UTC Intermediate Level </vt:lpstr>
      <vt:lpstr>UTC Intermediate Level</vt:lpstr>
      <vt:lpstr>Curriculum Development - UTC Specialised Curricula </vt:lpstr>
      <vt:lpstr>Specialised Curricula: Guiding Recovery of Women </vt:lpstr>
      <vt:lpstr>Credentialing</vt:lpstr>
      <vt:lpstr>PowerPoint Presentation</vt:lpstr>
      <vt:lpstr>Rationale of Credentialing</vt:lpstr>
      <vt:lpstr>Collaboration with International Credentialing Agencies</vt:lpstr>
      <vt:lpstr>ICCE Credentials</vt:lpstr>
      <vt:lpstr>ICCE Credentials</vt:lpstr>
      <vt:lpstr>ICCE Credentials and Endorsements</vt:lpstr>
      <vt:lpstr>Examination Development</vt:lpstr>
      <vt:lpstr> Number of Questions by Credential</vt:lpstr>
      <vt:lpstr>PowerPoint Presentation</vt:lpstr>
      <vt:lpstr>PowerPoint Presentation</vt:lpstr>
      <vt:lpstr>Eligibility Criteria For Clinical Supervision</vt:lpstr>
      <vt:lpstr>Renewal of Credentials</vt:lpstr>
      <vt:lpstr>Benefits of Credentialing</vt:lpstr>
      <vt:lpstr>What the Participants Say</vt:lpstr>
      <vt:lpstr>What the Participants Say</vt:lpstr>
      <vt:lpstr>What the Participants Say</vt:lpstr>
      <vt:lpstr>What the Participants Say</vt:lpstr>
      <vt:lpstr>What the participants say</vt:lpstr>
      <vt:lpstr>Calculation of Continuing Education Hours</vt:lpstr>
      <vt:lpstr>Calculation of Continuing Education Hours Cont…</vt:lpstr>
      <vt:lpstr>ICCE Code of Ethics</vt:lpstr>
      <vt:lpstr>ICCE Examinations Conducted (as of April 2015)</vt:lpstr>
      <vt:lpstr>ICCE Credentials by Country (as of April 2015)</vt:lpstr>
      <vt:lpstr>In Conclusion…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Nuwan W</dc:creator>
  <cp:lastModifiedBy>B.H.TAY</cp:lastModifiedBy>
  <cp:revision>1044</cp:revision>
  <dcterms:created xsi:type="dcterms:W3CDTF">2014-09-01T07:46:19Z</dcterms:created>
  <dcterms:modified xsi:type="dcterms:W3CDTF">2015-07-06T00:22:47Z</dcterms:modified>
</cp:coreProperties>
</file>