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56" r:id="rId2"/>
    <p:sldId id="375" r:id="rId3"/>
    <p:sldId id="349" r:id="rId4"/>
    <p:sldId id="389" r:id="rId5"/>
    <p:sldId id="566" r:id="rId6"/>
    <p:sldId id="567" r:id="rId7"/>
    <p:sldId id="258" r:id="rId8"/>
    <p:sldId id="390" r:id="rId9"/>
    <p:sldId id="357" r:id="rId10"/>
    <p:sldId id="352" r:id="rId11"/>
    <p:sldId id="558" r:id="rId12"/>
    <p:sldId id="555" r:id="rId13"/>
    <p:sldId id="513" r:id="rId14"/>
    <p:sldId id="514" r:id="rId15"/>
    <p:sldId id="367" r:id="rId16"/>
    <p:sldId id="554" r:id="rId17"/>
    <p:sldId id="553" r:id="rId18"/>
    <p:sldId id="578" r:id="rId19"/>
    <p:sldId id="556" r:id="rId20"/>
    <p:sldId id="350" r:id="rId21"/>
    <p:sldId id="356" r:id="rId22"/>
    <p:sldId id="564" r:id="rId23"/>
    <p:sldId id="378" r:id="rId24"/>
    <p:sldId id="572" r:id="rId25"/>
    <p:sldId id="568" r:id="rId26"/>
    <p:sldId id="569" r:id="rId27"/>
    <p:sldId id="570" r:id="rId28"/>
    <p:sldId id="562" r:id="rId29"/>
    <p:sldId id="376" r:id="rId30"/>
    <p:sldId id="379" r:id="rId31"/>
    <p:sldId id="380" r:id="rId32"/>
    <p:sldId id="377" r:id="rId33"/>
    <p:sldId id="565" r:id="rId34"/>
    <p:sldId id="383" r:id="rId35"/>
    <p:sldId id="384" r:id="rId36"/>
    <p:sldId id="385" r:id="rId37"/>
    <p:sldId id="387" r:id="rId38"/>
    <p:sldId id="388" r:id="rId39"/>
    <p:sldId id="577" r:id="rId40"/>
    <p:sldId id="573" r:id="rId41"/>
    <p:sldId id="574" r:id="rId42"/>
    <p:sldId id="420" r:id="rId43"/>
    <p:sldId id="575" r:id="rId44"/>
  </p:sldIdLst>
  <p:sldSz cx="9144000" cy="6858000" type="letter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2" autoAdjust="0"/>
    <p:restoredTop sz="66416" autoAdjust="0"/>
  </p:normalViewPr>
  <p:slideViewPr>
    <p:cSldViewPr snapToGrid="0" showGuides="1">
      <p:cViewPr varScale="1">
        <p:scale>
          <a:sx n="73" d="100"/>
          <a:sy n="73" d="100"/>
        </p:scale>
        <p:origin x="279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svg"/><Relationship Id="rId1" Type="http://schemas.openxmlformats.org/officeDocument/2006/relationships/image" Target="../media/image25.png"/><Relationship Id="rId6" Type="http://schemas.openxmlformats.org/officeDocument/2006/relationships/image" Target="../media/image24.svg"/><Relationship Id="rId5" Type="http://schemas.openxmlformats.org/officeDocument/2006/relationships/image" Target="../media/image27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23360D-37A4-429C-9E7E-CCBA759C970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E8CFA27-667B-403D-92FB-8C37495005E5}">
      <dgm:prSet/>
      <dgm:spPr/>
      <dgm:t>
        <a:bodyPr/>
        <a:lstStyle/>
        <a:p>
          <a:r>
            <a:rPr lang="es-ES"/>
            <a:t>Las investigaciones sobre la factibilidad del uso de la telemedicina se han </a:t>
          </a:r>
          <a:r>
            <a:rPr lang="es-ES" b="1"/>
            <a:t>enfocado principalmente en áreas donde la densidad de población es baja, donde el transporte se ve limitado por barreras geográficas o económicas, y el reclutamiento de profesionales es difícil.</a:t>
          </a:r>
          <a:endParaRPr lang="en-US"/>
        </a:p>
      </dgm:t>
    </dgm:pt>
    <dgm:pt modelId="{B424D714-0404-4D85-8E84-146D6827EC6F}" type="parTrans" cxnId="{F27102A6-75C3-4604-80EA-5AA9AF530AD5}">
      <dgm:prSet/>
      <dgm:spPr/>
      <dgm:t>
        <a:bodyPr/>
        <a:lstStyle/>
        <a:p>
          <a:endParaRPr lang="en-US"/>
        </a:p>
      </dgm:t>
    </dgm:pt>
    <dgm:pt modelId="{6D34C1E8-C65B-4450-9E62-B40922903BA9}" type="sibTrans" cxnId="{F27102A6-75C3-4604-80EA-5AA9AF530AD5}">
      <dgm:prSet/>
      <dgm:spPr/>
      <dgm:t>
        <a:bodyPr/>
        <a:lstStyle/>
        <a:p>
          <a:endParaRPr lang="en-US"/>
        </a:p>
      </dgm:t>
    </dgm:pt>
    <dgm:pt modelId="{DAA597B3-F959-4D14-853F-1DD5B84DE05F}">
      <dgm:prSet/>
      <dgm:spPr/>
      <dgm:t>
        <a:bodyPr/>
        <a:lstStyle/>
        <a:p>
          <a:r>
            <a:rPr lang="es-ES"/>
            <a:t>Los primeros proyectos piloto en telepsiquiatría se limitaron a países con una avanzada infraestructura en telecomunicaciones, y tuvieron muy poco impacto por fuera de algunas áreas rurales de Australia, Estados Unidos, y algunos países europeos. </a:t>
          </a:r>
          <a:endParaRPr lang="en-US"/>
        </a:p>
      </dgm:t>
    </dgm:pt>
    <dgm:pt modelId="{26A54B70-D8A8-4F1B-9218-1DAB65084958}" type="parTrans" cxnId="{16EEA73E-8019-46F6-82F0-8F112385855D}">
      <dgm:prSet/>
      <dgm:spPr/>
      <dgm:t>
        <a:bodyPr/>
        <a:lstStyle/>
        <a:p>
          <a:endParaRPr lang="en-US"/>
        </a:p>
      </dgm:t>
    </dgm:pt>
    <dgm:pt modelId="{AA0593E7-DE51-43D0-886F-82598496B94C}" type="sibTrans" cxnId="{16EEA73E-8019-46F6-82F0-8F112385855D}">
      <dgm:prSet/>
      <dgm:spPr/>
      <dgm:t>
        <a:bodyPr/>
        <a:lstStyle/>
        <a:p>
          <a:endParaRPr lang="en-US"/>
        </a:p>
      </dgm:t>
    </dgm:pt>
    <dgm:pt modelId="{AC719CE9-0AD5-4BB0-8212-856D44AE3A8D}" type="pres">
      <dgm:prSet presAssocID="{6823360D-37A4-429C-9E7E-CCBA759C970E}" presName="linear" presStyleCnt="0">
        <dgm:presLayoutVars>
          <dgm:animLvl val="lvl"/>
          <dgm:resizeHandles val="exact"/>
        </dgm:presLayoutVars>
      </dgm:prSet>
      <dgm:spPr/>
    </dgm:pt>
    <dgm:pt modelId="{29D30DAA-C992-4AA7-AFC8-C41F39B1DE46}" type="pres">
      <dgm:prSet presAssocID="{3E8CFA27-667B-403D-92FB-8C37495005E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D12D76F-7D77-43C6-A05E-183E326D8049}" type="pres">
      <dgm:prSet presAssocID="{6D34C1E8-C65B-4450-9E62-B40922903BA9}" presName="spacer" presStyleCnt="0"/>
      <dgm:spPr/>
    </dgm:pt>
    <dgm:pt modelId="{60E291C7-9E8D-4C77-8A60-2EAEED7AD735}" type="pres">
      <dgm:prSet presAssocID="{DAA597B3-F959-4D14-853F-1DD5B84DE05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6EEA73E-8019-46F6-82F0-8F112385855D}" srcId="{6823360D-37A4-429C-9E7E-CCBA759C970E}" destId="{DAA597B3-F959-4D14-853F-1DD5B84DE05F}" srcOrd="1" destOrd="0" parTransId="{26A54B70-D8A8-4F1B-9218-1DAB65084958}" sibTransId="{AA0593E7-DE51-43D0-886F-82598496B94C}"/>
    <dgm:cxn modelId="{D14E0D44-C3E4-4F3E-A005-0A456ADD5A74}" type="presOf" srcId="{DAA597B3-F959-4D14-853F-1DD5B84DE05F}" destId="{60E291C7-9E8D-4C77-8A60-2EAEED7AD735}" srcOrd="0" destOrd="0" presId="urn:microsoft.com/office/officeart/2005/8/layout/vList2"/>
    <dgm:cxn modelId="{F27102A6-75C3-4604-80EA-5AA9AF530AD5}" srcId="{6823360D-37A4-429C-9E7E-CCBA759C970E}" destId="{3E8CFA27-667B-403D-92FB-8C37495005E5}" srcOrd="0" destOrd="0" parTransId="{B424D714-0404-4D85-8E84-146D6827EC6F}" sibTransId="{6D34C1E8-C65B-4450-9E62-B40922903BA9}"/>
    <dgm:cxn modelId="{611FAFBB-8D32-4A13-AAA1-DBD03F0FDCCA}" type="presOf" srcId="{6823360D-37A4-429C-9E7E-CCBA759C970E}" destId="{AC719CE9-0AD5-4BB0-8212-856D44AE3A8D}" srcOrd="0" destOrd="0" presId="urn:microsoft.com/office/officeart/2005/8/layout/vList2"/>
    <dgm:cxn modelId="{10CF95E3-75B1-4F5B-BCAC-E89298919861}" type="presOf" srcId="{3E8CFA27-667B-403D-92FB-8C37495005E5}" destId="{29D30DAA-C992-4AA7-AFC8-C41F39B1DE46}" srcOrd="0" destOrd="0" presId="urn:microsoft.com/office/officeart/2005/8/layout/vList2"/>
    <dgm:cxn modelId="{334AD924-FBB8-4652-A9E4-6B0E55D3E164}" type="presParOf" srcId="{AC719CE9-0AD5-4BB0-8212-856D44AE3A8D}" destId="{29D30DAA-C992-4AA7-AFC8-C41F39B1DE46}" srcOrd="0" destOrd="0" presId="urn:microsoft.com/office/officeart/2005/8/layout/vList2"/>
    <dgm:cxn modelId="{3AD19885-7566-4C08-942A-11C4C6C9EF71}" type="presParOf" srcId="{AC719CE9-0AD5-4BB0-8212-856D44AE3A8D}" destId="{2D12D76F-7D77-43C6-A05E-183E326D8049}" srcOrd="1" destOrd="0" presId="urn:microsoft.com/office/officeart/2005/8/layout/vList2"/>
    <dgm:cxn modelId="{A25B6294-60EA-420B-B924-3271529803B0}" type="presParOf" srcId="{AC719CE9-0AD5-4BB0-8212-856D44AE3A8D}" destId="{60E291C7-9E8D-4C77-8A60-2EAEED7AD73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92FEC4-5203-4C72-A586-E8EC3D3AFF4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027C2F-38C9-4A16-B560-E7178B88C3E2}">
      <dgm:prSet/>
      <dgm:spPr/>
      <dgm:t>
        <a:bodyPr/>
        <a:lstStyle/>
        <a:p>
          <a:r>
            <a:rPr lang="es-CL"/>
            <a:t>Informar al paciente sobre la teleconsulta </a:t>
          </a:r>
          <a:endParaRPr lang="en-US"/>
        </a:p>
      </dgm:t>
    </dgm:pt>
    <dgm:pt modelId="{EBC96652-E97A-4580-8ACF-553F76CEC36D}" type="parTrans" cxnId="{EDAA8ED5-9E8D-40DD-851E-DE6A283328A6}">
      <dgm:prSet/>
      <dgm:spPr/>
      <dgm:t>
        <a:bodyPr/>
        <a:lstStyle/>
        <a:p>
          <a:endParaRPr lang="en-US"/>
        </a:p>
      </dgm:t>
    </dgm:pt>
    <dgm:pt modelId="{9E9DCB5B-A245-45C6-BFDB-F9AE32C7D1D3}" type="sibTrans" cxnId="{EDAA8ED5-9E8D-40DD-851E-DE6A283328A6}">
      <dgm:prSet/>
      <dgm:spPr/>
      <dgm:t>
        <a:bodyPr/>
        <a:lstStyle/>
        <a:p>
          <a:endParaRPr lang="en-US"/>
        </a:p>
      </dgm:t>
    </dgm:pt>
    <dgm:pt modelId="{A707036A-DA5E-4A51-AB31-1B1DDEAE28E1}">
      <dgm:prSet/>
      <dgm:spPr/>
      <dgm:t>
        <a:bodyPr/>
        <a:lstStyle/>
        <a:p>
          <a:r>
            <a:rPr lang="es-CL"/>
            <a:t>Trabajo colaborativo entre profesionales</a:t>
          </a:r>
          <a:endParaRPr lang="en-US"/>
        </a:p>
      </dgm:t>
    </dgm:pt>
    <dgm:pt modelId="{0B519203-8C52-4CC7-A5E9-8413A28FBE55}" type="parTrans" cxnId="{33AF54F8-ED04-4C38-B3D5-E6295AE02E90}">
      <dgm:prSet/>
      <dgm:spPr/>
      <dgm:t>
        <a:bodyPr/>
        <a:lstStyle/>
        <a:p>
          <a:endParaRPr lang="en-US"/>
        </a:p>
      </dgm:t>
    </dgm:pt>
    <dgm:pt modelId="{836AD464-297E-4B6B-91AB-8D0A01073D65}" type="sibTrans" cxnId="{33AF54F8-ED04-4C38-B3D5-E6295AE02E90}">
      <dgm:prSet/>
      <dgm:spPr/>
      <dgm:t>
        <a:bodyPr/>
        <a:lstStyle/>
        <a:p>
          <a:endParaRPr lang="en-US"/>
        </a:p>
      </dgm:t>
    </dgm:pt>
    <dgm:pt modelId="{1C69EB44-CD4A-4683-85E2-5C062511E371}">
      <dgm:prSet/>
      <dgm:spPr/>
      <dgm:t>
        <a:bodyPr/>
        <a:lstStyle/>
        <a:p>
          <a:r>
            <a:rPr lang="es-ES" dirty="0"/>
            <a:t>Es prioritario mantener la confidencialidad y privacidad del paciente</a:t>
          </a:r>
          <a:endParaRPr lang="en-US" dirty="0"/>
        </a:p>
      </dgm:t>
    </dgm:pt>
    <dgm:pt modelId="{F7F4F4DF-1184-4C4F-86F0-4A29B41AA480}" type="parTrans" cxnId="{9875194E-3280-40A8-92D3-989BA9B64861}">
      <dgm:prSet/>
      <dgm:spPr/>
      <dgm:t>
        <a:bodyPr/>
        <a:lstStyle/>
        <a:p>
          <a:endParaRPr lang="en-US"/>
        </a:p>
      </dgm:t>
    </dgm:pt>
    <dgm:pt modelId="{B0F4CF46-7AB6-42E8-BC99-D0B3F9877E4C}" type="sibTrans" cxnId="{9875194E-3280-40A8-92D3-989BA9B64861}">
      <dgm:prSet/>
      <dgm:spPr/>
      <dgm:t>
        <a:bodyPr/>
        <a:lstStyle/>
        <a:p>
          <a:endParaRPr lang="en-US"/>
        </a:p>
      </dgm:t>
    </dgm:pt>
    <dgm:pt modelId="{F4B95DCE-9CED-44E8-9E63-CA7AFCB3004F}">
      <dgm:prSet/>
      <dgm:spPr/>
      <dgm:t>
        <a:bodyPr/>
        <a:lstStyle/>
        <a:p>
          <a:r>
            <a:rPr lang="es-ES"/>
            <a:t>Utilizar cada oportunidad disponible para educar en la prevención, e identificar casos sospechosos de COVID-19. </a:t>
          </a:r>
          <a:endParaRPr lang="en-US"/>
        </a:p>
      </dgm:t>
    </dgm:pt>
    <dgm:pt modelId="{1FA3C78F-E414-4977-8D27-376A1A62A06D}" type="parTrans" cxnId="{E315FE08-4F11-4C9F-8CBF-8200B89A1BBF}">
      <dgm:prSet/>
      <dgm:spPr/>
      <dgm:t>
        <a:bodyPr/>
        <a:lstStyle/>
        <a:p>
          <a:endParaRPr lang="en-US"/>
        </a:p>
      </dgm:t>
    </dgm:pt>
    <dgm:pt modelId="{6A9FC858-FE0A-491A-B6F5-FF7A5288554F}" type="sibTrans" cxnId="{E315FE08-4F11-4C9F-8CBF-8200B89A1BBF}">
      <dgm:prSet/>
      <dgm:spPr/>
      <dgm:t>
        <a:bodyPr/>
        <a:lstStyle/>
        <a:p>
          <a:endParaRPr lang="en-US"/>
        </a:p>
      </dgm:t>
    </dgm:pt>
    <dgm:pt modelId="{19B4085C-5532-484C-A46A-6523CEB898DB}" type="pres">
      <dgm:prSet presAssocID="{C492FEC4-5203-4C72-A586-E8EC3D3AFF40}" presName="linear" presStyleCnt="0">
        <dgm:presLayoutVars>
          <dgm:animLvl val="lvl"/>
          <dgm:resizeHandles val="exact"/>
        </dgm:presLayoutVars>
      </dgm:prSet>
      <dgm:spPr/>
    </dgm:pt>
    <dgm:pt modelId="{F49BB78D-9853-442B-9CAE-BFBAD655E5E5}" type="pres">
      <dgm:prSet presAssocID="{AB027C2F-38C9-4A16-B560-E7178B88C3E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0C3A9C3-0EA3-4AFA-BE3E-0F230700325F}" type="pres">
      <dgm:prSet presAssocID="{9E9DCB5B-A245-45C6-BFDB-F9AE32C7D1D3}" presName="spacer" presStyleCnt="0"/>
      <dgm:spPr/>
    </dgm:pt>
    <dgm:pt modelId="{61FE5701-70CA-4C06-B7A9-D49911D6B3C1}" type="pres">
      <dgm:prSet presAssocID="{A707036A-DA5E-4A51-AB31-1B1DDEAE28E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1E3B68B-1BAF-43C4-ACE3-8C4EBB410459}" type="pres">
      <dgm:prSet presAssocID="{836AD464-297E-4B6B-91AB-8D0A01073D65}" presName="spacer" presStyleCnt="0"/>
      <dgm:spPr/>
    </dgm:pt>
    <dgm:pt modelId="{46C35187-0D73-4F90-A22E-931FFF752DE9}" type="pres">
      <dgm:prSet presAssocID="{1C69EB44-CD4A-4683-85E2-5C062511E37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79F82DF-EAC3-4188-9CB9-07E2700F0766}" type="pres">
      <dgm:prSet presAssocID="{B0F4CF46-7AB6-42E8-BC99-D0B3F9877E4C}" presName="spacer" presStyleCnt="0"/>
      <dgm:spPr/>
    </dgm:pt>
    <dgm:pt modelId="{B84CF479-1114-46C6-A4BD-E3DFE9EED91A}" type="pres">
      <dgm:prSet presAssocID="{F4B95DCE-9CED-44E8-9E63-CA7AFCB3004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B9EEF08-BF26-46B0-A26F-99EB1A0193EE}" type="presOf" srcId="{F4B95DCE-9CED-44E8-9E63-CA7AFCB3004F}" destId="{B84CF479-1114-46C6-A4BD-E3DFE9EED91A}" srcOrd="0" destOrd="0" presId="urn:microsoft.com/office/officeart/2005/8/layout/vList2"/>
    <dgm:cxn modelId="{E315FE08-4F11-4C9F-8CBF-8200B89A1BBF}" srcId="{C492FEC4-5203-4C72-A586-E8EC3D3AFF40}" destId="{F4B95DCE-9CED-44E8-9E63-CA7AFCB3004F}" srcOrd="3" destOrd="0" parTransId="{1FA3C78F-E414-4977-8D27-376A1A62A06D}" sibTransId="{6A9FC858-FE0A-491A-B6F5-FF7A5288554F}"/>
    <dgm:cxn modelId="{72BDBF0A-5462-41F3-BE07-E746F86243CA}" type="presOf" srcId="{AB027C2F-38C9-4A16-B560-E7178B88C3E2}" destId="{F49BB78D-9853-442B-9CAE-BFBAD655E5E5}" srcOrd="0" destOrd="0" presId="urn:microsoft.com/office/officeart/2005/8/layout/vList2"/>
    <dgm:cxn modelId="{D980150E-26AB-4AB8-950E-9C03AD795A61}" type="presOf" srcId="{C492FEC4-5203-4C72-A586-E8EC3D3AFF40}" destId="{19B4085C-5532-484C-A46A-6523CEB898DB}" srcOrd="0" destOrd="0" presId="urn:microsoft.com/office/officeart/2005/8/layout/vList2"/>
    <dgm:cxn modelId="{9875194E-3280-40A8-92D3-989BA9B64861}" srcId="{C492FEC4-5203-4C72-A586-E8EC3D3AFF40}" destId="{1C69EB44-CD4A-4683-85E2-5C062511E371}" srcOrd="2" destOrd="0" parTransId="{F7F4F4DF-1184-4C4F-86F0-4A29B41AA480}" sibTransId="{B0F4CF46-7AB6-42E8-BC99-D0B3F9877E4C}"/>
    <dgm:cxn modelId="{31C51067-5EE7-477E-8775-0D7BDC6C40B3}" type="presOf" srcId="{A707036A-DA5E-4A51-AB31-1B1DDEAE28E1}" destId="{61FE5701-70CA-4C06-B7A9-D49911D6B3C1}" srcOrd="0" destOrd="0" presId="urn:microsoft.com/office/officeart/2005/8/layout/vList2"/>
    <dgm:cxn modelId="{EDAA8ED5-9E8D-40DD-851E-DE6A283328A6}" srcId="{C492FEC4-5203-4C72-A586-E8EC3D3AFF40}" destId="{AB027C2F-38C9-4A16-B560-E7178B88C3E2}" srcOrd="0" destOrd="0" parTransId="{EBC96652-E97A-4580-8ACF-553F76CEC36D}" sibTransId="{9E9DCB5B-A245-45C6-BFDB-F9AE32C7D1D3}"/>
    <dgm:cxn modelId="{D17905E6-1015-4031-9F49-84EFC38578C1}" type="presOf" srcId="{1C69EB44-CD4A-4683-85E2-5C062511E371}" destId="{46C35187-0D73-4F90-A22E-931FFF752DE9}" srcOrd="0" destOrd="0" presId="urn:microsoft.com/office/officeart/2005/8/layout/vList2"/>
    <dgm:cxn modelId="{33AF54F8-ED04-4C38-B3D5-E6295AE02E90}" srcId="{C492FEC4-5203-4C72-A586-E8EC3D3AFF40}" destId="{A707036A-DA5E-4A51-AB31-1B1DDEAE28E1}" srcOrd="1" destOrd="0" parTransId="{0B519203-8C52-4CC7-A5E9-8413A28FBE55}" sibTransId="{836AD464-297E-4B6B-91AB-8D0A01073D65}"/>
    <dgm:cxn modelId="{8F4D5657-52D4-4767-BA0E-BF9147290B32}" type="presParOf" srcId="{19B4085C-5532-484C-A46A-6523CEB898DB}" destId="{F49BB78D-9853-442B-9CAE-BFBAD655E5E5}" srcOrd="0" destOrd="0" presId="urn:microsoft.com/office/officeart/2005/8/layout/vList2"/>
    <dgm:cxn modelId="{5D1A3A54-1F92-4230-B43B-88F97D715030}" type="presParOf" srcId="{19B4085C-5532-484C-A46A-6523CEB898DB}" destId="{D0C3A9C3-0EA3-4AFA-BE3E-0F230700325F}" srcOrd="1" destOrd="0" presId="urn:microsoft.com/office/officeart/2005/8/layout/vList2"/>
    <dgm:cxn modelId="{911D8F25-2C51-4B21-AF79-78F3FD577DC6}" type="presParOf" srcId="{19B4085C-5532-484C-A46A-6523CEB898DB}" destId="{61FE5701-70CA-4C06-B7A9-D49911D6B3C1}" srcOrd="2" destOrd="0" presId="urn:microsoft.com/office/officeart/2005/8/layout/vList2"/>
    <dgm:cxn modelId="{7F94C340-1F94-44C1-9E92-E0E4E7CCA0E8}" type="presParOf" srcId="{19B4085C-5532-484C-A46A-6523CEB898DB}" destId="{21E3B68B-1BAF-43C4-ACE3-8C4EBB410459}" srcOrd="3" destOrd="0" presId="urn:microsoft.com/office/officeart/2005/8/layout/vList2"/>
    <dgm:cxn modelId="{498C219F-98CC-4582-ABDE-B9C569BD91EE}" type="presParOf" srcId="{19B4085C-5532-484C-A46A-6523CEB898DB}" destId="{46C35187-0D73-4F90-A22E-931FFF752DE9}" srcOrd="4" destOrd="0" presId="urn:microsoft.com/office/officeart/2005/8/layout/vList2"/>
    <dgm:cxn modelId="{8C12D811-DBB5-4804-9179-222BCFB7BC2E}" type="presParOf" srcId="{19B4085C-5532-484C-A46A-6523CEB898DB}" destId="{179F82DF-EAC3-4188-9CB9-07E2700F0766}" srcOrd="5" destOrd="0" presId="urn:microsoft.com/office/officeart/2005/8/layout/vList2"/>
    <dgm:cxn modelId="{59029BB1-9813-4E2D-840A-AEFFB33EE57D}" type="presParOf" srcId="{19B4085C-5532-484C-A46A-6523CEB898DB}" destId="{B84CF479-1114-46C6-A4BD-E3DFE9EED91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174C71-84CB-4C64-8BD0-100E9F21979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FADC358-22F0-4600-ACDD-2718ABC68B00}">
      <dgm:prSet/>
      <dgm:spPr/>
      <dgm:t>
        <a:bodyPr/>
        <a:lstStyle/>
        <a:p>
          <a:r>
            <a:rPr lang="es-ES"/>
            <a:t>Es </a:t>
          </a:r>
          <a:r>
            <a:rPr lang="es-ES" b="1"/>
            <a:t>recomendable priorizar las aplicaciones de telemedicina que cumplan con las más altas medidas y certificaciones de seguridad </a:t>
          </a:r>
          <a:r>
            <a:rPr lang="es-ES"/>
            <a:t>establecidas por entes y regulaciones internacionales (como HIPAA, HIMSS, entre otros),</a:t>
          </a:r>
          <a:endParaRPr lang="en-US"/>
        </a:p>
      </dgm:t>
    </dgm:pt>
    <dgm:pt modelId="{E8389380-9373-447E-9FCE-AF4E0489213C}" type="parTrans" cxnId="{D29DF1C7-7903-4A73-B0CC-FF4626607768}">
      <dgm:prSet/>
      <dgm:spPr/>
      <dgm:t>
        <a:bodyPr/>
        <a:lstStyle/>
        <a:p>
          <a:endParaRPr lang="en-US"/>
        </a:p>
      </dgm:t>
    </dgm:pt>
    <dgm:pt modelId="{85E38370-D6C7-4E51-BCD7-D11DAAAFF722}" type="sibTrans" cxnId="{D29DF1C7-7903-4A73-B0CC-FF4626607768}">
      <dgm:prSet/>
      <dgm:spPr/>
      <dgm:t>
        <a:bodyPr/>
        <a:lstStyle/>
        <a:p>
          <a:endParaRPr lang="en-US"/>
        </a:p>
      </dgm:t>
    </dgm:pt>
    <dgm:pt modelId="{724D8175-DC3D-4CBE-A805-64573C0CD4EC}">
      <dgm:prSet/>
      <dgm:spPr/>
      <dgm:t>
        <a:bodyPr/>
        <a:lstStyle/>
        <a:p>
          <a:r>
            <a:rPr lang="es-ES"/>
            <a:t>El Departamento de Salud y Servicios Sociales de los Estados Unidos (HHS), entregó recientemente una lista de proveedores que aseveran proporcionar productos de videocomunicación que cumplen con la HIPAA. </a:t>
          </a:r>
          <a:endParaRPr lang="en-US"/>
        </a:p>
      </dgm:t>
    </dgm:pt>
    <dgm:pt modelId="{2E4A435E-D3C2-4C65-88BE-E99887B8C9AF}" type="parTrans" cxnId="{237BA4B8-00AE-49C9-AE52-FECAED4C61D9}">
      <dgm:prSet/>
      <dgm:spPr/>
      <dgm:t>
        <a:bodyPr/>
        <a:lstStyle/>
        <a:p>
          <a:endParaRPr lang="en-US"/>
        </a:p>
      </dgm:t>
    </dgm:pt>
    <dgm:pt modelId="{7F8BAD7B-6946-4996-8577-838C791F05C5}" type="sibTrans" cxnId="{237BA4B8-00AE-49C9-AE52-FECAED4C61D9}">
      <dgm:prSet/>
      <dgm:spPr/>
      <dgm:t>
        <a:bodyPr/>
        <a:lstStyle/>
        <a:p>
          <a:endParaRPr lang="en-US"/>
        </a:p>
      </dgm:t>
    </dgm:pt>
    <dgm:pt modelId="{14C4F36E-E214-448B-BC0A-FA18007EDB07}" type="pres">
      <dgm:prSet presAssocID="{B0174C71-84CB-4C64-8BD0-100E9F219791}" presName="linear" presStyleCnt="0">
        <dgm:presLayoutVars>
          <dgm:animLvl val="lvl"/>
          <dgm:resizeHandles val="exact"/>
        </dgm:presLayoutVars>
      </dgm:prSet>
      <dgm:spPr/>
    </dgm:pt>
    <dgm:pt modelId="{6361EE5C-C602-4AE4-9BB3-B298AC0A5453}" type="pres">
      <dgm:prSet presAssocID="{2FADC358-22F0-4600-ACDD-2718ABC68B0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832B0E5-2B22-459B-8246-31CC54DE0834}" type="pres">
      <dgm:prSet presAssocID="{85E38370-D6C7-4E51-BCD7-D11DAAAFF722}" presName="spacer" presStyleCnt="0"/>
      <dgm:spPr/>
    </dgm:pt>
    <dgm:pt modelId="{2761D399-63E5-451A-973A-F80FA41ABBE1}" type="pres">
      <dgm:prSet presAssocID="{724D8175-DC3D-4CBE-A805-64573C0CD4E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6CBB569-6B4B-4840-8B74-568697555FE3}" type="presOf" srcId="{B0174C71-84CB-4C64-8BD0-100E9F219791}" destId="{14C4F36E-E214-448B-BC0A-FA18007EDB07}" srcOrd="0" destOrd="0" presId="urn:microsoft.com/office/officeart/2005/8/layout/vList2"/>
    <dgm:cxn modelId="{237BA4B8-00AE-49C9-AE52-FECAED4C61D9}" srcId="{B0174C71-84CB-4C64-8BD0-100E9F219791}" destId="{724D8175-DC3D-4CBE-A805-64573C0CD4EC}" srcOrd="1" destOrd="0" parTransId="{2E4A435E-D3C2-4C65-88BE-E99887B8C9AF}" sibTransId="{7F8BAD7B-6946-4996-8577-838C791F05C5}"/>
    <dgm:cxn modelId="{D29DF1C7-7903-4A73-B0CC-FF4626607768}" srcId="{B0174C71-84CB-4C64-8BD0-100E9F219791}" destId="{2FADC358-22F0-4600-ACDD-2718ABC68B00}" srcOrd="0" destOrd="0" parTransId="{E8389380-9373-447E-9FCE-AF4E0489213C}" sibTransId="{85E38370-D6C7-4E51-BCD7-D11DAAAFF722}"/>
    <dgm:cxn modelId="{BB57E3DE-53BA-46E8-905E-DF6F9CA67C23}" type="presOf" srcId="{2FADC358-22F0-4600-ACDD-2718ABC68B00}" destId="{6361EE5C-C602-4AE4-9BB3-B298AC0A5453}" srcOrd="0" destOrd="0" presId="urn:microsoft.com/office/officeart/2005/8/layout/vList2"/>
    <dgm:cxn modelId="{6E428CE4-2E3C-4FAB-872E-502F2F6A4C46}" type="presOf" srcId="{724D8175-DC3D-4CBE-A805-64573C0CD4EC}" destId="{2761D399-63E5-451A-973A-F80FA41ABBE1}" srcOrd="0" destOrd="0" presId="urn:microsoft.com/office/officeart/2005/8/layout/vList2"/>
    <dgm:cxn modelId="{2EC46457-7B61-406B-8CC1-156BF9D71F9C}" type="presParOf" srcId="{14C4F36E-E214-448B-BC0A-FA18007EDB07}" destId="{6361EE5C-C602-4AE4-9BB3-B298AC0A5453}" srcOrd="0" destOrd="0" presId="urn:microsoft.com/office/officeart/2005/8/layout/vList2"/>
    <dgm:cxn modelId="{C9FC38AF-103C-43C2-8440-5954D5B6DAA8}" type="presParOf" srcId="{14C4F36E-E214-448B-BC0A-FA18007EDB07}" destId="{A832B0E5-2B22-459B-8246-31CC54DE0834}" srcOrd="1" destOrd="0" presId="urn:microsoft.com/office/officeart/2005/8/layout/vList2"/>
    <dgm:cxn modelId="{93582DE3-15E2-4A30-99EA-462156C0893F}" type="presParOf" srcId="{14C4F36E-E214-448B-BC0A-FA18007EDB07}" destId="{2761D399-63E5-451A-973A-F80FA41ABBE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D6BE69-451F-4668-9CF7-E54E51E3EDF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3384C70-358A-4065-B1FD-20C612AA488B}">
      <dgm:prSet/>
      <dgm:spPr/>
      <dgm:t>
        <a:bodyPr/>
        <a:lstStyle/>
        <a:p>
          <a:r>
            <a:rPr lang="es-ES"/>
            <a:t>los usuarios (prestadores de salud y pacientes) deberían </a:t>
          </a:r>
          <a:r>
            <a:rPr lang="es-ES" b="1"/>
            <a:t>habilitar todos los modos de cifrado y privacidad disponibles </a:t>
          </a:r>
          <a:r>
            <a:rPr lang="es-ES"/>
            <a:t>al usar esas aplicaciones, utilizando contraseñas para las llamadas y reuniones, y </a:t>
          </a:r>
          <a:r>
            <a:rPr lang="es-ES" b="1"/>
            <a:t>asegurarse de estar utilizando la versión más reciente </a:t>
          </a:r>
          <a:r>
            <a:rPr lang="es-ES"/>
            <a:t>de cada aplicación.</a:t>
          </a:r>
          <a:endParaRPr lang="en-US"/>
        </a:p>
      </dgm:t>
    </dgm:pt>
    <dgm:pt modelId="{AACB50BC-1264-4F62-AFF2-969B213E2CAC}" type="parTrans" cxnId="{C6749C45-AB5B-46FE-B99C-33144BF4D65B}">
      <dgm:prSet/>
      <dgm:spPr/>
      <dgm:t>
        <a:bodyPr/>
        <a:lstStyle/>
        <a:p>
          <a:endParaRPr lang="en-US"/>
        </a:p>
      </dgm:t>
    </dgm:pt>
    <dgm:pt modelId="{BE2D7220-0148-4695-BED9-6C933D421FCC}" type="sibTrans" cxnId="{C6749C45-AB5B-46FE-B99C-33144BF4D65B}">
      <dgm:prSet/>
      <dgm:spPr/>
      <dgm:t>
        <a:bodyPr/>
        <a:lstStyle/>
        <a:p>
          <a:endParaRPr lang="en-US"/>
        </a:p>
      </dgm:t>
    </dgm:pt>
    <dgm:pt modelId="{D1EB6A74-98BB-4EF2-8E57-455521509FF1}">
      <dgm:prSet/>
      <dgm:spPr/>
      <dgm:t>
        <a:bodyPr/>
        <a:lstStyle/>
        <a:p>
          <a:r>
            <a:rPr lang="es-ES"/>
            <a:t>Por lo tanto, es deseable que las autoridades chilenas, siguiendo los ejemplos internacionales, habiliten los mecanismos administrativos y jurídicos para que - </a:t>
          </a:r>
          <a:r>
            <a:rPr lang="es-ES" b="1"/>
            <a:t>solo durante el periodo de crisis sanitaria - los requisitos de seguridad aplicables a los procesos habituales de telesalud se flexibilicen. </a:t>
          </a:r>
          <a:endParaRPr lang="en-US"/>
        </a:p>
      </dgm:t>
    </dgm:pt>
    <dgm:pt modelId="{2EDC4894-65D9-412F-A5B2-B6D113814984}" type="parTrans" cxnId="{8BADBB24-50E3-427B-9FF8-09AB4D8ED141}">
      <dgm:prSet/>
      <dgm:spPr/>
      <dgm:t>
        <a:bodyPr/>
        <a:lstStyle/>
        <a:p>
          <a:endParaRPr lang="en-US"/>
        </a:p>
      </dgm:t>
    </dgm:pt>
    <dgm:pt modelId="{70EC845F-0D04-4250-9892-7AF0499E0DAC}" type="sibTrans" cxnId="{8BADBB24-50E3-427B-9FF8-09AB4D8ED141}">
      <dgm:prSet/>
      <dgm:spPr/>
      <dgm:t>
        <a:bodyPr/>
        <a:lstStyle/>
        <a:p>
          <a:endParaRPr lang="en-US"/>
        </a:p>
      </dgm:t>
    </dgm:pt>
    <dgm:pt modelId="{E579D178-5F0A-4B23-9782-DB776EF233A6}">
      <dgm:prSet/>
      <dgm:spPr/>
      <dgm:t>
        <a:bodyPr/>
        <a:lstStyle/>
        <a:p>
          <a:r>
            <a:rPr lang="es-ES" b="1"/>
            <a:t>Esta medida solo debe ser temporal y debe revocarse una vez pasada la situación excepcional.</a:t>
          </a:r>
          <a:endParaRPr lang="en-US"/>
        </a:p>
      </dgm:t>
    </dgm:pt>
    <dgm:pt modelId="{FAAE07CB-5574-4E85-AE80-53FF2DE4C6A1}" type="parTrans" cxnId="{00F8E228-410C-489B-A1C4-B5D38FADDC71}">
      <dgm:prSet/>
      <dgm:spPr/>
      <dgm:t>
        <a:bodyPr/>
        <a:lstStyle/>
        <a:p>
          <a:endParaRPr lang="en-US"/>
        </a:p>
      </dgm:t>
    </dgm:pt>
    <dgm:pt modelId="{106D8F04-56F3-4BD5-AFE7-9BDE5DF8A9B0}" type="sibTrans" cxnId="{00F8E228-410C-489B-A1C4-B5D38FADDC71}">
      <dgm:prSet/>
      <dgm:spPr/>
      <dgm:t>
        <a:bodyPr/>
        <a:lstStyle/>
        <a:p>
          <a:endParaRPr lang="en-US"/>
        </a:p>
      </dgm:t>
    </dgm:pt>
    <dgm:pt modelId="{4C3A89D3-0F5C-44A1-9310-7B4F0B903727}" type="pres">
      <dgm:prSet presAssocID="{AAD6BE69-451F-4668-9CF7-E54E51E3EDF1}" presName="root" presStyleCnt="0">
        <dgm:presLayoutVars>
          <dgm:dir/>
          <dgm:resizeHandles val="exact"/>
        </dgm:presLayoutVars>
      </dgm:prSet>
      <dgm:spPr/>
    </dgm:pt>
    <dgm:pt modelId="{508E4AB4-718E-4E5A-985F-A2D6C81EA845}" type="pres">
      <dgm:prSet presAssocID="{E3384C70-358A-4065-B1FD-20C612AA488B}" presName="compNode" presStyleCnt="0"/>
      <dgm:spPr/>
    </dgm:pt>
    <dgm:pt modelId="{9D1830D9-75BD-4EC9-BACB-E6391D40B6B3}" type="pres">
      <dgm:prSet presAssocID="{E3384C70-358A-4065-B1FD-20C612AA488B}" presName="bgRect" presStyleLbl="bgShp" presStyleIdx="0" presStyleCnt="3"/>
      <dgm:spPr/>
    </dgm:pt>
    <dgm:pt modelId="{18752B93-B3FA-4736-870E-278A6ABC7801}" type="pres">
      <dgm:prSet presAssocID="{E3384C70-358A-4065-B1FD-20C612AA488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9EE16B1A-4359-4741-B5D2-0208DCE76AB5}" type="pres">
      <dgm:prSet presAssocID="{E3384C70-358A-4065-B1FD-20C612AA488B}" presName="spaceRect" presStyleCnt="0"/>
      <dgm:spPr/>
    </dgm:pt>
    <dgm:pt modelId="{B9F90034-83D3-43C5-943F-83EC3ED2CEFC}" type="pres">
      <dgm:prSet presAssocID="{E3384C70-358A-4065-B1FD-20C612AA488B}" presName="parTx" presStyleLbl="revTx" presStyleIdx="0" presStyleCnt="3">
        <dgm:presLayoutVars>
          <dgm:chMax val="0"/>
          <dgm:chPref val="0"/>
        </dgm:presLayoutVars>
      </dgm:prSet>
      <dgm:spPr/>
    </dgm:pt>
    <dgm:pt modelId="{B22A0886-4DF3-4382-9AF5-998041337B3D}" type="pres">
      <dgm:prSet presAssocID="{BE2D7220-0148-4695-BED9-6C933D421FCC}" presName="sibTrans" presStyleCnt="0"/>
      <dgm:spPr/>
    </dgm:pt>
    <dgm:pt modelId="{54914ACD-11CB-41D3-8737-3DBD4CBB9A78}" type="pres">
      <dgm:prSet presAssocID="{D1EB6A74-98BB-4EF2-8E57-455521509FF1}" presName="compNode" presStyleCnt="0"/>
      <dgm:spPr/>
    </dgm:pt>
    <dgm:pt modelId="{5CC12890-28A3-4DE5-A783-6EACBDC3D0B9}" type="pres">
      <dgm:prSet presAssocID="{D1EB6A74-98BB-4EF2-8E57-455521509FF1}" presName="bgRect" presStyleLbl="bgShp" presStyleIdx="1" presStyleCnt="3"/>
      <dgm:spPr/>
    </dgm:pt>
    <dgm:pt modelId="{6E1D493A-C535-4ED1-818B-22158A4E5D08}" type="pres">
      <dgm:prSet presAssocID="{D1EB6A74-98BB-4EF2-8E57-455521509FF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d Bump"/>
        </a:ext>
      </dgm:extLst>
    </dgm:pt>
    <dgm:pt modelId="{3FE418A2-3AC1-4C65-8FCA-F4BF62DE6CCB}" type="pres">
      <dgm:prSet presAssocID="{D1EB6A74-98BB-4EF2-8E57-455521509FF1}" presName="spaceRect" presStyleCnt="0"/>
      <dgm:spPr/>
    </dgm:pt>
    <dgm:pt modelId="{1EBEB076-7CDB-4718-9069-C0C1A0A8B0E7}" type="pres">
      <dgm:prSet presAssocID="{D1EB6A74-98BB-4EF2-8E57-455521509FF1}" presName="parTx" presStyleLbl="revTx" presStyleIdx="1" presStyleCnt="3">
        <dgm:presLayoutVars>
          <dgm:chMax val="0"/>
          <dgm:chPref val="0"/>
        </dgm:presLayoutVars>
      </dgm:prSet>
      <dgm:spPr/>
    </dgm:pt>
    <dgm:pt modelId="{051C4507-8720-453D-95A6-CCFEAB264731}" type="pres">
      <dgm:prSet presAssocID="{70EC845F-0D04-4250-9892-7AF0499E0DAC}" presName="sibTrans" presStyleCnt="0"/>
      <dgm:spPr/>
    </dgm:pt>
    <dgm:pt modelId="{FFED5399-6C00-4667-AC5E-596ED4AA48A2}" type="pres">
      <dgm:prSet presAssocID="{E579D178-5F0A-4B23-9782-DB776EF233A6}" presName="compNode" presStyleCnt="0"/>
      <dgm:spPr/>
    </dgm:pt>
    <dgm:pt modelId="{3768737C-E32E-4C17-8C63-25A05E8A74A3}" type="pres">
      <dgm:prSet presAssocID="{E579D178-5F0A-4B23-9782-DB776EF233A6}" presName="bgRect" presStyleLbl="bgShp" presStyleIdx="2" presStyleCnt="3"/>
      <dgm:spPr/>
    </dgm:pt>
    <dgm:pt modelId="{B09AEBB5-F375-4853-88F5-36534A6D5072}" type="pres">
      <dgm:prSet presAssocID="{E579D178-5F0A-4B23-9782-DB776EF233A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EDE7A615-72BA-431A-BA6B-5D1D2E394721}" type="pres">
      <dgm:prSet presAssocID="{E579D178-5F0A-4B23-9782-DB776EF233A6}" presName="spaceRect" presStyleCnt="0"/>
      <dgm:spPr/>
    </dgm:pt>
    <dgm:pt modelId="{2E350428-ED04-4976-A569-D0C1226E7282}" type="pres">
      <dgm:prSet presAssocID="{E579D178-5F0A-4B23-9782-DB776EF233A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AF7E81B-2689-4C75-BB56-A3A262EF2DF1}" type="presOf" srcId="{D1EB6A74-98BB-4EF2-8E57-455521509FF1}" destId="{1EBEB076-7CDB-4718-9069-C0C1A0A8B0E7}" srcOrd="0" destOrd="0" presId="urn:microsoft.com/office/officeart/2018/2/layout/IconVerticalSolidList"/>
    <dgm:cxn modelId="{8BADBB24-50E3-427B-9FF8-09AB4D8ED141}" srcId="{AAD6BE69-451F-4668-9CF7-E54E51E3EDF1}" destId="{D1EB6A74-98BB-4EF2-8E57-455521509FF1}" srcOrd="1" destOrd="0" parTransId="{2EDC4894-65D9-412F-A5B2-B6D113814984}" sibTransId="{70EC845F-0D04-4250-9892-7AF0499E0DAC}"/>
    <dgm:cxn modelId="{00F8E228-410C-489B-A1C4-B5D38FADDC71}" srcId="{AAD6BE69-451F-4668-9CF7-E54E51E3EDF1}" destId="{E579D178-5F0A-4B23-9782-DB776EF233A6}" srcOrd="2" destOrd="0" parTransId="{FAAE07CB-5574-4E85-AE80-53FF2DE4C6A1}" sibTransId="{106D8F04-56F3-4BD5-AFE7-9BDE5DF8A9B0}"/>
    <dgm:cxn modelId="{C6749C45-AB5B-46FE-B99C-33144BF4D65B}" srcId="{AAD6BE69-451F-4668-9CF7-E54E51E3EDF1}" destId="{E3384C70-358A-4065-B1FD-20C612AA488B}" srcOrd="0" destOrd="0" parTransId="{AACB50BC-1264-4F62-AFF2-969B213E2CAC}" sibTransId="{BE2D7220-0148-4695-BED9-6C933D421FCC}"/>
    <dgm:cxn modelId="{FA7ADF49-D47C-4566-A9E4-4D737F43AD82}" type="presOf" srcId="{E579D178-5F0A-4B23-9782-DB776EF233A6}" destId="{2E350428-ED04-4976-A569-D0C1226E7282}" srcOrd="0" destOrd="0" presId="urn:microsoft.com/office/officeart/2018/2/layout/IconVerticalSolidList"/>
    <dgm:cxn modelId="{A526134C-0C95-4B4E-80F1-2CCCC5A3F5C5}" type="presOf" srcId="{E3384C70-358A-4065-B1FD-20C612AA488B}" destId="{B9F90034-83D3-43C5-943F-83EC3ED2CEFC}" srcOrd="0" destOrd="0" presId="urn:microsoft.com/office/officeart/2018/2/layout/IconVerticalSolidList"/>
    <dgm:cxn modelId="{E23C0DC6-C2AF-4B4F-AED9-5F74010F0C97}" type="presOf" srcId="{AAD6BE69-451F-4668-9CF7-E54E51E3EDF1}" destId="{4C3A89D3-0F5C-44A1-9310-7B4F0B903727}" srcOrd="0" destOrd="0" presId="urn:microsoft.com/office/officeart/2018/2/layout/IconVerticalSolidList"/>
    <dgm:cxn modelId="{D0154434-F84A-484B-ADB9-1B3C75E57C00}" type="presParOf" srcId="{4C3A89D3-0F5C-44A1-9310-7B4F0B903727}" destId="{508E4AB4-718E-4E5A-985F-A2D6C81EA845}" srcOrd="0" destOrd="0" presId="urn:microsoft.com/office/officeart/2018/2/layout/IconVerticalSolidList"/>
    <dgm:cxn modelId="{53F292D9-64A6-4DCF-B02C-D8F1B1B13BCA}" type="presParOf" srcId="{508E4AB4-718E-4E5A-985F-A2D6C81EA845}" destId="{9D1830D9-75BD-4EC9-BACB-E6391D40B6B3}" srcOrd="0" destOrd="0" presId="urn:microsoft.com/office/officeart/2018/2/layout/IconVerticalSolidList"/>
    <dgm:cxn modelId="{E6C34C7C-0A3E-49C9-B6E1-8D96716B0F1C}" type="presParOf" srcId="{508E4AB4-718E-4E5A-985F-A2D6C81EA845}" destId="{18752B93-B3FA-4736-870E-278A6ABC7801}" srcOrd="1" destOrd="0" presId="urn:microsoft.com/office/officeart/2018/2/layout/IconVerticalSolidList"/>
    <dgm:cxn modelId="{14245F2E-DBF6-4090-B1A1-681C3086FAE3}" type="presParOf" srcId="{508E4AB4-718E-4E5A-985F-A2D6C81EA845}" destId="{9EE16B1A-4359-4741-B5D2-0208DCE76AB5}" srcOrd="2" destOrd="0" presId="urn:microsoft.com/office/officeart/2018/2/layout/IconVerticalSolidList"/>
    <dgm:cxn modelId="{E09D4B84-B75F-481B-B3B1-4DFC5947FB35}" type="presParOf" srcId="{508E4AB4-718E-4E5A-985F-A2D6C81EA845}" destId="{B9F90034-83D3-43C5-943F-83EC3ED2CEFC}" srcOrd="3" destOrd="0" presId="urn:microsoft.com/office/officeart/2018/2/layout/IconVerticalSolidList"/>
    <dgm:cxn modelId="{729ABA5B-4981-4ADF-99FA-9097BA274135}" type="presParOf" srcId="{4C3A89D3-0F5C-44A1-9310-7B4F0B903727}" destId="{B22A0886-4DF3-4382-9AF5-998041337B3D}" srcOrd="1" destOrd="0" presId="urn:microsoft.com/office/officeart/2018/2/layout/IconVerticalSolidList"/>
    <dgm:cxn modelId="{AA815E58-DB28-4DF1-8473-972DD0477835}" type="presParOf" srcId="{4C3A89D3-0F5C-44A1-9310-7B4F0B903727}" destId="{54914ACD-11CB-41D3-8737-3DBD4CBB9A78}" srcOrd="2" destOrd="0" presId="urn:microsoft.com/office/officeart/2018/2/layout/IconVerticalSolidList"/>
    <dgm:cxn modelId="{136253F8-FEBE-4401-A3D4-E7EA724CA59A}" type="presParOf" srcId="{54914ACD-11CB-41D3-8737-3DBD4CBB9A78}" destId="{5CC12890-28A3-4DE5-A783-6EACBDC3D0B9}" srcOrd="0" destOrd="0" presId="urn:microsoft.com/office/officeart/2018/2/layout/IconVerticalSolidList"/>
    <dgm:cxn modelId="{7AC4AD10-C205-4A21-B1A1-53DE86CF7A00}" type="presParOf" srcId="{54914ACD-11CB-41D3-8737-3DBD4CBB9A78}" destId="{6E1D493A-C535-4ED1-818B-22158A4E5D08}" srcOrd="1" destOrd="0" presId="urn:microsoft.com/office/officeart/2018/2/layout/IconVerticalSolidList"/>
    <dgm:cxn modelId="{F210826F-7DD8-4C5D-9596-21DBA9C0A805}" type="presParOf" srcId="{54914ACD-11CB-41D3-8737-3DBD4CBB9A78}" destId="{3FE418A2-3AC1-4C65-8FCA-F4BF62DE6CCB}" srcOrd="2" destOrd="0" presId="urn:microsoft.com/office/officeart/2018/2/layout/IconVerticalSolidList"/>
    <dgm:cxn modelId="{D314BC57-8F50-4BD9-A91B-6857378671D5}" type="presParOf" srcId="{54914ACD-11CB-41D3-8737-3DBD4CBB9A78}" destId="{1EBEB076-7CDB-4718-9069-C0C1A0A8B0E7}" srcOrd="3" destOrd="0" presId="urn:microsoft.com/office/officeart/2018/2/layout/IconVerticalSolidList"/>
    <dgm:cxn modelId="{7BCE3DC8-ED4F-4FAC-B91C-4B3B7F2A1D8E}" type="presParOf" srcId="{4C3A89D3-0F5C-44A1-9310-7B4F0B903727}" destId="{051C4507-8720-453D-95A6-CCFEAB264731}" srcOrd="3" destOrd="0" presId="urn:microsoft.com/office/officeart/2018/2/layout/IconVerticalSolidList"/>
    <dgm:cxn modelId="{983C5C83-E558-4CF0-94CE-B01352927B9B}" type="presParOf" srcId="{4C3A89D3-0F5C-44A1-9310-7B4F0B903727}" destId="{FFED5399-6C00-4667-AC5E-596ED4AA48A2}" srcOrd="4" destOrd="0" presId="urn:microsoft.com/office/officeart/2018/2/layout/IconVerticalSolidList"/>
    <dgm:cxn modelId="{7A3F0A8F-1C02-43CC-BB94-3B6CDE672012}" type="presParOf" srcId="{FFED5399-6C00-4667-AC5E-596ED4AA48A2}" destId="{3768737C-E32E-4C17-8C63-25A05E8A74A3}" srcOrd="0" destOrd="0" presId="urn:microsoft.com/office/officeart/2018/2/layout/IconVerticalSolidList"/>
    <dgm:cxn modelId="{931F6777-7861-418B-97A6-2D8FAF77F073}" type="presParOf" srcId="{FFED5399-6C00-4667-AC5E-596ED4AA48A2}" destId="{B09AEBB5-F375-4853-88F5-36534A6D5072}" srcOrd="1" destOrd="0" presId="urn:microsoft.com/office/officeart/2018/2/layout/IconVerticalSolidList"/>
    <dgm:cxn modelId="{D84F8BF2-7E05-49C7-AF83-55140DC12F40}" type="presParOf" srcId="{FFED5399-6C00-4667-AC5E-596ED4AA48A2}" destId="{EDE7A615-72BA-431A-BA6B-5D1D2E394721}" srcOrd="2" destOrd="0" presId="urn:microsoft.com/office/officeart/2018/2/layout/IconVerticalSolidList"/>
    <dgm:cxn modelId="{00EBB516-FFE1-433D-A687-63968F9A3F67}" type="presParOf" srcId="{FFED5399-6C00-4667-AC5E-596ED4AA48A2}" destId="{2E350428-ED04-4976-A569-D0C1226E728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30DAA-C992-4AA7-AFC8-C41F39B1DE46}">
      <dsp:nvSpPr>
        <dsp:cNvPr id="0" name=""/>
        <dsp:cNvSpPr/>
      </dsp:nvSpPr>
      <dsp:spPr>
        <a:xfrm>
          <a:off x="0" y="63792"/>
          <a:ext cx="7886700" cy="20779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Las investigaciones sobre la factibilidad del uso de la telemedicina se han </a:t>
          </a:r>
          <a:r>
            <a:rPr lang="es-ES" sz="2400" b="1" kern="1200"/>
            <a:t>enfocado principalmente en áreas donde la densidad de población es baja, donde el transporte se ve limitado por barreras geográficas o económicas, y el reclutamiento de profesionales es difícil.</a:t>
          </a:r>
          <a:endParaRPr lang="en-US" sz="2400" kern="1200"/>
        </a:p>
      </dsp:txBody>
      <dsp:txXfrm>
        <a:off x="101436" y="165228"/>
        <a:ext cx="7683828" cy="1875047"/>
      </dsp:txXfrm>
    </dsp:sp>
    <dsp:sp modelId="{60E291C7-9E8D-4C77-8A60-2EAEED7AD735}">
      <dsp:nvSpPr>
        <dsp:cNvPr id="0" name=""/>
        <dsp:cNvSpPr/>
      </dsp:nvSpPr>
      <dsp:spPr>
        <a:xfrm>
          <a:off x="0" y="2210832"/>
          <a:ext cx="7886700" cy="2077919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Los primeros proyectos piloto en telepsiquiatría se limitaron a países con una avanzada infraestructura en telecomunicaciones, y tuvieron muy poco impacto por fuera de algunas áreas rurales de Australia, Estados Unidos, y algunos países europeos. </a:t>
          </a:r>
          <a:endParaRPr lang="en-US" sz="2400" kern="1200"/>
        </a:p>
      </dsp:txBody>
      <dsp:txXfrm>
        <a:off x="101436" y="2312268"/>
        <a:ext cx="7683828" cy="18750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BB78D-9853-442B-9CAE-BFBAD655E5E5}">
      <dsp:nvSpPr>
        <dsp:cNvPr id="0" name=""/>
        <dsp:cNvSpPr/>
      </dsp:nvSpPr>
      <dsp:spPr>
        <a:xfrm>
          <a:off x="0" y="81411"/>
          <a:ext cx="7886700" cy="9931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/>
            <a:t>Informar al paciente sobre la teleconsulta </a:t>
          </a:r>
          <a:endParaRPr lang="en-US" sz="2500" kern="1200"/>
        </a:p>
      </dsp:txBody>
      <dsp:txXfrm>
        <a:off x="48481" y="129892"/>
        <a:ext cx="7789738" cy="896166"/>
      </dsp:txXfrm>
    </dsp:sp>
    <dsp:sp modelId="{61FE5701-70CA-4C06-B7A9-D49911D6B3C1}">
      <dsp:nvSpPr>
        <dsp:cNvPr id="0" name=""/>
        <dsp:cNvSpPr/>
      </dsp:nvSpPr>
      <dsp:spPr>
        <a:xfrm>
          <a:off x="0" y="1146540"/>
          <a:ext cx="7886700" cy="993128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/>
            <a:t>Trabajo colaborativo entre profesionales</a:t>
          </a:r>
          <a:endParaRPr lang="en-US" sz="2500" kern="1200"/>
        </a:p>
      </dsp:txBody>
      <dsp:txXfrm>
        <a:off x="48481" y="1195021"/>
        <a:ext cx="7789738" cy="896166"/>
      </dsp:txXfrm>
    </dsp:sp>
    <dsp:sp modelId="{46C35187-0D73-4F90-A22E-931FFF752DE9}">
      <dsp:nvSpPr>
        <dsp:cNvPr id="0" name=""/>
        <dsp:cNvSpPr/>
      </dsp:nvSpPr>
      <dsp:spPr>
        <a:xfrm>
          <a:off x="0" y="2211669"/>
          <a:ext cx="7886700" cy="993128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Es prioritario mantener la confidencialidad y privacidad del paciente</a:t>
          </a:r>
          <a:endParaRPr lang="en-US" sz="2500" kern="1200" dirty="0"/>
        </a:p>
      </dsp:txBody>
      <dsp:txXfrm>
        <a:off x="48481" y="2260150"/>
        <a:ext cx="7789738" cy="896166"/>
      </dsp:txXfrm>
    </dsp:sp>
    <dsp:sp modelId="{B84CF479-1114-46C6-A4BD-E3DFE9EED91A}">
      <dsp:nvSpPr>
        <dsp:cNvPr id="0" name=""/>
        <dsp:cNvSpPr/>
      </dsp:nvSpPr>
      <dsp:spPr>
        <a:xfrm>
          <a:off x="0" y="3276797"/>
          <a:ext cx="7886700" cy="99312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Utilizar cada oportunidad disponible para educar en la prevención, e identificar casos sospechosos de COVID-19. </a:t>
          </a:r>
          <a:endParaRPr lang="en-US" sz="2500" kern="1200"/>
        </a:p>
      </dsp:txBody>
      <dsp:txXfrm>
        <a:off x="48481" y="3325278"/>
        <a:ext cx="7789738" cy="8961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1EE5C-C602-4AE4-9BB3-B298AC0A5453}">
      <dsp:nvSpPr>
        <dsp:cNvPr id="0" name=""/>
        <dsp:cNvSpPr/>
      </dsp:nvSpPr>
      <dsp:spPr>
        <a:xfrm>
          <a:off x="0" y="428832"/>
          <a:ext cx="7886700" cy="1712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Es </a:t>
          </a:r>
          <a:r>
            <a:rPr lang="es-ES" sz="2400" b="1" kern="1200"/>
            <a:t>recomendable priorizar las aplicaciones de telemedicina que cumplan con las más altas medidas y certificaciones de seguridad </a:t>
          </a:r>
          <a:r>
            <a:rPr lang="es-ES" sz="2400" kern="1200"/>
            <a:t>establecidas por entes y regulaciones internacionales (como HIPAA, HIMSS, entre otros),</a:t>
          </a:r>
          <a:endParaRPr lang="en-US" sz="2400" kern="1200"/>
        </a:p>
      </dsp:txBody>
      <dsp:txXfrm>
        <a:off x="83616" y="512448"/>
        <a:ext cx="7719468" cy="1545648"/>
      </dsp:txXfrm>
    </dsp:sp>
    <dsp:sp modelId="{2761D399-63E5-451A-973A-F80FA41ABBE1}">
      <dsp:nvSpPr>
        <dsp:cNvPr id="0" name=""/>
        <dsp:cNvSpPr/>
      </dsp:nvSpPr>
      <dsp:spPr>
        <a:xfrm>
          <a:off x="0" y="2210832"/>
          <a:ext cx="7886700" cy="17128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El Departamento de Salud y Servicios Sociales de los Estados Unidos (HHS), entregó recientemente una lista de proveedores que aseveran proporcionar productos de videocomunicación que cumplen con la HIPAA. </a:t>
          </a:r>
          <a:endParaRPr lang="en-US" sz="2400" kern="1200"/>
        </a:p>
      </dsp:txBody>
      <dsp:txXfrm>
        <a:off x="83616" y="2294448"/>
        <a:ext cx="7719468" cy="1545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830D9-75BD-4EC9-BACB-E6391D40B6B3}">
      <dsp:nvSpPr>
        <dsp:cNvPr id="0" name=""/>
        <dsp:cNvSpPr/>
      </dsp:nvSpPr>
      <dsp:spPr>
        <a:xfrm>
          <a:off x="0" y="531"/>
          <a:ext cx="7886700" cy="12432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752B93-B3FA-4736-870E-278A6ABC7801}">
      <dsp:nvSpPr>
        <dsp:cNvPr id="0" name=""/>
        <dsp:cNvSpPr/>
      </dsp:nvSpPr>
      <dsp:spPr>
        <a:xfrm>
          <a:off x="376092" y="280269"/>
          <a:ext cx="683804" cy="6838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90034-83D3-43C5-943F-83EC3ED2CEFC}">
      <dsp:nvSpPr>
        <dsp:cNvPr id="0" name=""/>
        <dsp:cNvSpPr/>
      </dsp:nvSpPr>
      <dsp:spPr>
        <a:xfrm>
          <a:off x="1435988" y="531"/>
          <a:ext cx="6450711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los usuarios (prestadores de salud y pacientes) deberían </a:t>
          </a:r>
          <a:r>
            <a:rPr lang="es-ES" sz="1500" b="1" kern="1200"/>
            <a:t>habilitar todos los modos de cifrado y privacidad disponibles </a:t>
          </a:r>
          <a:r>
            <a:rPr lang="es-ES" sz="1500" kern="1200"/>
            <a:t>al usar esas aplicaciones, utilizando contraseñas para las llamadas y reuniones, y </a:t>
          </a:r>
          <a:r>
            <a:rPr lang="es-ES" sz="1500" b="1" kern="1200"/>
            <a:t>asegurarse de estar utilizando la versión más reciente </a:t>
          </a:r>
          <a:r>
            <a:rPr lang="es-ES" sz="1500" kern="1200"/>
            <a:t>de cada aplicación.</a:t>
          </a:r>
          <a:endParaRPr lang="en-US" sz="1500" kern="1200"/>
        </a:p>
      </dsp:txBody>
      <dsp:txXfrm>
        <a:off x="1435988" y="531"/>
        <a:ext cx="6450711" cy="1243280"/>
      </dsp:txXfrm>
    </dsp:sp>
    <dsp:sp modelId="{5CC12890-28A3-4DE5-A783-6EACBDC3D0B9}">
      <dsp:nvSpPr>
        <dsp:cNvPr id="0" name=""/>
        <dsp:cNvSpPr/>
      </dsp:nvSpPr>
      <dsp:spPr>
        <a:xfrm>
          <a:off x="0" y="1554631"/>
          <a:ext cx="7886700" cy="12432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1D493A-C535-4ED1-818B-22158A4E5D08}">
      <dsp:nvSpPr>
        <dsp:cNvPr id="0" name=""/>
        <dsp:cNvSpPr/>
      </dsp:nvSpPr>
      <dsp:spPr>
        <a:xfrm>
          <a:off x="376092" y="1834369"/>
          <a:ext cx="683804" cy="6838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EB076-7CDB-4718-9069-C0C1A0A8B0E7}">
      <dsp:nvSpPr>
        <dsp:cNvPr id="0" name=""/>
        <dsp:cNvSpPr/>
      </dsp:nvSpPr>
      <dsp:spPr>
        <a:xfrm>
          <a:off x="1435988" y="1554631"/>
          <a:ext cx="6450711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Por lo tanto, es deseable que las autoridades chilenas, siguiendo los ejemplos internacionales, habiliten los mecanismos administrativos y jurídicos para que - </a:t>
          </a:r>
          <a:r>
            <a:rPr lang="es-ES" sz="1500" b="1" kern="1200"/>
            <a:t>solo durante el periodo de crisis sanitaria - los requisitos de seguridad aplicables a los procesos habituales de telesalud se flexibilicen. </a:t>
          </a:r>
          <a:endParaRPr lang="en-US" sz="1500" kern="1200"/>
        </a:p>
      </dsp:txBody>
      <dsp:txXfrm>
        <a:off x="1435988" y="1554631"/>
        <a:ext cx="6450711" cy="1243280"/>
      </dsp:txXfrm>
    </dsp:sp>
    <dsp:sp modelId="{3768737C-E32E-4C17-8C63-25A05E8A74A3}">
      <dsp:nvSpPr>
        <dsp:cNvPr id="0" name=""/>
        <dsp:cNvSpPr/>
      </dsp:nvSpPr>
      <dsp:spPr>
        <a:xfrm>
          <a:off x="0" y="3108732"/>
          <a:ext cx="7886700" cy="12432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AEBB5-F375-4853-88F5-36534A6D5072}">
      <dsp:nvSpPr>
        <dsp:cNvPr id="0" name=""/>
        <dsp:cNvSpPr/>
      </dsp:nvSpPr>
      <dsp:spPr>
        <a:xfrm>
          <a:off x="376092" y="3388470"/>
          <a:ext cx="683804" cy="6838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50428-ED04-4976-A569-D0C1226E7282}">
      <dsp:nvSpPr>
        <dsp:cNvPr id="0" name=""/>
        <dsp:cNvSpPr/>
      </dsp:nvSpPr>
      <dsp:spPr>
        <a:xfrm>
          <a:off x="1435988" y="3108732"/>
          <a:ext cx="6450711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/>
            <a:t>Esta medida solo debe ser temporal y debe revocarse una vez pasada la situación excepcional.</a:t>
          </a:r>
          <a:endParaRPr lang="en-US" sz="1500" kern="1200"/>
        </a:p>
      </dsp:txBody>
      <dsp:txXfrm>
        <a:off x="1435988" y="3108732"/>
        <a:ext cx="6450711" cy="1243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3F31D-1E69-4511-B2BE-1132ACFEA286}" type="datetimeFigureOut">
              <a:rPr lang="es-CL" smtClean="0"/>
              <a:t>14-04-20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CL"/>
              <a:t>Servicio o Departamento de /Nombre/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DD027-2C4F-4889-A5C8-E943DD55F196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49454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F1728-E696-43E0-8BFD-D0B250C056FA}" type="datetimeFigureOut">
              <a:rPr lang="es-CL" smtClean="0"/>
              <a:t>14-04-20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CL"/>
              <a:t>Servicio o Departamento de /Nombre/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1FB5E-A24E-4E61-9399-A7175B0E95F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52325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>
            <a:extLst>
              <a:ext uri="{FF2B5EF4-FFF2-40B4-BE49-F238E27FC236}">
                <a16:creationId xmlns:a16="http://schemas.microsoft.com/office/drawing/2014/main" id="{A201980A-0F16-4099-A077-FFE2750D70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Marcador de notas">
            <a:extLst>
              <a:ext uri="{FF2B5EF4-FFF2-40B4-BE49-F238E27FC236}">
                <a16:creationId xmlns:a16="http://schemas.microsoft.com/office/drawing/2014/main" id="{509F7747-D70B-463A-95A7-658C1A310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; de acuerdo a la Resolución 204 emitida por FONASA el 24 de marzo de 202, durante los periodos de vigencia de alerta sanitaria decretada por MINSAL por la epidemia de COVID-19, se podrán realizar, en forma excepcional, atenciones remotas utilizando los códigos habituales para realización de consultas de medicina general, así como de especialidades médicas y de otras profesiones de la salud17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90163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 teoría de cisne negro se refiere solo a los sucesos inesperados de gran magnitud, consecuencia y su papel dominante en la historia. Estos hechos, considerados atípicos extremos, colectivamente juegan roles mucho más grandes que los sucesos regulares.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Nassin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Taleb, investigador y filosofo que publico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24541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48961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46009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Purpose of Review The aim of this review is to evaluate recent literature on the use of telepsychiatry in mental crises or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emergency situations.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 Findings Results from recent studies which evaluated the implementation of a telepsychiatric consultation model in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emergency departments point at a reduction of length of stay and a drop in admissions, increased cost-effectiveness, and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improved satisfaction of patients and staff. There was almost no empirical evidence on videoconferencing in crisis intervention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 the context of crisis resolution teams or online therapies. No study reporting on telepsychiatry videoconferencing in the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 of disasters was found.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Summary There is still very little but increasing empirical evidence supporting the implementation of telepsychiatry in emergencies.</a:t>
            </a:r>
          </a:p>
          <a:p>
            <a:endParaRPr lang="es-CL" dirty="0"/>
          </a:p>
          <a:p>
            <a:endParaRPr lang="es-CL" dirty="0"/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studies are needed to identify the key barriers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implementation. We were unable to identify any empirical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 for implementation of telepsychiatry intervention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different crisis settings or in patients with severe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mental illness. Psychological online therapies often excluded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severe cases with risk of suicide or referred these patients to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clinics or emergency departments, but this was not a central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aspect of our study and we were unable to review the many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online interventions, which are currently available for their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proceedings in cases of suicidality.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A7A7C-7448-134F-9888-2B0362A654AA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6732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videoconferencia puede</a:t>
            </a:r>
          </a:p>
          <a:p>
            <a:r>
              <a:rPr lang="es-ES" dirty="0"/>
              <a:t>también conecta a pacientes y médicos con antecedentes culturales similares,</a:t>
            </a:r>
          </a:p>
          <a:p>
            <a:r>
              <a:rPr lang="es-ES" dirty="0"/>
              <a:t>permitiendo una comunicación más efectiva sin el</a:t>
            </a:r>
          </a:p>
          <a:p>
            <a:r>
              <a:rPr lang="es-ES" dirty="0"/>
              <a:t>obstáculo de lagunas culturales y malentendidos [2]. </a:t>
            </a:r>
            <a:r>
              <a:rPr lang="es-ES" dirty="0" err="1"/>
              <a:t>Hubley</a:t>
            </a:r>
            <a:endParaRPr lang="es-ES" dirty="0"/>
          </a:p>
          <a:p>
            <a:r>
              <a:rPr lang="es-ES" dirty="0"/>
              <a:t>et al. analizó la </a:t>
            </a:r>
            <a:r>
              <a:rPr lang="es-ES" dirty="0" err="1"/>
              <a:t>telepsiquiatría</a:t>
            </a:r>
            <a:r>
              <a:rPr lang="es-ES" dirty="0"/>
              <a:t> en varios aspectos, a saber, paciente</a:t>
            </a:r>
          </a:p>
          <a:p>
            <a:r>
              <a:rPr lang="es-ES" dirty="0"/>
              <a:t>y satisfacción del proveedor, confiabilidad, resultados del tratamiento,</a:t>
            </a:r>
          </a:p>
          <a:p>
            <a:r>
              <a:rPr lang="es-ES" dirty="0"/>
              <a:t>resultados de implementación y rentabilidad, y encontrado</a:t>
            </a:r>
          </a:p>
          <a:p>
            <a:r>
              <a:rPr lang="es-ES" dirty="0"/>
              <a:t>que la </a:t>
            </a:r>
            <a:r>
              <a:rPr lang="es-ES" dirty="0" err="1"/>
              <a:t>telepsiquiatría</a:t>
            </a:r>
            <a:r>
              <a:rPr lang="es-ES" dirty="0"/>
              <a:t> es comparable a las entrevistas cara a cara en</a:t>
            </a:r>
          </a:p>
          <a:p>
            <a:r>
              <a:rPr lang="es-ES" dirty="0"/>
              <a:t>términos de la fiabilidad de los resultados del tratamiento y la evaluación</a:t>
            </a:r>
          </a:p>
          <a:p>
            <a:r>
              <a:rPr lang="es-ES" dirty="0"/>
              <a:t>[3] En la misma revisión, también se descubrió que la </a:t>
            </a:r>
            <a:r>
              <a:rPr lang="es-ES" dirty="0" err="1"/>
              <a:t>telepsiquiatría</a:t>
            </a:r>
            <a:endParaRPr lang="es-ES" dirty="0"/>
          </a:p>
          <a:p>
            <a:r>
              <a:rPr lang="es-ES" dirty="0"/>
              <a:t>ser rentable y este hallazgo es aplicable en muchos países</a:t>
            </a:r>
          </a:p>
          <a:p>
            <a:r>
              <a:rPr lang="es-ES" dirty="0"/>
              <a:t>en todo el mundo, incluidos EE. UU., Reino Unido, Canadá y</a:t>
            </a:r>
          </a:p>
          <a:p>
            <a:r>
              <a:rPr lang="es-ES" dirty="0"/>
              <a:t>Israel. Este resultado puede ser particularmente importante dado el</a:t>
            </a:r>
          </a:p>
          <a:p>
            <a:r>
              <a:rPr lang="es-ES" dirty="0"/>
              <a:t>costos globales crecientes de la asistencia sanitaria En ciertos casos, los pacientes</a:t>
            </a:r>
          </a:p>
          <a:p>
            <a:r>
              <a:rPr lang="es-ES" dirty="0"/>
              <a:t>tal vez prefieran ver a sus médicos por videoconferencia,</a:t>
            </a:r>
          </a:p>
          <a:p>
            <a:r>
              <a:rPr lang="es-ES" dirty="0"/>
              <a:t>ya que pueden percibir la distancia entre ellos y el clínico</a:t>
            </a:r>
          </a:p>
          <a:p>
            <a:r>
              <a:rPr lang="es-ES" dirty="0"/>
              <a:t>ser una capa adicional de seguridad para la confidencialidad del paciente</a:t>
            </a:r>
          </a:p>
          <a:p>
            <a:r>
              <a:rPr lang="es-ES" dirty="0"/>
              <a:t>y puede evitar el estigma percibido de caminar hacia un</a:t>
            </a:r>
          </a:p>
          <a:p>
            <a:r>
              <a:rPr lang="es-ES" dirty="0"/>
              <a:t>clínica de salud mental</a:t>
            </a:r>
          </a:p>
          <a:p>
            <a:endParaRPr lang="es-ES" dirty="0"/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Hubley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S, Lynch SB,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Schneck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C, Thomas M, Shore J. Review of key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telepsychiatry outcomes. World J Psychiatry. 2016;6:269–82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Available from: http://www.wjgnet.com/2220-3206/full/v6/i2/269.</a:t>
            </a:r>
          </a:p>
          <a:p>
            <a:r>
              <a:rPr lang="es-C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htm</a:t>
            </a:r>
            <a:r>
              <a:rPr lang="es-C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Mucic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D. Transcultural telepsychiatry and its impact on patient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satisfaction. J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Telemed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Telecare. 2010;16:237–42 Available from:</a:t>
            </a:r>
          </a:p>
          <a:p>
            <a:r>
              <a:rPr lang="es-C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http://journals.sagepub.com/doi/10.1258/jtt.2009.090811.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37342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Barriers are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described from both patient and clinicians’  perspectives. Patients and clinicians are largely satisfi ed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telepsychiatry, but concerns about establishing rapport, privacy, safety, and technology limitations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slowed acceptance of telepsychiatry. Clinicians are also concerned about reimbursement/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 nancial, legal/regulatory, licensure/credentialing, and education/learning issues. These issues point to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 and policy concerns, which, in combination with other administrative concerns, raise questions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 system design/workfl ow, effi ciency of clinical care, and changing organizational culture.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A7A7C-7448-134F-9888-2B0362A654AA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6541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39968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/>
              <a:t>Dr</a:t>
            </a:r>
            <a:r>
              <a:rPr lang="es-ES" dirty="0"/>
              <a:t> Matías </a:t>
            </a:r>
            <a:r>
              <a:rPr lang="es-ES" dirty="0" err="1"/>
              <a:t>Irrarazaval</a:t>
            </a:r>
            <a:r>
              <a:rPr lang="es-ES" dirty="0"/>
              <a:t>, </a:t>
            </a:r>
            <a:r>
              <a:rPr lang="es-ES" dirty="0" err="1"/>
              <a:t>Adrian</a:t>
            </a:r>
            <a:r>
              <a:rPr lang="es-ES" dirty="0"/>
              <a:t> </a:t>
            </a:r>
            <a:r>
              <a:rPr lang="es-ES" dirty="0" err="1"/>
              <a:t>Mundt</a:t>
            </a:r>
            <a:r>
              <a:rPr lang="es-ES" dirty="0"/>
              <a:t>, Olga </a:t>
            </a:r>
            <a:r>
              <a:rPr lang="es-ES" dirty="0" err="1"/>
              <a:t>Fernandez</a:t>
            </a:r>
            <a:r>
              <a:rPr lang="es-ES" dirty="0"/>
              <a:t>, Pablo </a:t>
            </a:r>
            <a:r>
              <a:rPr lang="es-ES" dirty="0" err="1"/>
              <a:t>Martinez</a:t>
            </a:r>
            <a:r>
              <a:rPr lang="es-ES" dirty="0"/>
              <a:t> , Viviana Guajardo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07514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Este documento incluye un conjunto de recomendaciones para desplegar el potencial de la </a:t>
            </a:r>
            <a:r>
              <a:rPr lang="es-ES" dirty="0" err="1"/>
              <a:t>telesalud</a:t>
            </a:r>
            <a:r>
              <a:rPr lang="es-ES" dirty="0"/>
              <a:t> en las condiciones particulares de nuestro país durante el período de crisis sanitaria ocasionado por el COVID-19. Las recomendaciones fueron elaboradas por el Centro Nacional en Sistemas de Información en Salud (CENS) con la colaboración de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7720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ADMINISTRATIVE CONSIDERATIONS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77781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Centro Nacional de Información en Salud</a:t>
            </a:r>
            <a:b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s-E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Junto con agradecer a todos los colaboradores que durante estos días han trabajado para poder contar con estas recomendaciones, extendemos a toda la comunidad CENS la solicitud de revisar esta </a:t>
            </a:r>
            <a:r>
              <a:rPr lang="es-E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Guía de Buenas Prácticas y Recomendaciones para el uso de Telemedicina y </a:t>
            </a:r>
            <a:r>
              <a:rPr lang="es-E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Telesalud</a:t>
            </a:r>
            <a:r>
              <a:rPr lang="es-E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durante la epidemia de COVID-19 en Chile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en </a:t>
            </a:r>
            <a:r>
              <a:rPr lang="es-E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versión borrador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para hacernos llegar sus comentarios.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35144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49F7-A99B-41C5-8F44-2DEE25157626}" type="datetime1">
              <a:rPr lang="es-CL" smtClean="0"/>
              <a:t>14-04-20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o Departamento de Nombre de la Especialidad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73A7-0867-4870-9A16-1BBBE3160CD6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756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990F-B42B-49F3-AD45-B1DE6220391F}" type="datetime1">
              <a:rPr lang="es-CL" smtClean="0"/>
              <a:t>14-04-20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o Departamento de Nombre de la Especialidad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73A7-0867-4870-9A16-1BBBE3160CD6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043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72A8-60A1-45A1-966E-04B0342CE852}" type="datetime1">
              <a:rPr lang="es-CL" smtClean="0"/>
              <a:t>14-04-20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o Departamento de Nombre de la Especialidad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73A7-0867-4870-9A16-1BBBE3160CD6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8900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892969" y="1946672"/>
            <a:ext cx="7358063" cy="4018359"/>
          </a:xfrm>
          <a:prstGeom prst="rect">
            <a:avLst/>
          </a:prstGeom>
        </p:spPr>
        <p:txBody>
          <a:bodyPr/>
          <a:lstStyle>
            <a:lvl1pPr>
              <a:spcBef>
                <a:spcPts val="1687"/>
              </a:spcBef>
            </a:lvl1pPr>
            <a:lvl2pPr>
              <a:spcBef>
                <a:spcPts val="1687"/>
              </a:spcBef>
            </a:lvl2pPr>
            <a:lvl3pPr>
              <a:spcBef>
                <a:spcPts val="1687"/>
              </a:spcBef>
            </a:lvl3pPr>
            <a:lvl4pPr>
              <a:spcBef>
                <a:spcPts val="1687"/>
              </a:spcBef>
            </a:lvl4pPr>
            <a:lvl5pPr>
              <a:spcBef>
                <a:spcPts val="1687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519369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351D-8BB9-486A-9B66-F1AA76973E82}" type="datetime1">
              <a:rPr lang="es-CL" smtClean="0"/>
              <a:t>14-04-20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o Departamento de Nombre de la Especialidad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73A7-0867-4870-9A16-1BBBE3160CD6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667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83AA-80C4-41A9-9FCD-60CCF5A5A66D}" type="datetime1">
              <a:rPr lang="es-CL" smtClean="0"/>
              <a:t>14-04-20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o Departamento de Nombre de la Especialidad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73A7-0867-4870-9A16-1BBBE3160CD6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6292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A773-F468-472E-8D0A-22D65C81FD93}" type="datetime1">
              <a:rPr lang="es-CL" smtClean="0"/>
              <a:t>14-04-20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o Departamento de Nombre de la Especialidad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73A7-0867-4870-9A16-1BBBE3160CD6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685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6908-5B5A-4025-B799-6E156C7CA0B0}" type="datetime1">
              <a:rPr lang="es-CL" smtClean="0"/>
              <a:t>14-04-20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o Departamento de Nombre de la Especialidad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73A7-0867-4870-9A16-1BBBE3160CD6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227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2DB8-6337-4699-A767-059386B6407D}" type="datetime1">
              <a:rPr lang="es-CL" smtClean="0"/>
              <a:t>14-04-20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o Departamento de Nombre de la Especialidad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73A7-0867-4870-9A16-1BBBE3160CD6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850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1007-F3E8-41FD-BC21-F82E2740C8AD}" type="datetime1">
              <a:rPr lang="es-CL" smtClean="0"/>
              <a:t>14-04-20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o Departamento de Nombre de la Especialidad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73A7-0867-4870-9A16-1BBBE3160CD6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858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04B75-8F8C-420D-999F-5F75C391807B}" type="datetime1">
              <a:rPr lang="es-CL" smtClean="0"/>
              <a:t>14-04-20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o Departamento de Nombre de la Especialidad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73A7-0867-4870-9A16-1BBBE3160CD6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781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B082-264F-4553-8DC5-16E45D4EB24C}" type="datetime1">
              <a:rPr lang="es-CL" smtClean="0"/>
              <a:t>14-04-20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o Departamento de Nombre de la Especialidad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73A7-0867-4870-9A16-1BBBE3160CD6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350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DFD55-C267-4F12-BE9A-DB185A390C78}" type="datetime1">
              <a:rPr lang="es-CL" smtClean="0"/>
              <a:t>14-04-20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L"/>
              <a:t>Servicio o Departamento de Nombre de la Especialidad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73A7-0867-4870-9A16-1BBBE3160CD6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096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ssup.net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ychiatry.org/psychiatrists/practice/telepsychiatr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ens.cl/guia-buenas-practicas-telemedicina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4103/0019-5545.10549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3389/fpubh.2014.0008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jgnet.com/2220-3206/full/v6/i2/26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 txBox="1">
            <a:spLocks/>
          </p:cNvSpPr>
          <p:nvPr/>
        </p:nvSpPr>
        <p:spPr>
          <a:xfrm>
            <a:off x="3772327" y="2859768"/>
            <a:ext cx="5371673" cy="27403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L" sz="3600" b="1" dirty="0"/>
              <a:t>TELEPSIQUIATRÍA:</a:t>
            </a:r>
          </a:p>
          <a:p>
            <a:pPr algn="l"/>
            <a:r>
              <a:rPr lang="es-CL" sz="3600" b="1" dirty="0"/>
              <a:t>DESAFIOS EN LA PRÁCTICA DE SALUD MENTAL</a:t>
            </a: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854422" y="5095252"/>
            <a:ext cx="6121757" cy="359852"/>
          </a:xfrm>
        </p:spPr>
        <p:txBody>
          <a:bodyPr/>
          <a:lstStyle/>
          <a:p>
            <a:endParaRPr lang="es-CL" sz="2000" dirty="0"/>
          </a:p>
          <a:p>
            <a:r>
              <a:rPr lang="es-CL" sz="2000" dirty="0"/>
              <a:t>DRA. VIVIANA GUAJARDO TOBAR</a:t>
            </a:r>
          </a:p>
          <a:p>
            <a:endParaRPr lang="es-CL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934442-82A4-476D-8724-051C86CF406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9F7F1"/>
              </a:clrFrom>
              <a:clrTo>
                <a:srgbClr val="F9F7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6670" y="152481"/>
            <a:ext cx="2791313" cy="128125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ED7DC64-439C-49C1-A776-C260848BE348}"/>
              </a:ext>
            </a:extLst>
          </p:cNvPr>
          <p:cNvSpPr/>
          <p:nvPr/>
        </p:nvSpPr>
        <p:spPr>
          <a:xfrm>
            <a:off x="3437453" y="1372694"/>
            <a:ext cx="1659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1155CC"/>
                </a:solidFill>
                <a:latin typeface="Arial" panose="020B0604020202020204" pitchFamily="34" charset="0"/>
                <a:hlinkClick r:id="rId4"/>
              </a:rPr>
              <a:t>www.issup.net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39947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0AF55F5-F491-4B40-B737-37A0E71990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CL"/>
              <a:t>Aspectos Éticos y Legales</a:t>
            </a:r>
            <a:br>
              <a:rPr lang="es-ES" altLang="es-CL"/>
            </a:br>
            <a:endParaRPr lang="es-ES" altLang="es-CL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8C6DEFB-95EE-4510-8A1A-D4F169AA4D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73163" y="1341438"/>
            <a:ext cx="7772400" cy="475456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s-ES" altLang="es-CL" dirty="0"/>
              <a:t>La transmisión electrónica de información, incluido texto, audio y video, conlleva un aumento en las posibilidades de que se viole la privacidad y confidencialidad de la información de los pacientes</a:t>
            </a:r>
          </a:p>
          <a:p>
            <a:pPr>
              <a:lnSpc>
                <a:spcPct val="80000"/>
              </a:lnSpc>
            </a:pPr>
            <a:r>
              <a:rPr lang="es-ES" altLang="es-CL" dirty="0"/>
              <a:t>A esto se suma la preocupación por la presencia de personal técnico no clínico durante las sesiones, ya sea físicamente o a través de la tecnología que manejan.</a:t>
            </a:r>
          </a:p>
          <a:p>
            <a:pPr>
              <a:lnSpc>
                <a:spcPct val="80000"/>
              </a:lnSpc>
            </a:pPr>
            <a:endParaRPr lang="es-ES" altLang="es-CL" dirty="0"/>
          </a:p>
          <a:p>
            <a:pPr>
              <a:lnSpc>
                <a:spcPct val="80000"/>
              </a:lnSpc>
            </a:pPr>
            <a:r>
              <a:rPr lang="es-ES" altLang="es-CL" dirty="0"/>
              <a:t>La práctica de la telemedicina conlleva otros problemas legales, como los puntos concernientes a responsabilidad médico legal, licencia y acreditación.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7198A9-F5E3-4F53-B99A-28231644E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5" y="5822109"/>
            <a:ext cx="7600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Hyler SE, Gangure DP, Batchelder ST. Can telepsychiatry replace in-person psychiatric assessments? A review and meta-analysis of comparison studies. CNS Spectr. 2005 May;10(5):403-13.</a:t>
            </a:r>
            <a:r>
              <a:rPr kumimoji="0" lang="es-CL" alt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CL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Título">
            <a:extLst>
              <a:ext uri="{FF2B5EF4-FFF2-40B4-BE49-F238E27FC236}">
                <a16:creationId xmlns:a16="http://schemas.microsoft.com/office/drawing/2014/main" id="{C1C37308-C591-450A-B95A-3E1E88D18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/>
              <a:t>Regulaciones internacionales</a:t>
            </a:r>
          </a:p>
        </p:txBody>
      </p:sp>
      <p:sp>
        <p:nvSpPr>
          <p:cNvPr id="40963" name="2 Marcador de contenido">
            <a:extLst>
              <a:ext uri="{FF2B5EF4-FFF2-40B4-BE49-F238E27FC236}">
                <a16:creationId xmlns:a16="http://schemas.microsoft.com/office/drawing/2014/main" id="{EDA06CD2-CB06-4A0F-8426-D0776571D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s-CL" sz="2800" b="1" dirty="0" err="1"/>
              <a:t>Telemental</a:t>
            </a:r>
            <a:r>
              <a:rPr lang="en-US" altLang="es-CL" sz="2800" b="1" dirty="0"/>
              <a:t> Health Standards and Guidelines Working Group (</a:t>
            </a:r>
            <a:r>
              <a:rPr lang="en-US" altLang="es-CL" sz="2800" b="1" dirty="0" err="1"/>
              <a:t>octubre</a:t>
            </a:r>
            <a:r>
              <a:rPr lang="en-US" altLang="es-CL" sz="2800" b="1" dirty="0"/>
              <a:t> 2009)</a:t>
            </a:r>
          </a:p>
          <a:p>
            <a:r>
              <a:rPr lang="es-CL" altLang="es-CL" sz="2800" dirty="0"/>
              <a:t>Profesionales de la salud que proporcionan servicios de telemedicina tendrá la formación necesaria, formación y orientación, y educación continua / desarrollo profesional para asegurar que poseen las competencias necesarias para la prestación de los servicios de salud de calidad</a:t>
            </a:r>
            <a:r>
              <a:rPr lang="es-CL" altLang="es-CL" dirty="0"/>
              <a:t>.</a:t>
            </a:r>
          </a:p>
          <a:p>
            <a:endParaRPr lang="es-CL" altLang="es-C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FEB01A-DB9A-4B09-89CB-3E5B428C3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Experiencias en Chile</a:t>
            </a:r>
          </a:p>
        </p:txBody>
      </p:sp>
      <p:pic>
        <p:nvPicPr>
          <p:cNvPr id="20485" name="Picture 5">
            <a:extLst>
              <a:ext uri="{FF2B5EF4-FFF2-40B4-BE49-F238E27FC236}">
                <a16:creationId xmlns:a16="http://schemas.microsoft.com/office/drawing/2014/main" id="{7AD61767-F912-4FA8-BF3D-52C160A50D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9" t="13098" r="2629" b="1502"/>
          <a:stretch/>
        </p:blipFill>
        <p:spPr bwMode="auto">
          <a:xfrm>
            <a:off x="0" y="1690317"/>
            <a:ext cx="8687241" cy="411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104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09166" y="468359"/>
            <a:ext cx="9034834" cy="5247635"/>
            <a:chOff x="2005" y="1894"/>
            <a:chExt cx="4182" cy="242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05" y="1894"/>
              <a:ext cx="4182" cy="2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4294" tIns="32147" rIns="64294" bIns="32147" numCol="1" anchor="t" anchorCtr="0" compatLnSpc="1">
              <a:prstTxWarp prst="textNoShape">
                <a:avLst/>
              </a:prstTxWarp>
            </a:bodyPr>
            <a:lstStyle/>
            <a:p>
              <a:endParaRPr lang="es-CL" sz="1266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" y="2114"/>
              <a:ext cx="3917" cy="2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879244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2969" y="628650"/>
            <a:ext cx="7358063" cy="1714500"/>
          </a:xfrm>
        </p:spPr>
        <p:txBody>
          <a:bodyPr>
            <a:normAutofit fontScale="90000"/>
          </a:bodyPr>
          <a:lstStyle/>
          <a:p>
            <a:r>
              <a:rPr lang="es-CL" sz="3375" b="1" dirty="0">
                <a:solidFill>
                  <a:schemeClr val="accent1"/>
                </a:solidFill>
              </a:rPr>
              <a:t>Un Programa Colaborativo a distancia para mejorar el manejo de la depresión en atención primaria</a:t>
            </a:r>
            <a:br>
              <a:rPr lang="es-CL" sz="3375" b="1" dirty="0"/>
            </a:b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3234" indent="0">
              <a:buNone/>
            </a:pPr>
            <a:r>
              <a:rPr lang="es-CL" dirty="0"/>
              <a:t>Objetivo: Estudiar la factibilidad, aceptabilidad y efectividad de un programa colaborativo a distancia para </a:t>
            </a:r>
            <a:r>
              <a:rPr lang="pt-BR" dirty="0"/>
              <a:t>pacientes deprimidos de zonas </a:t>
            </a:r>
            <a:r>
              <a:rPr lang="pt-BR" dirty="0" err="1"/>
              <a:t>rurales</a:t>
            </a:r>
            <a:r>
              <a:rPr lang="pt-BR" dirty="0"/>
              <a:t> . </a:t>
            </a:r>
          </a:p>
          <a:p>
            <a:pPr marL="223234" indent="0">
              <a:buNone/>
            </a:pPr>
            <a:r>
              <a:rPr lang="pt-BR" b="1" dirty="0"/>
              <a:t>FONDECYT 1100205 (2010-2013)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94" y="5545782"/>
            <a:ext cx="7627009" cy="66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3854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1 Imagen">
            <a:extLst>
              <a:ext uri="{FF2B5EF4-FFF2-40B4-BE49-F238E27FC236}">
                <a16:creationId xmlns:a16="http://schemas.microsoft.com/office/drawing/2014/main" id="{48E9193A-5B98-41DC-A68F-C6434EE84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32" b="4736"/>
          <a:stretch>
            <a:fillRect/>
          </a:stretch>
        </p:blipFill>
        <p:spPr bwMode="auto">
          <a:xfrm>
            <a:off x="1476375" y="260350"/>
            <a:ext cx="69627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2 Rectángulo">
            <a:extLst>
              <a:ext uri="{FF2B5EF4-FFF2-40B4-BE49-F238E27FC236}">
                <a16:creationId xmlns:a16="http://schemas.microsoft.com/office/drawing/2014/main" id="{454D4BD6-0F0E-41D9-9A58-6FA76B7B5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7" y="5311321"/>
            <a:ext cx="73453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s-CL" altLang="es-CL" sz="2000" dirty="0">
                <a:latin typeface="+mn-lt"/>
              </a:rPr>
              <a:t>Objetivo: Comparar la eficacia de un programa colaborativo de telemedicina en la atención primaria en zonas rurales para manejo de la depresión.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5277A-9B61-4001-9365-2527A85A6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93D503-07C0-44B5-A28B-09BD8D408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580493" cy="4351338"/>
          </a:xfrm>
        </p:spPr>
        <p:txBody>
          <a:bodyPr/>
          <a:lstStyle/>
          <a:p>
            <a:endParaRPr lang="es-CL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5B7BA020-8ACB-4911-9EF0-2A20B676635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8243" y="365126"/>
            <a:ext cx="6134100" cy="4827270"/>
            <a:chOff x="1500" y="1074"/>
            <a:chExt cx="2760" cy="2172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7308788A-9DE8-4AA9-A132-5E90E061F15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00" y="1074"/>
              <a:ext cx="2760" cy="2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pic>
          <p:nvPicPr>
            <p:cNvPr id="19461" name="Picture 5">
              <a:extLst>
                <a:ext uri="{FF2B5EF4-FFF2-40B4-BE49-F238E27FC236}">
                  <a16:creationId xmlns:a16="http://schemas.microsoft.com/office/drawing/2014/main" id="{8C647F75-2721-414F-A966-DE3D4C7724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" y="1074"/>
              <a:ext cx="2764" cy="2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817C7187-7931-4E8B-BDB2-920DDABAAB86}"/>
              </a:ext>
            </a:extLst>
          </p:cNvPr>
          <p:cNvSpPr/>
          <p:nvPr/>
        </p:nvSpPr>
        <p:spPr>
          <a:xfrm>
            <a:off x="4209143" y="473854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altLang="es-CL" b="1" dirty="0">
                <a:latin typeface="Helvetica CY"/>
                <a:ea typeface="ＭＳ Ｐゴシック" panose="020B0600070205080204" pitchFamily="34" charset="-128"/>
                <a:cs typeface="Arial" panose="020B0604020202020204" pitchFamily="34" charset="0"/>
              </a:rPr>
              <a:t>Uso en detección, diagnóstico, tratamiento y seguimiento.</a:t>
            </a:r>
          </a:p>
          <a:p>
            <a:r>
              <a:rPr lang="es-ES" altLang="es-CL" b="1" dirty="0">
                <a:latin typeface="Helvetica CY"/>
                <a:ea typeface="ＭＳ Ｐゴシック" panose="020B0600070205080204" pitchFamily="34" charset="-128"/>
                <a:cs typeface="Arial" panose="020B0604020202020204" pitchFamily="34" charset="0"/>
              </a:rPr>
              <a:t>En diversas patologías.</a:t>
            </a:r>
          </a:p>
          <a:p>
            <a:r>
              <a:rPr lang="es-ES" altLang="es-CL" b="1" dirty="0">
                <a:latin typeface="Helvetica CY"/>
                <a:ea typeface="ＭＳ Ｐゴシック" panose="020B0600070205080204" pitchFamily="34" charset="-128"/>
                <a:cs typeface="Arial" panose="020B0604020202020204" pitchFamily="34" charset="0"/>
              </a:rPr>
              <a:t>Uso de distintos métodos.</a:t>
            </a:r>
          </a:p>
          <a:p>
            <a:r>
              <a:rPr lang="es-ES" altLang="es-CL" b="1" dirty="0">
                <a:latin typeface="Helvetica CY"/>
                <a:ea typeface="ＭＳ Ｐゴシック" panose="020B0600070205080204" pitchFamily="34" charset="-128"/>
                <a:cs typeface="Arial" panose="020B0604020202020204" pitchFamily="34" charset="0"/>
              </a:rPr>
              <a:t>Buena aceptabilidad.</a:t>
            </a:r>
          </a:p>
          <a:p>
            <a:r>
              <a:rPr lang="es-ES" altLang="es-CL" b="1" dirty="0">
                <a:latin typeface="Helvetica CY"/>
                <a:ea typeface="ＭＳ Ｐゴシック" panose="020B0600070205080204" pitchFamily="34" charset="-128"/>
                <a:cs typeface="Arial" panose="020B0604020202020204" pitchFamily="34" charset="0"/>
              </a:rPr>
              <a:t>Costos razonables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05768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485" y="1173402"/>
            <a:ext cx="7497604" cy="99719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049" marR="3810" indent="2381">
              <a:tabLst>
                <a:tab pos="5841656" algn="l"/>
              </a:tabLst>
            </a:pPr>
            <a:r>
              <a:rPr sz="2400" spc="4" dirty="0">
                <a:solidFill>
                  <a:srgbClr val="5E25EB"/>
                </a:solidFill>
              </a:rPr>
              <a:t>Eficacia </a:t>
            </a:r>
            <a:r>
              <a:rPr sz="2400" spc="-4" dirty="0">
                <a:solidFill>
                  <a:srgbClr val="5E25EB"/>
                </a:solidFill>
              </a:rPr>
              <a:t>de </a:t>
            </a:r>
            <a:r>
              <a:rPr sz="2400" dirty="0">
                <a:solidFill>
                  <a:srgbClr val="5E25EB"/>
                </a:solidFill>
              </a:rPr>
              <a:t>un </a:t>
            </a:r>
            <a:r>
              <a:rPr sz="2400" spc="-11" dirty="0">
                <a:solidFill>
                  <a:srgbClr val="5E25EB"/>
                </a:solidFill>
              </a:rPr>
              <a:t>programa </a:t>
            </a:r>
            <a:r>
              <a:rPr sz="2400" spc="-4" dirty="0" err="1">
                <a:solidFill>
                  <a:srgbClr val="5E25EB"/>
                </a:solidFill>
              </a:rPr>
              <a:t>basado</a:t>
            </a:r>
            <a:r>
              <a:rPr sz="2400" spc="-427" dirty="0">
                <a:solidFill>
                  <a:srgbClr val="5E25EB"/>
                </a:solidFill>
              </a:rPr>
              <a:t> </a:t>
            </a:r>
            <a:r>
              <a:rPr lang="es-CL" sz="2400" spc="-427" dirty="0">
                <a:solidFill>
                  <a:srgbClr val="5E25EB"/>
                </a:solidFill>
              </a:rPr>
              <a:t> </a:t>
            </a:r>
            <a:r>
              <a:rPr sz="2400" dirty="0" err="1">
                <a:solidFill>
                  <a:srgbClr val="5E25EB"/>
                </a:solidFill>
              </a:rPr>
              <a:t>en</a:t>
            </a:r>
            <a:r>
              <a:rPr sz="2400" spc="-34" dirty="0">
                <a:solidFill>
                  <a:srgbClr val="5E25EB"/>
                </a:solidFill>
              </a:rPr>
              <a:t> </a:t>
            </a:r>
            <a:r>
              <a:rPr sz="2400" spc="-8" dirty="0">
                <a:solidFill>
                  <a:srgbClr val="5E25EB"/>
                </a:solidFill>
              </a:rPr>
              <a:t>Internet</a:t>
            </a:r>
            <a:r>
              <a:rPr lang="es-CL" sz="2400" spc="-8" dirty="0">
                <a:solidFill>
                  <a:srgbClr val="5E25EB"/>
                </a:solidFill>
              </a:rPr>
              <a:t> </a:t>
            </a:r>
            <a:r>
              <a:rPr sz="2400" spc="-15" dirty="0">
                <a:solidFill>
                  <a:srgbClr val="5E25EB"/>
                </a:solidFill>
              </a:rPr>
              <a:t>para</a:t>
            </a:r>
            <a:r>
              <a:rPr sz="2400" spc="-124" dirty="0">
                <a:solidFill>
                  <a:srgbClr val="5E25EB"/>
                </a:solidFill>
              </a:rPr>
              <a:t> </a:t>
            </a:r>
            <a:r>
              <a:rPr sz="2400" dirty="0">
                <a:solidFill>
                  <a:srgbClr val="5E25EB"/>
                </a:solidFill>
              </a:rPr>
              <a:t>la  </a:t>
            </a:r>
            <a:r>
              <a:rPr sz="2400" spc="-11" dirty="0">
                <a:solidFill>
                  <a:srgbClr val="5E25EB"/>
                </a:solidFill>
              </a:rPr>
              <a:t>prevención</a:t>
            </a:r>
            <a:r>
              <a:rPr sz="2400" spc="-112" dirty="0">
                <a:solidFill>
                  <a:srgbClr val="5E25EB"/>
                </a:solidFill>
              </a:rPr>
              <a:t> </a:t>
            </a:r>
            <a:r>
              <a:rPr sz="2400" dirty="0">
                <a:solidFill>
                  <a:srgbClr val="5E25EB"/>
                </a:solidFill>
              </a:rPr>
              <a:t>y</a:t>
            </a:r>
            <a:r>
              <a:rPr sz="2400" spc="-67" dirty="0">
                <a:solidFill>
                  <a:srgbClr val="5E25EB"/>
                </a:solidFill>
              </a:rPr>
              <a:t> </a:t>
            </a:r>
            <a:r>
              <a:rPr sz="2400" dirty="0">
                <a:solidFill>
                  <a:srgbClr val="5E25EB"/>
                </a:solidFill>
              </a:rPr>
              <a:t>la</a:t>
            </a:r>
            <a:r>
              <a:rPr sz="2400" spc="-64" dirty="0">
                <a:solidFill>
                  <a:srgbClr val="5E25EB"/>
                </a:solidFill>
              </a:rPr>
              <a:t> </a:t>
            </a:r>
            <a:r>
              <a:rPr sz="2400" spc="-8" dirty="0">
                <a:solidFill>
                  <a:srgbClr val="5E25EB"/>
                </a:solidFill>
              </a:rPr>
              <a:t>intervención</a:t>
            </a:r>
            <a:r>
              <a:rPr sz="2400" spc="-64" dirty="0">
                <a:solidFill>
                  <a:srgbClr val="5E25EB"/>
                </a:solidFill>
              </a:rPr>
              <a:t> </a:t>
            </a:r>
            <a:r>
              <a:rPr sz="2400" spc="-11" dirty="0">
                <a:solidFill>
                  <a:srgbClr val="5E25EB"/>
                </a:solidFill>
              </a:rPr>
              <a:t>temprana</a:t>
            </a:r>
            <a:r>
              <a:rPr sz="2400" spc="-124" dirty="0">
                <a:solidFill>
                  <a:srgbClr val="5E25EB"/>
                </a:solidFill>
              </a:rPr>
              <a:t> </a:t>
            </a:r>
            <a:r>
              <a:rPr sz="2400" spc="-4" dirty="0">
                <a:solidFill>
                  <a:srgbClr val="5E25EB"/>
                </a:solidFill>
              </a:rPr>
              <a:t>de</a:t>
            </a:r>
            <a:r>
              <a:rPr sz="2400" spc="-64" dirty="0">
                <a:solidFill>
                  <a:srgbClr val="5E25EB"/>
                </a:solidFill>
              </a:rPr>
              <a:t> </a:t>
            </a:r>
            <a:r>
              <a:rPr sz="2400" dirty="0">
                <a:solidFill>
                  <a:srgbClr val="5E25EB"/>
                </a:solidFill>
              </a:rPr>
              <a:t>la</a:t>
            </a:r>
            <a:r>
              <a:rPr sz="2400" spc="-124" dirty="0">
                <a:solidFill>
                  <a:srgbClr val="5E25EB"/>
                </a:solidFill>
              </a:rPr>
              <a:t> </a:t>
            </a:r>
            <a:r>
              <a:rPr sz="2400" spc="-8" dirty="0">
                <a:solidFill>
                  <a:srgbClr val="5E25EB"/>
                </a:solidFill>
              </a:rPr>
              <a:t>depresión</a:t>
            </a:r>
            <a:r>
              <a:rPr sz="2400" spc="-101" dirty="0">
                <a:solidFill>
                  <a:srgbClr val="5E25EB"/>
                </a:solidFill>
              </a:rPr>
              <a:t> </a:t>
            </a:r>
            <a:r>
              <a:rPr sz="2400" dirty="0">
                <a:solidFill>
                  <a:srgbClr val="5E25EB"/>
                </a:solidFill>
              </a:rPr>
              <a:t>en  </a:t>
            </a:r>
            <a:r>
              <a:rPr sz="2400" spc="-11" dirty="0">
                <a:solidFill>
                  <a:srgbClr val="5E25EB"/>
                </a:solidFill>
              </a:rPr>
              <a:t>adolescentes</a:t>
            </a:r>
            <a:endParaRPr sz="2400" dirty="0">
              <a:solidFill>
                <a:srgbClr val="5E25EB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6255" y="2475890"/>
            <a:ext cx="7870984" cy="3308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/>
            <a:r>
              <a:rPr sz="2250" spc="-11" dirty="0">
                <a:latin typeface="Constantia"/>
                <a:cs typeface="Constantia"/>
              </a:rPr>
              <a:t>Objetivo: </a:t>
            </a:r>
            <a:r>
              <a:rPr sz="2250" spc="-15" dirty="0">
                <a:latin typeface="Constantia"/>
                <a:cs typeface="Constantia"/>
              </a:rPr>
              <a:t>Evaluar </a:t>
            </a:r>
            <a:r>
              <a:rPr sz="2250" spc="-4" dirty="0">
                <a:latin typeface="Constantia"/>
                <a:cs typeface="Constantia"/>
              </a:rPr>
              <a:t>la </a:t>
            </a:r>
            <a:r>
              <a:rPr sz="2250" spc="4" dirty="0">
                <a:latin typeface="Constantia"/>
                <a:cs typeface="Constantia"/>
              </a:rPr>
              <a:t>eficacia </a:t>
            </a:r>
            <a:r>
              <a:rPr sz="2250" spc="-4" dirty="0">
                <a:latin typeface="Constantia"/>
                <a:cs typeface="Constantia"/>
              </a:rPr>
              <a:t>de </a:t>
            </a:r>
            <a:r>
              <a:rPr sz="2250" dirty="0">
                <a:latin typeface="Constantia"/>
                <a:cs typeface="Constantia"/>
              </a:rPr>
              <a:t>un </a:t>
            </a:r>
            <a:r>
              <a:rPr sz="2250" spc="-11" dirty="0">
                <a:latin typeface="Constantia"/>
                <a:cs typeface="Constantia"/>
              </a:rPr>
              <a:t>programa </a:t>
            </a:r>
            <a:r>
              <a:rPr sz="2250" spc="-4" dirty="0">
                <a:latin typeface="Constantia"/>
                <a:cs typeface="Constantia"/>
              </a:rPr>
              <a:t>personalizado  basado</a:t>
            </a:r>
            <a:r>
              <a:rPr sz="2250" spc="-109" dirty="0">
                <a:latin typeface="Constantia"/>
                <a:cs typeface="Constantia"/>
              </a:rPr>
              <a:t> </a:t>
            </a:r>
            <a:r>
              <a:rPr sz="2250" dirty="0">
                <a:latin typeface="Constantia"/>
                <a:cs typeface="Constantia"/>
              </a:rPr>
              <a:t>en</a:t>
            </a:r>
            <a:r>
              <a:rPr sz="2250" spc="-34" dirty="0">
                <a:latin typeface="Constantia"/>
                <a:cs typeface="Constantia"/>
              </a:rPr>
              <a:t> </a:t>
            </a:r>
            <a:r>
              <a:rPr sz="2250" spc="-4" dirty="0">
                <a:latin typeface="Constantia"/>
                <a:cs typeface="Constantia"/>
              </a:rPr>
              <a:t>Internet</a:t>
            </a:r>
            <a:r>
              <a:rPr sz="2250" spc="-86" dirty="0">
                <a:latin typeface="Constantia"/>
                <a:cs typeface="Constantia"/>
              </a:rPr>
              <a:t> </a:t>
            </a:r>
            <a:r>
              <a:rPr sz="2250" spc="-15" dirty="0">
                <a:latin typeface="Constantia"/>
                <a:cs typeface="Constantia"/>
              </a:rPr>
              <a:t>para</a:t>
            </a:r>
            <a:r>
              <a:rPr sz="2250" spc="-60" dirty="0">
                <a:latin typeface="Constantia"/>
                <a:cs typeface="Constantia"/>
              </a:rPr>
              <a:t> </a:t>
            </a:r>
            <a:r>
              <a:rPr sz="2250" spc="-4" dirty="0">
                <a:latin typeface="Constantia"/>
                <a:cs typeface="Constantia"/>
              </a:rPr>
              <a:t>la</a:t>
            </a:r>
            <a:r>
              <a:rPr sz="2250" spc="-90" dirty="0">
                <a:latin typeface="Constantia"/>
                <a:cs typeface="Constantia"/>
              </a:rPr>
              <a:t> </a:t>
            </a:r>
            <a:r>
              <a:rPr sz="2250" spc="-11" dirty="0">
                <a:latin typeface="Constantia"/>
                <a:cs typeface="Constantia"/>
              </a:rPr>
              <a:t>prevención</a:t>
            </a:r>
            <a:r>
              <a:rPr sz="2250" spc="-34" dirty="0">
                <a:latin typeface="Constantia"/>
                <a:cs typeface="Constantia"/>
              </a:rPr>
              <a:t> </a:t>
            </a:r>
            <a:r>
              <a:rPr sz="2250" spc="-4" dirty="0">
                <a:latin typeface="Constantia"/>
                <a:cs typeface="Constantia"/>
              </a:rPr>
              <a:t>indicada</a:t>
            </a:r>
            <a:r>
              <a:rPr sz="2250" spc="-124" dirty="0">
                <a:latin typeface="Constantia"/>
                <a:cs typeface="Constantia"/>
              </a:rPr>
              <a:t> </a:t>
            </a:r>
            <a:r>
              <a:rPr sz="2250" dirty="0">
                <a:latin typeface="Constantia"/>
                <a:cs typeface="Constantia"/>
              </a:rPr>
              <a:t>y</a:t>
            </a:r>
            <a:r>
              <a:rPr sz="2250" spc="-53" dirty="0">
                <a:latin typeface="Constantia"/>
                <a:cs typeface="Constantia"/>
              </a:rPr>
              <a:t> </a:t>
            </a:r>
            <a:r>
              <a:rPr sz="2250" spc="-4" dirty="0">
                <a:latin typeface="Constantia"/>
                <a:cs typeface="Constantia"/>
              </a:rPr>
              <a:t>la</a:t>
            </a:r>
            <a:r>
              <a:rPr sz="2250" spc="-60" dirty="0">
                <a:latin typeface="Constantia"/>
                <a:cs typeface="Constantia"/>
              </a:rPr>
              <a:t> </a:t>
            </a:r>
            <a:r>
              <a:rPr sz="2250" spc="-8" dirty="0">
                <a:latin typeface="Constantia"/>
                <a:cs typeface="Constantia"/>
              </a:rPr>
              <a:t>intervención  </a:t>
            </a:r>
            <a:r>
              <a:rPr sz="2250" spc="-11" dirty="0">
                <a:latin typeface="Constantia"/>
                <a:cs typeface="Constantia"/>
              </a:rPr>
              <a:t>temprana</a:t>
            </a:r>
            <a:r>
              <a:rPr sz="2250" spc="-112" dirty="0">
                <a:latin typeface="Constantia"/>
                <a:cs typeface="Constantia"/>
              </a:rPr>
              <a:t> </a:t>
            </a:r>
            <a:r>
              <a:rPr sz="2250" spc="-4" dirty="0">
                <a:latin typeface="Constantia"/>
                <a:cs typeface="Constantia"/>
              </a:rPr>
              <a:t>de</a:t>
            </a:r>
            <a:r>
              <a:rPr sz="2250" spc="-56" dirty="0">
                <a:latin typeface="Constantia"/>
                <a:cs typeface="Constantia"/>
              </a:rPr>
              <a:t> </a:t>
            </a:r>
            <a:r>
              <a:rPr sz="2250" spc="-4" dirty="0">
                <a:latin typeface="Constantia"/>
                <a:cs typeface="Constantia"/>
              </a:rPr>
              <a:t>la</a:t>
            </a:r>
            <a:r>
              <a:rPr sz="2250" spc="-112" dirty="0">
                <a:latin typeface="Constantia"/>
                <a:cs typeface="Constantia"/>
              </a:rPr>
              <a:t> </a:t>
            </a:r>
            <a:r>
              <a:rPr sz="2250" spc="-8" dirty="0">
                <a:latin typeface="Constantia"/>
                <a:cs typeface="Constantia"/>
              </a:rPr>
              <a:t>depresión</a:t>
            </a:r>
            <a:r>
              <a:rPr sz="2250" spc="-86" dirty="0">
                <a:latin typeface="Constantia"/>
                <a:cs typeface="Constantia"/>
              </a:rPr>
              <a:t> </a:t>
            </a:r>
            <a:r>
              <a:rPr sz="2250" dirty="0">
                <a:latin typeface="Constantia"/>
                <a:cs typeface="Constantia"/>
              </a:rPr>
              <a:t>en</a:t>
            </a:r>
            <a:r>
              <a:rPr sz="2250" spc="-86" dirty="0">
                <a:latin typeface="Constantia"/>
                <a:cs typeface="Constantia"/>
              </a:rPr>
              <a:t> </a:t>
            </a:r>
            <a:r>
              <a:rPr sz="2250" spc="-11" dirty="0">
                <a:latin typeface="Constantia"/>
                <a:cs typeface="Constantia"/>
              </a:rPr>
              <a:t>adolescentes.</a:t>
            </a:r>
            <a:endParaRPr sz="2250" dirty="0">
              <a:latin typeface="Constantia"/>
              <a:cs typeface="Constantia"/>
            </a:endParaRPr>
          </a:p>
          <a:p>
            <a:pPr marL="266699" marR="78104" indent="-257174">
              <a:spcBef>
                <a:spcPts val="525"/>
              </a:spcBef>
              <a:buFont typeface="Arial"/>
              <a:buChar char="•"/>
              <a:tabLst>
                <a:tab pos="266222" algn="l"/>
                <a:tab pos="266699" algn="l"/>
              </a:tabLst>
            </a:pPr>
            <a:r>
              <a:rPr sz="2250" spc="-11" dirty="0">
                <a:latin typeface="Constantia"/>
                <a:cs typeface="Constantia"/>
              </a:rPr>
              <a:t>Comparar </a:t>
            </a:r>
            <a:r>
              <a:rPr sz="2250" spc="-8" dirty="0">
                <a:latin typeface="Constantia"/>
                <a:cs typeface="Constantia"/>
              </a:rPr>
              <a:t>síntomas </a:t>
            </a:r>
            <a:r>
              <a:rPr sz="2250" spc="-15" dirty="0">
                <a:latin typeface="Constantia"/>
                <a:cs typeface="Constantia"/>
              </a:rPr>
              <a:t>depresivos, </a:t>
            </a:r>
            <a:r>
              <a:rPr sz="2250" spc="-4" dirty="0">
                <a:latin typeface="Constantia"/>
                <a:cs typeface="Constantia"/>
              </a:rPr>
              <a:t>pensamientos</a:t>
            </a:r>
            <a:r>
              <a:rPr sz="2250" spc="-360" dirty="0">
                <a:latin typeface="Constantia"/>
                <a:cs typeface="Constantia"/>
              </a:rPr>
              <a:t> </a:t>
            </a:r>
            <a:r>
              <a:rPr sz="2250" spc="-4" dirty="0">
                <a:latin typeface="Constantia"/>
                <a:cs typeface="Constantia"/>
              </a:rPr>
              <a:t>disfuncionales,  </a:t>
            </a:r>
            <a:r>
              <a:rPr sz="2250" spc="-8" dirty="0">
                <a:latin typeface="Constantia"/>
                <a:cs typeface="Constantia"/>
              </a:rPr>
              <a:t>estrategias </a:t>
            </a:r>
            <a:r>
              <a:rPr sz="2250" spc="-4" dirty="0">
                <a:latin typeface="Constantia"/>
                <a:cs typeface="Constantia"/>
              </a:rPr>
              <a:t>de resolución de </a:t>
            </a:r>
            <a:r>
              <a:rPr sz="2250" spc="-8" dirty="0">
                <a:latin typeface="Constantia"/>
                <a:cs typeface="Constantia"/>
              </a:rPr>
              <a:t>problemas </a:t>
            </a:r>
            <a:r>
              <a:rPr sz="2250" dirty="0">
                <a:latin typeface="Constantia"/>
                <a:cs typeface="Constantia"/>
              </a:rPr>
              <a:t>y </a:t>
            </a:r>
            <a:r>
              <a:rPr sz="2250" spc="-4" dirty="0">
                <a:latin typeface="Constantia"/>
                <a:cs typeface="Constantia"/>
              </a:rPr>
              <a:t>calidad de vida  </a:t>
            </a:r>
            <a:r>
              <a:rPr sz="2250" spc="-8" dirty="0">
                <a:latin typeface="Constantia"/>
                <a:cs typeface="Constantia"/>
              </a:rPr>
              <a:t>relacionada </a:t>
            </a:r>
            <a:r>
              <a:rPr sz="2250" spc="-15" dirty="0">
                <a:latin typeface="Constantia"/>
                <a:cs typeface="Constantia"/>
              </a:rPr>
              <a:t>con </a:t>
            </a:r>
            <a:r>
              <a:rPr sz="2250" spc="-4" dirty="0">
                <a:latin typeface="Constantia"/>
                <a:cs typeface="Constantia"/>
              </a:rPr>
              <a:t>la salud </a:t>
            </a:r>
            <a:r>
              <a:rPr sz="2250" dirty="0">
                <a:latin typeface="Constantia"/>
                <a:cs typeface="Constantia"/>
              </a:rPr>
              <a:t>en </a:t>
            </a:r>
            <a:r>
              <a:rPr sz="2250" spc="-8" dirty="0">
                <a:latin typeface="Constantia"/>
                <a:cs typeface="Constantia"/>
              </a:rPr>
              <a:t>adolescentes </a:t>
            </a:r>
            <a:r>
              <a:rPr sz="2250" dirty="0">
                <a:latin typeface="Constantia"/>
                <a:cs typeface="Constantia"/>
              </a:rPr>
              <a:t>que </a:t>
            </a:r>
            <a:r>
              <a:rPr sz="2250" spc="-8" dirty="0">
                <a:latin typeface="Constantia"/>
                <a:cs typeface="Constantia"/>
              </a:rPr>
              <a:t>reciben </a:t>
            </a:r>
            <a:r>
              <a:rPr sz="2250" dirty="0">
                <a:latin typeface="Constantia"/>
                <a:cs typeface="Constantia"/>
              </a:rPr>
              <a:t>el  </a:t>
            </a:r>
            <a:r>
              <a:rPr sz="2250" spc="-11" dirty="0">
                <a:latin typeface="Constantia"/>
                <a:cs typeface="Constantia"/>
              </a:rPr>
              <a:t>programa</a:t>
            </a:r>
            <a:r>
              <a:rPr sz="2250" spc="-116" dirty="0">
                <a:latin typeface="Constantia"/>
                <a:cs typeface="Constantia"/>
              </a:rPr>
              <a:t> </a:t>
            </a:r>
            <a:r>
              <a:rPr sz="2250" dirty="0">
                <a:latin typeface="Constantia"/>
                <a:cs typeface="Constantia"/>
              </a:rPr>
              <a:t>en</a:t>
            </a:r>
            <a:r>
              <a:rPr sz="2250" spc="-90" dirty="0">
                <a:latin typeface="Constantia"/>
                <a:cs typeface="Constantia"/>
              </a:rPr>
              <a:t> </a:t>
            </a:r>
            <a:r>
              <a:rPr sz="2250" spc="-11" dirty="0">
                <a:latin typeface="Constantia"/>
                <a:cs typeface="Constantia"/>
              </a:rPr>
              <a:t>comparación</a:t>
            </a:r>
            <a:r>
              <a:rPr sz="2250" spc="-90" dirty="0">
                <a:latin typeface="Constantia"/>
                <a:cs typeface="Constantia"/>
              </a:rPr>
              <a:t> </a:t>
            </a:r>
            <a:r>
              <a:rPr sz="2250" spc="-15" dirty="0">
                <a:latin typeface="Constantia"/>
                <a:cs typeface="Constantia"/>
              </a:rPr>
              <a:t>con</a:t>
            </a:r>
            <a:r>
              <a:rPr sz="2250" spc="-67" dirty="0">
                <a:latin typeface="Constantia"/>
                <a:cs typeface="Constantia"/>
              </a:rPr>
              <a:t> </a:t>
            </a:r>
            <a:r>
              <a:rPr sz="2250" dirty="0">
                <a:latin typeface="Constantia"/>
                <a:cs typeface="Constantia"/>
              </a:rPr>
              <a:t>una</a:t>
            </a:r>
            <a:r>
              <a:rPr sz="2250" spc="-64" dirty="0">
                <a:latin typeface="Constantia"/>
                <a:cs typeface="Constantia"/>
              </a:rPr>
              <a:t> </a:t>
            </a:r>
            <a:r>
              <a:rPr sz="2250" spc="-4" dirty="0">
                <a:latin typeface="Constantia"/>
                <a:cs typeface="Constantia"/>
              </a:rPr>
              <a:t>lista</a:t>
            </a:r>
            <a:r>
              <a:rPr sz="2250" spc="-116" dirty="0">
                <a:latin typeface="Constantia"/>
                <a:cs typeface="Constantia"/>
              </a:rPr>
              <a:t> </a:t>
            </a:r>
            <a:r>
              <a:rPr sz="2250" spc="-4" dirty="0">
                <a:latin typeface="Constantia"/>
                <a:cs typeface="Constantia"/>
              </a:rPr>
              <a:t>de</a:t>
            </a:r>
            <a:r>
              <a:rPr sz="2250" spc="-116" dirty="0">
                <a:latin typeface="Constantia"/>
                <a:cs typeface="Constantia"/>
              </a:rPr>
              <a:t> </a:t>
            </a:r>
            <a:r>
              <a:rPr sz="2250" spc="-8" dirty="0">
                <a:latin typeface="Constantia"/>
                <a:cs typeface="Constantia"/>
              </a:rPr>
              <a:t>espera.</a:t>
            </a:r>
            <a:endParaRPr sz="2250" dirty="0">
              <a:latin typeface="Constantia"/>
              <a:cs typeface="Constantia"/>
            </a:endParaRPr>
          </a:p>
          <a:p>
            <a:pPr marL="266699" indent="-257174">
              <a:spcBef>
                <a:spcPts val="548"/>
              </a:spcBef>
              <a:buFont typeface="Arial"/>
              <a:buChar char="•"/>
              <a:tabLst>
                <a:tab pos="266222" algn="l"/>
                <a:tab pos="266699" algn="l"/>
              </a:tabLst>
            </a:pPr>
            <a:r>
              <a:rPr sz="2250" spc="-11" dirty="0">
                <a:latin typeface="Constantia"/>
                <a:cs typeface="Constantia"/>
              </a:rPr>
              <a:t>Medir</a:t>
            </a:r>
            <a:r>
              <a:rPr sz="2250" spc="-79" dirty="0">
                <a:latin typeface="Constantia"/>
                <a:cs typeface="Constantia"/>
              </a:rPr>
              <a:t> </a:t>
            </a:r>
            <a:r>
              <a:rPr sz="2250" spc="-4" dirty="0">
                <a:latin typeface="Constantia"/>
                <a:cs typeface="Constantia"/>
              </a:rPr>
              <a:t>la</a:t>
            </a:r>
            <a:r>
              <a:rPr sz="2250" spc="-112" dirty="0">
                <a:latin typeface="Constantia"/>
                <a:cs typeface="Constantia"/>
              </a:rPr>
              <a:t> </a:t>
            </a:r>
            <a:r>
              <a:rPr sz="2250" spc="-8" dirty="0">
                <a:latin typeface="Constantia"/>
                <a:cs typeface="Constantia"/>
              </a:rPr>
              <a:t>adherencia</a:t>
            </a:r>
            <a:r>
              <a:rPr sz="2250" spc="-124" dirty="0">
                <a:latin typeface="Constantia"/>
                <a:cs typeface="Constantia"/>
              </a:rPr>
              <a:t> </a:t>
            </a:r>
            <a:r>
              <a:rPr sz="2250" dirty="0">
                <a:latin typeface="Constantia"/>
                <a:cs typeface="Constantia"/>
              </a:rPr>
              <a:t>y</a:t>
            </a:r>
            <a:r>
              <a:rPr sz="2250" spc="-98" dirty="0">
                <a:latin typeface="Constantia"/>
                <a:cs typeface="Constantia"/>
              </a:rPr>
              <a:t> </a:t>
            </a:r>
            <a:r>
              <a:rPr sz="2250" spc="-8" dirty="0">
                <a:latin typeface="Constantia"/>
                <a:cs typeface="Constantia"/>
              </a:rPr>
              <a:t>satisfacción</a:t>
            </a:r>
            <a:r>
              <a:rPr sz="2250" spc="-86" dirty="0">
                <a:latin typeface="Constantia"/>
                <a:cs typeface="Constantia"/>
              </a:rPr>
              <a:t> </a:t>
            </a:r>
            <a:r>
              <a:rPr sz="2250" spc="-15" dirty="0">
                <a:latin typeface="Constantia"/>
                <a:cs typeface="Constantia"/>
              </a:rPr>
              <a:t>con</a:t>
            </a:r>
            <a:r>
              <a:rPr sz="2250" spc="-86" dirty="0">
                <a:latin typeface="Constantia"/>
                <a:cs typeface="Constantia"/>
              </a:rPr>
              <a:t> </a:t>
            </a:r>
            <a:r>
              <a:rPr sz="2250" dirty="0">
                <a:latin typeface="Constantia"/>
                <a:cs typeface="Constantia"/>
              </a:rPr>
              <a:t>el</a:t>
            </a:r>
            <a:r>
              <a:rPr sz="2250" spc="-37" dirty="0">
                <a:latin typeface="Constantia"/>
                <a:cs typeface="Constantia"/>
              </a:rPr>
              <a:t> </a:t>
            </a:r>
            <a:r>
              <a:rPr sz="2250" spc="-11" dirty="0" err="1">
                <a:latin typeface="Constantia"/>
                <a:cs typeface="Constantia"/>
              </a:rPr>
              <a:t>programa</a:t>
            </a:r>
            <a:r>
              <a:rPr sz="2250" spc="-11" dirty="0">
                <a:latin typeface="Constantia"/>
                <a:cs typeface="Constantia"/>
              </a:rPr>
              <a:t>.</a:t>
            </a:r>
            <a:endParaRPr lang="es-CL" sz="2250" spc="-11" dirty="0">
              <a:latin typeface="Constantia"/>
              <a:cs typeface="Constantia"/>
            </a:endParaRPr>
          </a:p>
          <a:p>
            <a:pPr marL="266699" indent="-257174">
              <a:spcBef>
                <a:spcPts val="548"/>
              </a:spcBef>
              <a:buFont typeface="Arial"/>
              <a:buChar char="•"/>
              <a:tabLst>
                <a:tab pos="266222" algn="l"/>
                <a:tab pos="266699" algn="l"/>
              </a:tabLst>
            </a:pPr>
            <a:r>
              <a:rPr lang="es-CL" sz="2250" b="1" dirty="0">
                <a:latin typeface="Constantia"/>
                <a:cs typeface="Constantia"/>
              </a:rPr>
              <a:t>Vania </a:t>
            </a:r>
            <a:r>
              <a:rPr lang="es-CL" sz="2250" b="1" dirty="0" err="1">
                <a:latin typeface="Constantia"/>
                <a:cs typeface="Constantia"/>
              </a:rPr>
              <a:t>Martinez</a:t>
            </a:r>
            <a:r>
              <a:rPr lang="es-CL" sz="2250" b="1" dirty="0">
                <a:latin typeface="Constantia"/>
                <a:cs typeface="Constantia"/>
              </a:rPr>
              <a:t> y </a:t>
            </a:r>
            <a:r>
              <a:rPr lang="es-CL" sz="2250" b="1" dirty="0" err="1">
                <a:latin typeface="Constantia"/>
                <a:cs typeface="Constantia"/>
              </a:rPr>
              <a:t>cols</a:t>
            </a:r>
            <a:r>
              <a:rPr lang="es-CL" sz="2250" b="1" dirty="0">
                <a:latin typeface="Constantia"/>
                <a:cs typeface="Constantia"/>
              </a:rPr>
              <a:t> </a:t>
            </a:r>
            <a:r>
              <a:rPr lang="es-CL" dirty="0"/>
              <a:t>1161696</a:t>
            </a:r>
            <a:endParaRPr sz="2250" b="1" dirty="0"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925024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79486" y="647090"/>
            <a:ext cx="7870984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/>
            <a:r>
              <a:rPr lang="es-ES" altLang="es-CL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Tratamiento psicoeducativo, computarizado, y colaborativo para el tratamiento de pacientes deprimidos con enfermedades crónicas en la atención primaria</a:t>
            </a:r>
            <a:br>
              <a:rPr lang="es-ES" altLang="es-CL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</a:br>
            <a:r>
              <a:rPr lang="es-ES" altLang="es-CL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FONDECYT 1180224</a:t>
            </a:r>
          </a:p>
          <a:p>
            <a:pPr marL="9525" marR="3810"/>
            <a:endParaRPr lang="es-ES" sz="1600" b="1" dirty="0">
              <a:solidFill>
                <a:schemeClr val="tx1">
                  <a:lumMod val="65000"/>
                  <a:lumOff val="35000"/>
                </a:schemeClr>
              </a:solidFill>
              <a:latin typeface="Constantia"/>
              <a:ea typeface="ＭＳ Ｐゴシック" pitchFamily="34" charset="-128"/>
              <a:cs typeface="Constantia"/>
            </a:endParaRPr>
          </a:p>
          <a:p>
            <a:pPr marL="9525" marR="3810"/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/>
                <a:ea typeface="ＭＳ Ｐゴシック" pitchFamily="34" charset="-128"/>
                <a:cs typeface="Constantia"/>
              </a:rPr>
              <a:t>Rojas G, Guajardo V, </a:t>
            </a:r>
            <a:r>
              <a:rPr lang="es-E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/>
                <a:ea typeface="ＭＳ Ｐゴシック" pitchFamily="34" charset="-128"/>
                <a:cs typeface="Constantia"/>
              </a:rPr>
              <a:t>Martinez</a:t>
            </a:r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/>
                <a:ea typeface="ＭＳ Ｐゴシック" pitchFamily="34" charset="-128"/>
                <a:cs typeface="Constantia"/>
              </a:rPr>
              <a:t> P, Campos S, Herrera P, </a:t>
            </a:r>
            <a:r>
              <a:rPr lang="es-E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/>
                <a:ea typeface="ＭＳ Ｐゴシック" pitchFamily="34" charset="-128"/>
                <a:cs typeface="Constantia"/>
              </a:rPr>
              <a:t>Vöhringer</a:t>
            </a:r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/>
                <a:ea typeface="ＭＳ Ｐゴシック" pitchFamily="34" charset="-128"/>
                <a:cs typeface="Constantia"/>
              </a:rPr>
              <a:t> P.</a:t>
            </a:r>
            <a:endParaRPr lang="es-ES" sz="2250" dirty="0">
              <a:latin typeface="Constantia"/>
              <a:cs typeface="Constantia"/>
            </a:endParaRP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3ADE4F29-1C71-4E4A-B909-5B88E803C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486" y="2493749"/>
            <a:ext cx="7141936" cy="403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248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F78386-5323-4C08-BA09-5DEE88BDE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B2C574-0D25-4B80-8F6A-72C665618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Diseño y Pilotaje De Un Servicio De </a:t>
            </a:r>
            <a:r>
              <a:rPr lang="es-ES" dirty="0" err="1"/>
              <a:t>Telepsiquiatría</a:t>
            </a:r>
            <a:r>
              <a:rPr lang="es-ES" dirty="0"/>
              <a:t> Para Mejorar La Atención De Salud Mental Para Niños, Niñas y Adolescentes Con Vulneración De Derechos Y/O Sujetos A La Ley De Responsabilidad Penal Adolescente. Proyecto HCUCH</a:t>
            </a:r>
          </a:p>
          <a:p>
            <a:pPr marL="0" indent="0">
              <a:buNone/>
            </a:pPr>
            <a:r>
              <a:rPr lang="es-ES" dirty="0"/>
              <a:t> </a:t>
            </a:r>
          </a:p>
          <a:p>
            <a:pPr marL="0" indent="0">
              <a:buNone/>
            </a:pPr>
            <a:r>
              <a:rPr lang="es-ES" dirty="0" err="1"/>
              <a:t>Matias</a:t>
            </a:r>
            <a:r>
              <a:rPr lang="es-ES" dirty="0"/>
              <a:t> </a:t>
            </a:r>
            <a:r>
              <a:rPr lang="es-ES" dirty="0" err="1"/>
              <a:t>Irarrazaval</a:t>
            </a:r>
            <a:r>
              <a:rPr lang="es-ES" dirty="0"/>
              <a:t>,  </a:t>
            </a:r>
            <a:r>
              <a:rPr lang="es-ES" dirty="0" err="1"/>
              <a:t>Adrian</a:t>
            </a:r>
            <a:r>
              <a:rPr lang="es-ES" dirty="0"/>
              <a:t> </a:t>
            </a:r>
            <a:r>
              <a:rPr lang="es-ES" dirty="0" err="1"/>
              <a:t>Mundt</a:t>
            </a:r>
            <a:r>
              <a:rPr lang="es-ES" dirty="0"/>
              <a:t>, Guajardo V, </a:t>
            </a:r>
            <a:r>
              <a:rPr lang="es-ES" dirty="0" err="1"/>
              <a:t>Martinez</a:t>
            </a:r>
            <a:r>
              <a:rPr lang="es-ES" dirty="0"/>
              <a:t> P, </a:t>
            </a:r>
            <a:r>
              <a:rPr lang="es-ES" dirty="0" err="1"/>
              <a:t>Fernandez</a:t>
            </a:r>
            <a:r>
              <a:rPr lang="es-ES" dirty="0"/>
              <a:t> O y </a:t>
            </a:r>
            <a:r>
              <a:rPr lang="es-ES" dirty="0" err="1"/>
              <a:t>cols</a:t>
            </a:r>
            <a:r>
              <a:rPr lang="es-ES" dirty="0"/>
              <a:t> 2017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176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>
            <a:extLst>
              <a:ext uri="{FF2B5EF4-FFF2-40B4-BE49-F238E27FC236}">
                <a16:creationId xmlns:a16="http://schemas.microsoft.com/office/drawing/2014/main" id="{41C6879C-C8D1-4338-BFA7-026D80C2D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s-CL" altLang="es-CL"/>
              <a:t>Temario</a:t>
            </a:r>
            <a:endParaRPr lang="es-CL" altLang="es-CL" dirty="0"/>
          </a:p>
        </p:txBody>
      </p:sp>
      <p:sp>
        <p:nvSpPr>
          <p:cNvPr id="5123" name="2 Marcador de contenido">
            <a:extLst>
              <a:ext uri="{FF2B5EF4-FFF2-40B4-BE49-F238E27FC236}">
                <a16:creationId xmlns:a16="http://schemas.microsoft.com/office/drawing/2014/main" id="{FBFC47EA-9466-4093-A9CE-79452234C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4103007" cy="4351338"/>
          </a:xfrm>
        </p:spPr>
        <p:txBody>
          <a:bodyPr>
            <a:normAutofit/>
          </a:bodyPr>
          <a:lstStyle/>
          <a:p>
            <a:r>
              <a:rPr lang="es-CL" altLang="es-CL" dirty="0"/>
              <a:t> Generalidades de Telemedicina y salud mental</a:t>
            </a:r>
          </a:p>
          <a:p>
            <a:r>
              <a:rPr lang="es-CL" altLang="es-CL" dirty="0" err="1"/>
              <a:t>Telepsiquiatría</a:t>
            </a:r>
            <a:r>
              <a:rPr lang="es-CL" altLang="es-CL" dirty="0"/>
              <a:t> y experiencia en Chile</a:t>
            </a:r>
          </a:p>
          <a:p>
            <a:r>
              <a:rPr lang="es-CL" altLang="es-CL" dirty="0"/>
              <a:t>Desafíos en tiempos de COVID-19</a:t>
            </a:r>
          </a:p>
          <a:p>
            <a:r>
              <a:rPr lang="es-CL" altLang="es-CL" dirty="0"/>
              <a:t>Reflexiones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3C51673-B0C1-4DB8-9328-A7537FC46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43" y="1215345"/>
            <a:ext cx="4528457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50D09068-1ADA-40C3-AD9C-670C935E7E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ES" altLang="es-CL" err="1"/>
              <a:t>Telepsiquiatría</a:t>
            </a:r>
            <a:r>
              <a:rPr lang="es-ES" altLang="es-CL"/>
              <a:t> antes de COVID</a:t>
            </a:r>
          </a:p>
        </p:txBody>
      </p:sp>
      <p:graphicFrame>
        <p:nvGraphicFramePr>
          <p:cNvPr id="31749" name="Rectangle 3">
            <a:extLst>
              <a:ext uri="{FF2B5EF4-FFF2-40B4-BE49-F238E27FC236}">
                <a16:creationId xmlns:a16="http://schemas.microsoft.com/office/drawing/2014/main" id="{DAFB0348-34AE-4A13-9791-BD1DA2B3BE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2420615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0442F194-9EE6-4C79-9B99-A30E77FD85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9292" y="1513758"/>
            <a:ext cx="3750755" cy="3747897"/>
          </a:xfrm>
        </p:spPr>
        <p:txBody>
          <a:bodyPr anchor="t">
            <a:normAutofit lnSpcReduction="10000"/>
          </a:bodyPr>
          <a:lstStyle/>
          <a:p>
            <a:r>
              <a:rPr lang="es-ES" altLang="es-CL" dirty="0"/>
              <a:t>Descubrimiento de fármacos (neurolépticos y antidepresivos)</a:t>
            </a:r>
          </a:p>
          <a:p>
            <a:r>
              <a:rPr lang="es-ES" altLang="es-CL" dirty="0"/>
              <a:t>Cuidados ambulatorios de los pacientes psiquiátricos</a:t>
            </a:r>
          </a:p>
          <a:p>
            <a:r>
              <a:rPr lang="es-ES" altLang="es-CL" b="1" dirty="0"/>
              <a:t>Uso de tecnologías de la información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74FFCDD8-8D5D-42E1-BCF1-3722B6E77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0647" y="5261655"/>
            <a:ext cx="4135524" cy="939119"/>
          </a:xfrm>
        </p:spPr>
        <p:txBody>
          <a:bodyPr>
            <a:normAutofit fontScale="85000" lnSpcReduction="20000"/>
          </a:bodyPr>
          <a:lstStyle/>
          <a:p>
            <a:pPr algn="l">
              <a:spcAft>
                <a:spcPts val="450"/>
              </a:spcAft>
              <a:defRPr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Tang y cols  Psychiatry and Clinical Neurosciences (2000), 54, 1–10</a:t>
            </a:r>
          </a:p>
          <a:p>
            <a:pPr algn="l">
              <a:spcAft>
                <a:spcPts val="450"/>
              </a:spcAft>
              <a:defRPr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Hariman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 cols Current Psychiatry Reports (2019) 21:88 </a:t>
            </a:r>
            <a:r>
              <a:rPr lang="es-CL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https://doi.org/10.1007/s11920-019-1074-4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spcAft>
                <a:spcPts val="450"/>
              </a:spcAft>
              <a:defRPr/>
            </a:pP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D0019EC5-8D40-46EC-9B81-837F3FEF8C02}"/>
              </a:ext>
            </a:extLst>
          </p:cNvPr>
          <p:cNvGrpSpPr>
            <a:grpSpLocks noChangeAspect="1"/>
          </p:cNvGrpSpPr>
          <p:nvPr/>
        </p:nvGrpSpPr>
        <p:grpSpPr bwMode="auto">
          <a:xfrm rot="18993579">
            <a:off x="4626278" y="2620637"/>
            <a:ext cx="4035443" cy="3051572"/>
            <a:chOff x="3086" y="546"/>
            <a:chExt cx="4360" cy="3297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430395D8-60D8-471A-BD6A-2D1A8C53CD9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086" y="546"/>
              <a:ext cx="4360" cy="3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CL" sz="1350"/>
            </a:p>
          </p:txBody>
        </p:sp>
        <p:pic>
          <p:nvPicPr>
            <p:cNvPr id="2053" name="Picture 5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D14D803D-6E80-4B2F-8840-F4995C46AB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6" y="546"/>
              <a:ext cx="4365" cy="3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436C8664-5F9E-4B1B-85E6-FDE9748EF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21255">
            <a:off x="4401656" y="324741"/>
            <a:ext cx="3911365" cy="26528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97F2B-C322-4F77-9B1C-340270B32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94D2D4C6-B5F0-4E96-9334-C6D26B6164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58943"/>
            <a:ext cx="7886700" cy="414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372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16E0F7-FF90-46D6-9EB4-96A3A7F54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Telepsiquiatría</a:t>
            </a:r>
            <a:r>
              <a:rPr lang="es-CL" dirty="0"/>
              <a:t> en tiempos de pandemia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1DBD1F-396B-40C0-B3C1-4639BF7BA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En particular, la telemedicina ha sido incorporada como herramienta para el enfrentamiento de la pandemia por la </a:t>
            </a:r>
            <a:r>
              <a:rPr lang="es-ES" b="1" dirty="0"/>
              <a:t>OMS, la OPS, el CDC de Estados Unidos, y el NHS</a:t>
            </a:r>
            <a:r>
              <a:rPr lang="es-ES" dirty="0"/>
              <a:t> de Reino Unido, para </a:t>
            </a:r>
            <a:r>
              <a:rPr lang="es-ES" b="1" dirty="0"/>
              <a:t>entregar atención a pacientes con COVID-19 y disminuir - mediante el distanciamiento social y la detección precoz de casos sospechosos </a:t>
            </a:r>
            <a:r>
              <a:rPr lang="es-ES" dirty="0"/>
              <a:t>- el riesgo de contagio por coronavirus. </a:t>
            </a:r>
          </a:p>
          <a:p>
            <a:r>
              <a:rPr lang="es-ES" dirty="0"/>
              <a:t>A través de estrategias de </a:t>
            </a:r>
            <a:r>
              <a:rPr lang="es-ES" dirty="0" err="1"/>
              <a:t>telesalud</a:t>
            </a:r>
            <a:r>
              <a:rPr lang="es-ES" dirty="0"/>
              <a:t> implementadas durante la epidemia </a:t>
            </a:r>
            <a:r>
              <a:rPr lang="es-ES" b="1" dirty="0"/>
              <a:t>es factible robustecer la capacidad de los sistemas de salud</a:t>
            </a:r>
            <a:r>
              <a:rPr lang="es-ES" dirty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1823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58ADB9-1DC1-4B34-838D-B1FB9000A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Telemedicina en tiempos de pandemia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B7CFC1-D7C5-4A5F-8ED0-ADBC35D2D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85750" indent="-285750"/>
            <a:r>
              <a:rPr lang="es-ES" dirty="0"/>
              <a:t>Monitorear y proyectar la velocidad de avance, distribución y crecimiento de la enfermedad.</a:t>
            </a:r>
          </a:p>
          <a:p>
            <a:pPr marL="285750" indent="-285750"/>
            <a:r>
              <a:rPr lang="es-ES" dirty="0"/>
              <a:t>Entregar información oportuna y de calidad a través de canales digitales, telefonía, o mensajes de texto, para responder a preguntas de pacientes y dirigir sus necesidades (</a:t>
            </a:r>
            <a:r>
              <a:rPr lang="es-ES" dirty="0" err="1"/>
              <a:t>triage</a:t>
            </a:r>
            <a:r>
              <a:rPr lang="es-ES" dirty="0"/>
              <a:t> y gestión de demanda). </a:t>
            </a:r>
          </a:p>
          <a:p>
            <a:pPr marL="285750" indent="-285750"/>
            <a:r>
              <a:rPr lang="es-ES" dirty="0"/>
              <a:t>Permitir la atención de pacientes en contexto de distanciamiento social, a través de la </a:t>
            </a:r>
            <a:r>
              <a:rPr lang="es-ES" dirty="0" err="1"/>
              <a:t>telesalud</a:t>
            </a:r>
            <a:r>
              <a:rPr lang="es-ES" dirty="0"/>
              <a:t>, incluyendo servicios de telemedicina, </a:t>
            </a:r>
            <a:r>
              <a:rPr lang="es-ES" dirty="0" err="1"/>
              <a:t>teleconsulta</a:t>
            </a:r>
            <a:r>
              <a:rPr lang="es-ES" dirty="0"/>
              <a:t> y monitoreo remoto. </a:t>
            </a:r>
          </a:p>
          <a:p>
            <a:pPr marL="285750" indent="-285750"/>
            <a:r>
              <a:rPr lang="es-ES" dirty="0"/>
              <a:t> Detectar patrones, a través de técnicas de inteligencia artificial, a partir de datos de monitoreo, registros clínicos e imágenes médicas, entre otras fuentes de información. 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26166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483AA-CABC-4350-8E52-0F56A081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46A765-819E-4249-AD95-3FDF8EDD5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La </a:t>
            </a:r>
            <a:r>
              <a:rPr lang="es-ES" dirty="0" err="1"/>
              <a:t>teleconsulta</a:t>
            </a:r>
            <a:r>
              <a:rPr lang="es-ES" dirty="0"/>
              <a:t> es factible y apropiada para el apoyo de pacientes, familiares y proveedores de servicios de salud, durante esta pandemia.</a:t>
            </a:r>
          </a:p>
          <a:p>
            <a:r>
              <a:rPr lang="es-ES" dirty="0"/>
              <a:t>Los gobiernos de China, Singapur y Australia destacan los efectos secundarios psicológicos de COVID-19, y han expresado preocupaciones con respecto al impacto de largo plazo de aislamiento, el miedo y el pánico en la comunidad  que podrían causar más daño que COVID-19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64012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1D4591-AAE2-43FD-8C88-BCE66C614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F8A2D8-7398-44ED-AD23-1B86CCA01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El contexto del aislamiento del paciente,  destaca el papel de </a:t>
            </a:r>
            <a:r>
              <a:rPr lang="es-ES" dirty="0" err="1"/>
              <a:t>telesalud</a:t>
            </a:r>
            <a:r>
              <a:rPr lang="es-ES" dirty="0"/>
              <a:t> (a través de videoconferencia, correo electrónico, teléfono o aplicaciones para teléfonos inteligentes). </a:t>
            </a:r>
          </a:p>
          <a:p>
            <a:r>
              <a:rPr lang="es-ES" dirty="0"/>
              <a:t>La provisión de apoyo de salud mental (especialmente a través de </a:t>
            </a:r>
            <a:r>
              <a:rPr lang="es-ES" dirty="0" err="1"/>
              <a:t>telesalud</a:t>
            </a:r>
            <a:r>
              <a:rPr lang="es-ES" dirty="0"/>
              <a:t>) probablemente ayudará a los pacientes mantener el bienestar psicológico los síntomas agudos y a mas largos tanto de los pacientes como funcionarios sanitarios</a:t>
            </a:r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CB002CA-9000-4FDB-A213-FE3E8A74A4DA}"/>
              </a:ext>
            </a:extLst>
          </p:cNvPr>
          <p:cNvSpPr/>
          <p:nvPr/>
        </p:nvSpPr>
        <p:spPr>
          <a:xfrm>
            <a:off x="2085180" y="6308208"/>
            <a:ext cx="6554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latin typeface="AdvP3D0CFA"/>
              </a:rPr>
              <a:t>Zhou 2020 TELEMEDICINE and e-HEALTH  </a:t>
            </a:r>
            <a:r>
              <a:rPr lang="es-CL" dirty="0"/>
              <a:t>VOL. 26 NO. 4  APRIL 2020</a:t>
            </a:r>
          </a:p>
        </p:txBody>
      </p:sp>
    </p:spTree>
    <p:extLst>
      <p:ext uri="{BB962C8B-B14F-4D97-AF65-F5344CB8AC3E}">
        <p14:creationId xmlns:p14="http://schemas.microsoft.com/office/powerpoint/2010/main" val="3064941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24C2FA-1920-4AAC-836D-68766B228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Estrategias comunitarias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4070FD-F6FE-42E9-94EF-E7CF2AFB7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708FB9-E8EF-4F64-BD1B-72BEF86C30B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9238" y="1851025"/>
            <a:ext cx="8645525" cy="3155950"/>
            <a:chOff x="157" y="1166"/>
            <a:chExt cx="5446" cy="1988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CD9DA9E6-8377-4F01-802C-71722120BAB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7" y="1166"/>
              <a:ext cx="5446" cy="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pic>
          <p:nvPicPr>
            <p:cNvPr id="32773" name="Picture 5">
              <a:extLst>
                <a:ext uri="{FF2B5EF4-FFF2-40B4-BE49-F238E27FC236}">
                  <a16:creationId xmlns:a16="http://schemas.microsoft.com/office/drawing/2014/main" id="{B499EAB8-283A-481B-90E3-BCDBA045CC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" y="1166"/>
              <a:ext cx="5450" cy="1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5130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C12B19-ED81-4F0B-813F-ABDF2F01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9119AB1C-E21F-42A1-A2DE-EEF089077B84}"/>
              </a:ext>
            </a:extLst>
          </p:cNvPr>
          <p:cNvGrpSpPr>
            <a:grpSpLocks noChangeAspect="1"/>
          </p:cNvGrpSpPr>
          <p:nvPr/>
        </p:nvGrpSpPr>
        <p:grpSpPr bwMode="auto">
          <a:xfrm rot="20146556">
            <a:off x="6322004" y="3126893"/>
            <a:ext cx="2271712" cy="3478213"/>
            <a:chOff x="3549" y="334"/>
            <a:chExt cx="1431" cy="2191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32F04BE8-EB55-49B0-9F6B-DE4D2255AB7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549" y="334"/>
              <a:ext cx="1431" cy="2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pic>
          <p:nvPicPr>
            <p:cNvPr id="21509" name="Picture 5">
              <a:extLst>
                <a:ext uri="{FF2B5EF4-FFF2-40B4-BE49-F238E27FC236}">
                  <a16:creationId xmlns:a16="http://schemas.microsoft.com/office/drawing/2014/main" id="{858315A9-74F4-4DC0-9B37-7C48659B82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" y="334"/>
              <a:ext cx="1435" cy="2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1D62DC20-44F4-4E68-BFE1-8D6B951FB8FD}"/>
              </a:ext>
            </a:extLst>
          </p:cNvPr>
          <p:cNvGrpSpPr>
            <a:grpSpLocks noChangeAspect="1"/>
          </p:cNvGrpSpPr>
          <p:nvPr/>
        </p:nvGrpSpPr>
        <p:grpSpPr bwMode="auto">
          <a:xfrm rot="21393918">
            <a:off x="330272" y="2044936"/>
            <a:ext cx="3013075" cy="3817937"/>
            <a:chOff x="794" y="1407"/>
            <a:chExt cx="1898" cy="2405"/>
          </a:xfrm>
        </p:grpSpPr>
        <p:sp>
          <p:nvSpPr>
            <p:cNvPr id="9" name="AutoShape 7">
              <a:extLst>
                <a:ext uri="{FF2B5EF4-FFF2-40B4-BE49-F238E27FC236}">
                  <a16:creationId xmlns:a16="http://schemas.microsoft.com/office/drawing/2014/main" id="{1110C31C-3674-4728-ABA4-14F5FBC7EE61}"/>
                </a:ext>
              </a:extLst>
            </p:cNvPr>
            <p:cNvSpPr>
              <a:spLocks noChangeAspect="1" noTextEdit="1"/>
            </p:cNvSpPr>
            <p:nvPr/>
          </p:nvSpPr>
          <p:spPr bwMode="auto">
            <a:xfrm>
              <a:off x="794" y="1407"/>
              <a:ext cx="1898" cy="2405"/>
            </a:xfrm>
            <a:prstGeom prst="rect">
              <a:avLst/>
            </a:prstGeom>
            <a:noFill/>
            <a:ln w="38100" cap="sq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pic>
          <p:nvPicPr>
            <p:cNvPr id="21513" name="Picture 9">
              <a:extLst>
                <a:ext uri="{FF2B5EF4-FFF2-40B4-BE49-F238E27FC236}">
                  <a16:creationId xmlns:a16="http://schemas.microsoft.com/office/drawing/2014/main" id="{543ADAA3-A1A6-47D3-AE5C-EC0BE41686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" y="1407"/>
              <a:ext cx="1902" cy="2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4">
            <a:extLst>
              <a:ext uri="{FF2B5EF4-FFF2-40B4-BE49-F238E27FC236}">
                <a16:creationId xmlns:a16="http://schemas.microsoft.com/office/drawing/2014/main" id="{4D6B97B4-4DCC-42DB-9AB2-A72B8AD3F12B}"/>
              </a:ext>
            </a:extLst>
          </p:cNvPr>
          <p:cNvGrpSpPr>
            <a:grpSpLocks noChangeAspect="1"/>
          </p:cNvGrpSpPr>
          <p:nvPr/>
        </p:nvGrpSpPr>
        <p:grpSpPr bwMode="auto">
          <a:xfrm rot="1797542">
            <a:off x="3704598" y="500427"/>
            <a:ext cx="3013075" cy="3770616"/>
            <a:chOff x="478" y="452"/>
            <a:chExt cx="2116" cy="2648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BD6B6938-C967-40E3-9959-D7283AE13E0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78" y="452"/>
              <a:ext cx="2116" cy="2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pic>
          <p:nvPicPr>
            <p:cNvPr id="14" name="Picture 5">
              <a:extLst>
                <a:ext uri="{FF2B5EF4-FFF2-40B4-BE49-F238E27FC236}">
                  <a16:creationId xmlns:a16="http://schemas.microsoft.com/office/drawing/2014/main" id="{C6ED5B56-12FD-44FA-A3C6-3BD6357964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" y="452"/>
              <a:ext cx="2120" cy="265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81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3C300-07E4-4853-B334-4B4A3D548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D1BE91-EE45-41A3-9F5B-D5FC3C56D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825625"/>
            <a:ext cx="3943350" cy="4351338"/>
          </a:xfrm>
        </p:spPr>
        <p:txBody>
          <a:bodyPr/>
          <a:lstStyle/>
          <a:p>
            <a:r>
              <a:rPr lang="es-ES" dirty="0"/>
              <a:t>APA está ayudando a los psiquiatras a aprender y adoptar la </a:t>
            </a:r>
            <a:r>
              <a:rPr lang="es-ES" dirty="0" err="1"/>
              <a:t>telepsiquiatría</a:t>
            </a:r>
            <a:r>
              <a:rPr lang="es-ES" dirty="0"/>
              <a:t> </a:t>
            </a:r>
          </a:p>
          <a:p>
            <a:r>
              <a:rPr lang="en-US" dirty="0"/>
              <a:t>“Best Practices in Videoconferencing-Based </a:t>
            </a:r>
            <a:r>
              <a:rPr lang="en-US" dirty="0" err="1"/>
              <a:t>Telemental</a:t>
            </a:r>
            <a:r>
              <a:rPr lang="en-US" dirty="0"/>
              <a:t> Health”</a:t>
            </a:r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8CE952B-8F1A-4089-976D-1E313B354425}"/>
              </a:ext>
            </a:extLst>
          </p:cNvPr>
          <p:cNvSpPr/>
          <p:nvPr/>
        </p:nvSpPr>
        <p:spPr>
          <a:xfrm>
            <a:off x="1182914" y="59887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>
                <a:hlinkClick r:id="rId3"/>
              </a:rPr>
              <a:t>https://www.psychiatry.org/psychiatrists/practice/telepsychiatry</a:t>
            </a:r>
            <a:endParaRPr lang="es-CL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63653103-C40F-4A1B-B0CA-65F56F0476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3054" y="470807"/>
            <a:ext cx="4088946" cy="5116980"/>
            <a:chOff x="478" y="452"/>
            <a:chExt cx="2116" cy="2648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56CA3397-2CD1-4436-A351-2337D16F269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78" y="452"/>
              <a:ext cx="2116" cy="2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pic>
          <p:nvPicPr>
            <p:cNvPr id="17413" name="Picture 5">
              <a:extLst>
                <a:ext uri="{FF2B5EF4-FFF2-40B4-BE49-F238E27FC236}">
                  <a16:creationId xmlns:a16="http://schemas.microsoft.com/office/drawing/2014/main" id="{80E71AAB-FE2D-4088-B843-2F1FAB4DDB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" y="452"/>
              <a:ext cx="2120" cy="265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0778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B4EA425-F366-4F35-B7AE-CD7F680716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CL" dirty="0"/>
              <a:t> </a:t>
            </a:r>
            <a:r>
              <a:rPr lang="es-ES" altLang="es-CL" dirty="0" err="1"/>
              <a:t>Teleconsulta</a:t>
            </a:r>
            <a:r>
              <a:rPr lang="es-ES" altLang="es-CL" dirty="0"/>
              <a:t> en salud mental  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F2E5BE1-12C2-4905-BF80-2CC31A342E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s-ES" altLang="es-CL" sz="2800" dirty="0"/>
              <a:t>Se refiere a la aplicación de la telemedicina a la salud mental, y se define como:</a:t>
            </a:r>
          </a:p>
          <a:p>
            <a:pPr algn="just">
              <a:lnSpc>
                <a:spcPct val="80000"/>
              </a:lnSpc>
            </a:pPr>
            <a:r>
              <a:rPr lang="es-ES" altLang="es-CL" sz="2800" dirty="0"/>
              <a:t>El uso de la tecnología de las telecomunicaciones para conectar a:</a:t>
            </a:r>
          </a:p>
          <a:p>
            <a:pPr lvl="1" algn="just">
              <a:lnSpc>
                <a:spcPct val="80000"/>
              </a:lnSpc>
            </a:pPr>
            <a:r>
              <a:rPr lang="es-ES" altLang="es-CL" dirty="0"/>
              <a:t> un paciente con un profesional de Salud mental. </a:t>
            </a:r>
          </a:p>
          <a:p>
            <a:pPr lvl="1" algn="just">
              <a:lnSpc>
                <a:spcPct val="80000"/>
              </a:lnSpc>
            </a:pPr>
            <a:endParaRPr lang="es-ES" altLang="es-CL" dirty="0"/>
          </a:p>
          <a:p>
            <a:pPr lvl="1" algn="just">
              <a:lnSpc>
                <a:spcPct val="80000"/>
              </a:lnSpc>
            </a:pPr>
            <a:r>
              <a:rPr lang="es-ES" altLang="es-CL" dirty="0"/>
              <a:t>Equipo de atención primaria con un equipo especializado,</a:t>
            </a:r>
          </a:p>
          <a:p>
            <a:pPr algn="just">
              <a:lnSpc>
                <a:spcPct val="80000"/>
              </a:lnSpc>
            </a:pPr>
            <a:r>
              <a:rPr lang="es-ES" altLang="es-CL" sz="2800" dirty="0"/>
              <a:t>A través de la transmisión de audio o video, permitiendo actividades de diagnóstico, educación, tratamiento, consulta, transferencia de datos médicos, e investigación, entre otras.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8AAB4530-8789-4297-BCF7-8F05FFB5E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1913" y="6248400"/>
            <a:ext cx="7127875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Frank W. Brown. Rural </a:t>
            </a:r>
            <a:r>
              <a:rPr lang="en-US" dirty="0" err="1"/>
              <a:t>Telepsychiatry</a:t>
            </a:r>
            <a:r>
              <a:rPr lang="en-US" dirty="0"/>
              <a:t>. </a:t>
            </a:r>
            <a:r>
              <a:rPr lang="en-US" dirty="0" err="1"/>
              <a:t>Psychiatr</a:t>
            </a:r>
            <a:r>
              <a:rPr lang="en-US" dirty="0"/>
              <a:t> </a:t>
            </a:r>
            <a:r>
              <a:rPr lang="en-US" dirty="0" err="1"/>
              <a:t>Serv</a:t>
            </a:r>
            <a:r>
              <a:rPr lang="en-US" dirty="0"/>
              <a:t> 49:963-964, July 1998.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18CA90-3A5B-4FEE-97F7-C81737C7A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Desarrollo del programa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81A99C-6E46-4F66-86B4-890C81A5D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s-CL" dirty="0"/>
              <a:t>Elementos regulatorios </a:t>
            </a:r>
          </a:p>
          <a:p>
            <a:pPr marL="514350" indent="-514350">
              <a:buAutoNum type="arabicParenR"/>
            </a:pPr>
            <a:r>
              <a:rPr lang="es-ES" dirty="0"/>
              <a:t>Alcance de la práctica: Los proveedores u organizaciones que ofrecen servicios de salud se asegurarán de que el estándar de atención prestada por telemedicina sea equivalente a la atención en persona.</a:t>
            </a:r>
          </a:p>
          <a:p>
            <a:pPr marL="514350" indent="-514350">
              <a:buAutoNum type="arabicParenR"/>
            </a:pPr>
            <a:r>
              <a:rPr lang="es-ES" dirty="0"/>
              <a:t>Prescripción de fármacos y sus marcos regulatorios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41107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D5E7B5-E308-4395-9232-698A84678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2BE34E-14FB-47F4-89D0-976455664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4) Consentimiento informado</a:t>
            </a:r>
          </a:p>
          <a:p>
            <a:r>
              <a:rPr lang="es-ES" dirty="0"/>
              <a:t>5) Requerimientos de la sala donde se encuentra el proveedor de salud</a:t>
            </a:r>
          </a:p>
          <a:p>
            <a:r>
              <a:rPr lang="es-ES" dirty="0"/>
              <a:t>6) Poblaciones específicas </a:t>
            </a:r>
          </a:p>
          <a:p>
            <a:r>
              <a:rPr lang="es-ES" dirty="0"/>
              <a:t>Personas privadas de libertad</a:t>
            </a:r>
          </a:p>
          <a:p>
            <a:r>
              <a:rPr lang="es-ES" dirty="0"/>
              <a:t>Uso de sustancias</a:t>
            </a:r>
          </a:p>
          <a:p>
            <a:r>
              <a:rPr lang="es-ES" dirty="0"/>
              <a:t>Niños –Adolescentes</a:t>
            </a:r>
          </a:p>
          <a:p>
            <a:r>
              <a:rPr lang="es-ES" dirty="0"/>
              <a:t>Población geriátrica</a:t>
            </a:r>
          </a:p>
        </p:txBody>
      </p:sp>
    </p:spTree>
    <p:extLst>
      <p:ext uri="{BB962C8B-B14F-4D97-AF65-F5344CB8AC3E}">
        <p14:creationId xmlns:p14="http://schemas.microsoft.com/office/powerpoint/2010/main" val="409264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48BB9A-C3A0-4747-90D4-5DA81DF4E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641" y="2779486"/>
            <a:ext cx="2949178" cy="1600200"/>
          </a:xfrm>
        </p:spPr>
        <p:txBody>
          <a:bodyPr>
            <a:noAutofit/>
          </a:bodyPr>
          <a:lstStyle/>
          <a:p>
            <a:r>
              <a:rPr lang="es-CL" sz="2400" dirty="0">
                <a:hlinkClick r:id="rId3"/>
              </a:rPr>
              <a:t>https://cens.cl/guia-buenas-practicas-telemedicina/</a:t>
            </a:r>
            <a:endParaRPr lang="es-CL" sz="2400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8BE1C68A-83C5-44DF-8F9B-418BCBCCD99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72000" y="562042"/>
            <a:ext cx="3797300" cy="5306946"/>
            <a:chOff x="3170" y="1127"/>
            <a:chExt cx="1474" cy="2060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B708A53B-05A0-4CBC-8F53-F4AAB002498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170" y="1127"/>
              <a:ext cx="1474" cy="2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7FF71BCA-0A9C-44F2-9C31-A3EA6BAEC2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0" y="1127"/>
              <a:ext cx="1478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4672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5A6C1D-179E-431B-B0C7-4651A3A31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987426"/>
            <a:ext cx="7848884" cy="48736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/>
              <a:t> Para aprovechar el máximo del rango de posibilidades de la </a:t>
            </a:r>
            <a:r>
              <a:rPr lang="es-ES" dirty="0" err="1"/>
              <a:t>telesalud</a:t>
            </a:r>
            <a:r>
              <a:rPr lang="es-ES" dirty="0"/>
              <a:t> resulta imprescindible </a:t>
            </a:r>
            <a:r>
              <a:rPr lang="es-ES" b="1" dirty="0"/>
              <a:t>potenciar los proyectos y capacidades ya disponibles </a:t>
            </a:r>
            <a:r>
              <a:rPr lang="es-ES" dirty="0"/>
              <a:t>en nuestra red de salud, desarrollando las </a:t>
            </a:r>
            <a:r>
              <a:rPr lang="es-ES" b="1" dirty="0"/>
              <a:t>fortalezas existentes antes de la crisis</a:t>
            </a:r>
            <a:r>
              <a:rPr lang="es-ES" dirty="0"/>
              <a:t>, facilitando las condiciones habilitantes en el marco normativo y focalizando los recursos disponibles en las soluciones con mayor probabilidad de éxito, </a:t>
            </a:r>
            <a:r>
              <a:rPr lang="es-ES" b="1" dirty="0"/>
              <a:t>sin perder de vista las limitaciones y riesgos </a:t>
            </a:r>
            <a:r>
              <a:rPr lang="es-ES" dirty="0"/>
              <a:t>de las tecnologías involucradas. </a:t>
            </a:r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35006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71DD40-7FBC-49B9-9EB8-23B6CF704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s-ES" sz="3700" b="1"/>
              <a:t>Recomendaciones clínicas para la prestación de servicios de telemedicina</a:t>
            </a:r>
            <a:endParaRPr lang="es-CL" sz="370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27B44DD1-E1FD-4692-85A0-34B0C49A73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29203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26284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1CCD-7552-46EC-AD9C-AEA4FBDA9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Herramientas básicas recomendadas y la seguridad de los datos del paciente durante la epidemia de COVID-19</a:t>
            </a:r>
            <a:endParaRPr lang="es-CL" sz="280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BB29B479-4416-4A9E-9241-1D94B4AF73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730089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2044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7D61E-0066-474A-9E78-B44623031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CL" dirty="0"/>
              <a:t>Seguridad en la información</a:t>
            </a:r>
            <a:endParaRPr lang="es-CL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DC5C6BA6-6E98-4152-BB97-AB89A27376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210570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99040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F35D33-E8CB-484A-BA12-537AB4A3C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3805657" cy="1325563"/>
          </a:xfrm>
        </p:spPr>
        <p:txBody>
          <a:bodyPr>
            <a:normAutofit fontScale="90000"/>
          </a:bodyPr>
          <a:lstStyle/>
          <a:p>
            <a:r>
              <a:rPr lang="es-CL" dirty="0"/>
              <a:t>Consideraciones de pago de prestaciones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526ED6D-52C2-4BF7-933A-AF8FFF204F9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41371" y="-33660"/>
            <a:ext cx="4949372" cy="6453963"/>
            <a:chOff x="1829" y="1150"/>
            <a:chExt cx="2102" cy="2741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FE912E46-7778-4A8B-B22D-00B085C5F27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29" y="1150"/>
              <a:ext cx="2102" cy="2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pic>
          <p:nvPicPr>
            <p:cNvPr id="18437" name="Picture 5">
              <a:extLst>
                <a:ext uri="{FF2B5EF4-FFF2-40B4-BE49-F238E27FC236}">
                  <a16:creationId xmlns:a16="http://schemas.microsoft.com/office/drawing/2014/main" id="{5EEBD981-4840-415E-92A3-265E3C5D2C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" y="1150"/>
              <a:ext cx="2105" cy="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Elipse 6">
            <a:extLst>
              <a:ext uri="{FF2B5EF4-FFF2-40B4-BE49-F238E27FC236}">
                <a16:creationId xmlns:a16="http://schemas.microsoft.com/office/drawing/2014/main" id="{374DEF22-7307-41BA-A7DD-DB91F9A24476}"/>
              </a:ext>
            </a:extLst>
          </p:cNvPr>
          <p:cNvSpPr/>
          <p:nvPr/>
        </p:nvSpPr>
        <p:spPr>
          <a:xfrm>
            <a:off x="4441371" y="5268686"/>
            <a:ext cx="4223658" cy="3338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74144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D44DC4-BD60-4AB0-8A7B-BA6CA1ACE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b="1" dirty="0"/>
              <a:t>Consentimiento informado</a:t>
            </a:r>
            <a:endParaRPr lang="es-CL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569165-DD61-463B-B989-20BEE9EF9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es-ES" altLang="es-CL" dirty="0"/>
              <a:t>El consentimiento informado es otro aspecto importante. </a:t>
            </a:r>
          </a:p>
          <a:p>
            <a:pPr>
              <a:lnSpc>
                <a:spcPct val="80000"/>
              </a:lnSpc>
            </a:pPr>
            <a:r>
              <a:rPr lang="es-ES" altLang="es-CL" dirty="0"/>
              <a:t>Se recomienda informar a los pacientes acerca de los riesgos y beneficios de la </a:t>
            </a:r>
            <a:r>
              <a:rPr lang="es-ES" altLang="es-CL" dirty="0" err="1"/>
              <a:t>telepsiquiatría</a:t>
            </a:r>
            <a:r>
              <a:rPr lang="es-ES" altLang="es-CL" dirty="0"/>
              <a:t>, así como de las expectativas que se manejan alrededor del tratamiento.</a:t>
            </a:r>
          </a:p>
          <a:p>
            <a:pPr>
              <a:lnSpc>
                <a:spcPct val="80000"/>
              </a:lnSpc>
            </a:pPr>
            <a:r>
              <a:rPr lang="es-ES" dirty="0"/>
              <a:t>El proceso de consentimiento incluirá la discusión de las circunstancias en torno al manejo de la sesión, de modo que si un paciente ya no puede ser manejado de manera segura a través de la tecnología a distancia, el paciente es consciente de que los servicios pueden interrumpirse.</a:t>
            </a:r>
            <a:endParaRPr lang="es-CL" dirty="0"/>
          </a:p>
          <a:p>
            <a:pPr>
              <a:lnSpc>
                <a:spcPct val="80000"/>
              </a:lnSpc>
            </a:pPr>
            <a:endParaRPr lang="es-ES" altLang="es-CL" dirty="0"/>
          </a:p>
          <a:p>
            <a:pPr>
              <a:lnSpc>
                <a:spcPct val="80000"/>
              </a:lnSpc>
            </a:pPr>
            <a:endParaRPr lang="es-ES" altLang="es-CL" dirty="0"/>
          </a:p>
          <a:p>
            <a:pPr>
              <a:lnSpc>
                <a:spcPct val="80000"/>
              </a:lnSpc>
            </a:pPr>
            <a:r>
              <a:rPr lang="es-ES" altLang="es-CL" dirty="0"/>
              <a:t>El proceso de consentimiento debe ser apropiadamente documentado por escrito.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977659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33656C-DBF5-4B10-8108-8769748FE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939412-CF83-4A71-96A1-11005D2BB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L" dirty="0"/>
              <a:t>La telemedicina en salud mental, es una herramienta que está  que está al servicio de psiquiatría y la salud mental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Hay evidencia que ha demostrados que la atención a distancia podría ser comparable a la atención presencial</a:t>
            </a:r>
          </a:p>
          <a:p>
            <a:pPr marL="0" indent="0">
              <a:buNone/>
            </a:pPr>
            <a:r>
              <a:rPr lang="es-CL" dirty="0"/>
              <a:t>Los desafíos de la atención a distancia, requieren ser evaluados y observados bajo las regulaciones que existen en los distintos países</a:t>
            </a:r>
          </a:p>
          <a:p>
            <a:pPr marL="0" indent="0">
              <a:buNone/>
            </a:pPr>
            <a:r>
              <a:rPr lang="es-CL" dirty="0"/>
              <a:t>La </a:t>
            </a:r>
            <a:r>
              <a:rPr lang="es-CL" dirty="0" err="1"/>
              <a:t>telepsiquiatría</a:t>
            </a:r>
            <a:r>
              <a:rPr lang="es-CL" dirty="0"/>
              <a:t> en tiempos de pandemia, permitirá un desarrollo en esta área, que ningún visionario lo hubiese imaginado.</a:t>
            </a:r>
          </a:p>
        </p:txBody>
      </p:sp>
    </p:spTree>
    <p:extLst>
      <p:ext uri="{BB962C8B-B14F-4D97-AF65-F5344CB8AC3E}">
        <p14:creationId xmlns:p14="http://schemas.microsoft.com/office/powerpoint/2010/main" val="4212194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458FEC-FB69-4BCE-8D15-6D8A341A4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Telepsiquiatría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92CC3E-FB20-44C1-8C4D-88ED26E47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</a:t>
            </a:r>
            <a:r>
              <a:rPr lang="es-ES" dirty="0" err="1"/>
              <a:t>telepsiquiatría</a:t>
            </a:r>
            <a:r>
              <a:rPr lang="es-ES" dirty="0"/>
              <a:t> se define como la prestación de atención psiquiátrica de forma remota a través de diversas formas de telecomunicaciones.</a:t>
            </a:r>
          </a:p>
          <a:p>
            <a:r>
              <a:rPr lang="es-ES" dirty="0"/>
              <a:t> Drago y </a:t>
            </a:r>
            <a:r>
              <a:rPr lang="es-ES" dirty="0" err="1"/>
              <a:t>cols</a:t>
            </a:r>
            <a:r>
              <a:rPr lang="es-ES" dirty="0"/>
              <a:t>  definen "el uso de la comunicación electrónica y tecnologías de la información para proporcionar o apoyar atención clínica psiquiátrica a distancia.</a:t>
            </a:r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39377B9-AC57-4A9E-A823-7C54D0387F51}"/>
              </a:ext>
            </a:extLst>
          </p:cNvPr>
          <p:cNvSpPr/>
          <p:nvPr/>
        </p:nvSpPr>
        <p:spPr>
          <a:xfrm>
            <a:off x="1226457" y="5569544"/>
            <a:ext cx="6916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31413"/>
                </a:solidFill>
                <a:latin typeface="XndwxlAdvTT3713a231+20"/>
              </a:rPr>
              <a:t> </a:t>
            </a:r>
            <a:r>
              <a:rPr lang="en-US" dirty="0">
                <a:solidFill>
                  <a:srgbClr val="131413"/>
                </a:solidFill>
                <a:latin typeface="BhhvnrAdvTT3713a231"/>
              </a:rPr>
              <a:t>Drago A, Winding TN, </a:t>
            </a:r>
            <a:r>
              <a:rPr lang="en-US" dirty="0" err="1">
                <a:solidFill>
                  <a:srgbClr val="131413"/>
                </a:solidFill>
                <a:latin typeface="BhhvnrAdvTT3713a231"/>
              </a:rPr>
              <a:t>Antypa</a:t>
            </a:r>
            <a:r>
              <a:rPr lang="en-US" dirty="0">
                <a:solidFill>
                  <a:srgbClr val="131413"/>
                </a:solidFill>
                <a:latin typeface="BhhvnrAdvTT3713a231"/>
              </a:rPr>
              <a:t> N. Videoconferencing in psychiatry,</a:t>
            </a:r>
          </a:p>
          <a:p>
            <a:r>
              <a:rPr lang="en-US" dirty="0">
                <a:solidFill>
                  <a:srgbClr val="131413"/>
                </a:solidFill>
                <a:latin typeface="BhhvnrAdvTT3713a231"/>
              </a:rPr>
              <a:t>a meta-analysis of assessment and treatment. Eur Psychiatry.</a:t>
            </a:r>
          </a:p>
          <a:p>
            <a:r>
              <a:rPr lang="es-CL" dirty="0">
                <a:solidFill>
                  <a:srgbClr val="131413"/>
                </a:solidFill>
                <a:latin typeface="BhhvnrAdvTT3713a231"/>
              </a:rPr>
              <a:t>2016;36:29</a:t>
            </a:r>
            <a:r>
              <a:rPr lang="es-CL" dirty="0">
                <a:solidFill>
                  <a:srgbClr val="131413"/>
                </a:solidFill>
                <a:latin typeface="XndwxlAdvTT3713a231+20"/>
              </a:rPr>
              <a:t>–</a:t>
            </a:r>
            <a:r>
              <a:rPr lang="es-CL" dirty="0">
                <a:solidFill>
                  <a:srgbClr val="131413"/>
                </a:solidFill>
                <a:latin typeface="BhhvnrAdvTT3713a231"/>
              </a:rPr>
              <a:t>37. </a:t>
            </a:r>
            <a:r>
              <a:rPr lang="es-CL" dirty="0">
                <a:solidFill>
                  <a:srgbClr val="0000FF"/>
                </a:solidFill>
                <a:latin typeface="BhhvnrAdvTT3713a231"/>
              </a:rPr>
              <a:t>https://doi.org/10.1016/j.eurpsy.2016.03.007</a:t>
            </a:r>
            <a:r>
              <a:rPr lang="es-CL" dirty="0">
                <a:solidFill>
                  <a:srgbClr val="131413"/>
                </a:solidFill>
                <a:latin typeface="BhhvnrAdvTT3713a231"/>
              </a:rPr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614980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DF35DF4-9194-4ADC-96E7-52460F4BF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60" y="687234"/>
            <a:ext cx="772989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500">
              <a:solidFill>
                <a:srgbClr val="FFFFFF"/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E112EB3-2C36-46AB-B88F-372215A44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8678" y="2494450"/>
            <a:ext cx="3040158" cy="356315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CL" sz="2100" dirty="0"/>
              <a:t> Luego de más de dos décadas de muchos intentos brillantes, pero fallidos, en este dominio, el coronavirus sería   catalizador para la implementación de herramientas de terapia en línea y salud electrónica en la práctica habitual</a:t>
            </a:r>
          </a:p>
        </p:txBody>
      </p:sp>
      <p:pic>
        <p:nvPicPr>
          <p:cNvPr id="34818" name="Picture 2" descr="La Teoría del Cisne Negro">
            <a:extLst>
              <a:ext uri="{FF2B5EF4-FFF2-40B4-BE49-F238E27FC236}">
                <a16:creationId xmlns:a16="http://schemas.microsoft.com/office/drawing/2014/main" id="{E2268DFE-13D7-4035-8CF7-C453858812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7" r="22101" b="2"/>
          <a:stretch/>
        </p:blipFill>
        <p:spPr bwMode="auto">
          <a:xfrm>
            <a:off x="4574169" y="2492376"/>
            <a:ext cx="3601803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5264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655B4B-61A6-4F3B-A3F2-BB0805C14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Esperamos que este momento de "cisne negro" un evento imprevisto: dará lugar a un cambio sólido, en la atención de la salud mental.</a:t>
            </a:r>
          </a:p>
          <a:p>
            <a:r>
              <a:rPr lang="es-ES" dirty="0"/>
              <a:t>En la provisión para la prevención, el tratamiento y la atención en línea en los usuarios con problemas de salud mental.</a:t>
            </a:r>
            <a:endParaRPr lang="es-CL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62E21FA-696C-457E-9D60-805F480F7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87538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589258A-0993-4BEA-A2FC-1F0BD8DD4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2" y="699640"/>
            <a:ext cx="6920347" cy="420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36986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nfermeria\AppData\Local\Microsoft\Windows\Temporary Internet Files\Content.IE5\V7TF2JB7\pregunta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3713347"/>
            <a:ext cx="2072306" cy="207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0C3B9B2-2466-45CC-82B7-44D044A33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90817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CL" b="1" dirty="0"/>
              <a:t>¡Gracias!</a:t>
            </a:r>
            <a:br>
              <a:rPr lang="es-CL" b="1" dirty="0"/>
            </a:br>
            <a:r>
              <a:rPr lang="es-CL" sz="2000" b="1" dirty="0"/>
              <a:t>viviguajardo@ug.uchile.cl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46575594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CC231E-7BAF-4CA9-A0A1-774545145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12800"/>
            <a:ext cx="7886700" cy="5364163"/>
          </a:xfrm>
        </p:spPr>
        <p:txBody>
          <a:bodyPr>
            <a:normAutofit/>
          </a:bodyPr>
          <a:lstStyle/>
          <a:p>
            <a:r>
              <a:rPr lang="es-ES" dirty="0"/>
              <a:t> La aplicación de la </a:t>
            </a:r>
            <a:r>
              <a:rPr lang="es-ES" dirty="0" err="1"/>
              <a:t>telepsiquiatría</a:t>
            </a:r>
            <a:r>
              <a:rPr lang="es-ES" dirty="0"/>
              <a:t> está dada por dos tipos diferentes de comunicación:</a:t>
            </a:r>
          </a:p>
          <a:p>
            <a:r>
              <a:rPr lang="es-ES" dirty="0"/>
              <a:t>Modalidad sincrónica o tiempo real, el paciente y el psiquiatra interactúan en el mismo marco temporal a través de sistemas de transmisión en vivo, entre ellos el teléfono, el </a:t>
            </a:r>
            <a:r>
              <a:rPr lang="es-ES" i="1" dirty="0"/>
              <a:t>chat</a:t>
            </a:r>
            <a:r>
              <a:rPr lang="es-ES" dirty="0"/>
              <a:t> o la videoconferencia.</a:t>
            </a:r>
          </a:p>
          <a:p>
            <a:r>
              <a:rPr lang="es-ES" dirty="0"/>
              <a:t>Es la más utilizada y con la que se ha desarrollado mayor número de experiencias de </a:t>
            </a:r>
            <a:r>
              <a:rPr lang="es-ES" dirty="0" err="1"/>
              <a:t>telepsiquiatría</a:t>
            </a:r>
            <a:r>
              <a:rPr lang="es-ES" baseline="30000" dirty="0"/>
              <a:t>.</a:t>
            </a:r>
          </a:p>
          <a:p>
            <a:r>
              <a:rPr lang="es-ES" dirty="0"/>
              <a:t>El psiquiatra entrevista al paciente en tiempo real y procede emitiendo un diagnóstico y un tratamiento al finalizar la consulta.</a:t>
            </a:r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9B36831-69FC-4F95-ADAD-DEFFDD3AB933}"/>
              </a:ext>
            </a:extLst>
          </p:cNvPr>
          <p:cNvSpPr/>
          <p:nvPr/>
        </p:nvSpPr>
        <p:spPr>
          <a:xfrm>
            <a:off x="628650" y="5850234"/>
            <a:ext cx="9339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solidFill>
                  <a:srgbClr val="737373"/>
                </a:solidFill>
                <a:latin typeface="NexusSansPro"/>
              </a:rPr>
              <a:t>S. Malhotra, S. Chakrabarti, Shah R. Telepsychiatry.</a:t>
            </a:r>
          </a:p>
          <a:p>
            <a:pPr fontAlgn="base"/>
            <a:r>
              <a:rPr lang="en-US" dirty="0">
                <a:solidFill>
                  <a:srgbClr val="737373"/>
                </a:solidFill>
                <a:latin typeface="NexusSansPro"/>
              </a:rPr>
              <a:t>Promise, potential, and challenges.</a:t>
            </a:r>
          </a:p>
          <a:p>
            <a:pPr fontAlgn="base"/>
            <a:r>
              <a:rPr lang="en-US" dirty="0">
                <a:solidFill>
                  <a:srgbClr val="737373"/>
                </a:solidFill>
                <a:latin typeface="NexusSansPro"/>
              </a:rPr>
              <a:t>Indian J Psychiatry., 55 (2013), pp. 3-11</a:t>
            </a:r>
            <a:r>
              <a:rPr lang="en-US" dirty="0">
                <a:solidFill>
                  <a:srgbClr val="000000"/>
                </a:solidFill>
                <a:latin typeface="inherit"/>
                <a:hlinkClick r:id="rId2"/>
              </a:rPr>
              <a:t>http://dx.doi.org/10.4103/0019-5545.105499</a:t>
            </a:r>
            <a:endParaRPr lang="en-US" b="0" i="0" dirty="0">
              <a:solidFill>
                <a:srgbClr val="737373"/>
              </a:solidFill>
              <a:effectLst/>
              <a:latin typeface="NexusSansPro"/>
            </a:endParaRPr>
          </a:p>
        </p:txBody>
      </p:sp>
    </p:spTree>
    <p:extLst>
      <p:ext uri="{BB962C8B-B14F-4D97-AF65-F5344CB8AC3E}">
        <p14:creationId xmlns:p14="http://schemas.microsoft.com/office/powerpoint/2010/main" val="2060159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78EA02-D190-4D44-81F7-64718710C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EAF169-43AA-4365-96E2-89C4157B3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3086"/>
            <a:ext cx="7886700" cy="5073877"/>
          </a:xfrm>
        </p:spPr>
        <p:txBody>
          <a:bodyPr>
            <a:normAutofit/>
          </a:bodyPr>
          <a:lstStyle/>
          <a:p>
            <a:r>
              <a:rPr lang="es-ES" dirty="0"/>
              <a:t>La segunda forma de comunicación es la modalidad asincrónica o tiempo diferido,  tiene como propósito obtener una segunda opinión de un psiquiatra sobre el diagnóstico y el manejo del paciente. </a:t>
            </a:r>
          </a:p>
          <a:p>
            <a:r>
              <a:rPr lang="es-ES" dirty="0"/>
              <a:t>Un médico general recoge y envía toda la información (datos, audio o video) al psiquiatra, que responde en un lapso de 8–24 h posteriormente el médico general entrega al paciente los respectivos tratamiento y plan de manejo</a:t>
            </a:r>
            <a:endParaRPr lang="es-ES" baseline="30000" dirty="0"/>
          </a:p>
          <a:p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0FA78AA-0971-45AA-BF50-FC03EA7E32D0}"/>
              </a:ext>
            </a:extLst>
          </p:cNvPr>
          <p:cNvSpPr/>
          <p:nvPr/>
        </p:nvSpPr>
        <p:spPr>
          <a:xfrm>
            <a:off x="428171" y="5934670"/>
            <a:ext cx="87158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solidFill>
                  <a:srgbClr val="737373"/>
                </a:solidFill>
                <a:latin typeface="NexusSansPro"/>
              </a:rPr>
              <a:t>R. Wootton, J. Liu, L. </a:t>
            </a:r>
            <a:r>
              <a:rPr lang="en-US" dirty="0" err="1">
                <a:solidFill>
                  <a:srgbClr val="737373"/>
                </a:solidFill>
                <a:latin typeface="NexusSansPro"/>
              </a:rPr>
              <a:t>Bonnardot</a:t>
            </a:r>
            <a:r>
              <a:rPr lang="en-US" dirty="0">
                <a:solidFill>
                  <a:srgbClr val="737373"/>
                </a:solidFill>
                <a:latin typeface="NexusSansPro"/>
              </a:rPr>
              <a:t>.</a:t>
            </a:r>
          </a:p>
          <a:p>
            <a:pPr fontAlgn="base"/>
            <a:r>
              <a:rPr lang="en-US" dirty="0">
                <a:solidFill>
                  <a:srgbClr val="737373"/>
                </a:solidFill>
                <a:latin typeface="NexusSansPro"/>
              </a:rPr>
              <a:t>Assessing the quality of teleconsultations in a store-and-forward telemedicine network.</a:t>
            </a:r>
          </a:p>
          <a:p>
            <a:pPr fontAlgn="base"/>
            <a:r>
              <a:rPr lang="en-US" dirty="0">
                <a:solidFill>
                  <a:srgbClr val="737373"/>
                </a:solidFill>
                <a:latin typeface="NexusSansPro"/>
              </a:rPr>
              <a:t>Frontiers in Public Health., 2 (2014), pp. 82</a:t>
            </a:r>
            <a:r>
              <a:rPr lang="en-US" dirty="0">
                <a:solidFill>
                  <a:srgbClr val="000000"/>
                </a:solidFill>
                <a:latin typeface="inherit"/>
                <a:hlinkClick r:id="rId2"/>
              </a:rPr>
              <a:t>http://dx.doi.org/10.3389/fpubh.2014.00082</a:t>
            </a:r>
            <a:endParaRPr lang="en-US" b="0" i="0" dirty="0">
              <a:solidFill>
                <a:srgbClr val="737373"/>
              </a:solidFill>
              <a:effectLst/>
              <a:latin typeface="NexusSansPro"/>
            </a:endParaRPr>
          </a:p>
        </p:txBody>
      </p:sp>
    </p:spTree>
    <p:extLst>
      <p:ext uri="{BB962C8B-B14F-4D97-AF65-F5344CB8AC3E}">
        <p14:creationId xmlns:p14="http://schemas.microsoft.com/office/powerpoint/2010/main" val="3352018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662A2-0175-784A-9DC4-3FB7F43FD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s-CL"/>
              <a:t>¿Por qué adoptar la telepsiquiatría?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B2F45B-7D1F-3843-94E6-33DA9BFF5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012686"/>
          </a:xfrm>
        </p:spPr>
        <p:txBody>
          <a:bodyPr>
            <a:normAutofit fontScale="77500" lnSpcReduction="20000"/>
          </a:bodyPr>
          <a:lstStyle/>
          <a:p>
            <a:r>
              <a:rPr lang="es-CL" dirty="0"/>
              <a:t>La evidencia ha mostrado resultados similares a intervenciones cara a cara, sobre todo en sincrónicas</a:t>
            </a:r>
          </a:p>
          <a:p>
            <a:endParaRPr lang="es-CL" dirty="0"/>
          </a:p>
          <a:p>
            <a:r>
              <a:rPr lang="es-CL" dirty="0"/>
              <a:t>Disminuye las barreras relacionadas con el acceso, zonas extremas o en situaciones de emergencia como la actual.</a:t>
            </a:r>
          </a:p>
          <a:p>
            <a:endParaRPr lang="es-CL" dirty="0"/>
          </a:p>
          <a:p>
            <a:r>
              <a:rPr lang="es-CL" dirty="0"/>
              <a:t>Puede ser costo efectiva y promover el manejo colaborativo</a:t>
            </a:r>
          </a:p>
          <a:p>
            <a:endParaRPr lang="es-CL" dirty="0"/>
          </a:p>
          <a:p>
            <a:r>
              <a:rPr lang="es-CL" dirty="0"/>
              <a:t>Es bien percibida por pacientes y profesionales </a:t>
            </a:r>
          </a:p>
          <a:p>
            <a:endParaRPr lang="es-CL" dirty="0"/>
          </a:p>
          <a:p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3847D90-1C30-1844-974E-68484F31C3F7}"/>
              </a:ext>
            </a:extLst>
          </p:cNvPr>
          <p:cNvSpPr/>
          <p:nvPr/>
        </p:nvSpPr>
        <p:spPr>
          <a:xfrm>
            <a:off x="628651" y="5239155"/>
            <a:ext cx="7886699" cy="981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825" dirty="0">
                <a:solidFill>
                  <a:srgbClr val="222222"/>
                </a:solidFill>
                <a:latin typeface="Arial" panose="020B0604020202020204" pitchFamily="34" charset="0"/>
              </a:rPr>
              <a:t>Reinhardt, I., </a:t>
            </a:r>
            <a:r>
              <a:rPr lang="es-CL" sz="825" dirty="0" err="1">
                <a:solidFill>
                  <a:srgbClr val="222222"/>
                </a:solidFill>
                <a:latin typeface="Arial" panose="020B0604020202020204" pitchFamily="34" charset="0"/>
              </a:rPr>
              <a:t>Gouzoulis-Mayfrank</a:t>
            </a:r>
            <a:r>
              <a:rPr lang="es-CL" sz="825" dirty="0">
                <a:solidFill>
                  <a:srgbClr val="222222"/>
                </a:solidFill>
                <a:latin typeface="Arial" panose="020B0604020202020204" pitchFamily="34" charset="0"/>
              </a:rPr>
              <a:t>, E., &amp; </a:t>
            </a:r>
            <a:r>
              <a:rPr lang="es-CL" sz="825" dirty="0" err="1">
                <a:solidFill>
                  <a:srgbClr val="222222"/>
                </a:solidFill>
                <a:latin typeface="Arial" panose="020B0604020202020204" pitchFamily="34" charset="0"/>
              </a:rPr>
              <a:t>Zielasek</a:t>
            </a:r>
            <a:r>
              <a:rPr lang="es-CL" sz="825" dirty="0">
                <a:solidFill>
                  <a:srgbClr val="222222"/>
                </a:solidFill>
                <a:latin typeface="Arial" panose="020B0604020202020204" pitchFamily="34" charset="0"/>
              </a:rPr>
              <a:t>, J. (2019). Use </a:t>
            </a:r>
            <a:r>
              <a:rPr lang="es-CL" sz="825" dirty="0" err="1">
                <a:solidFill>
                  <a:srgbClr val="222222"/>
                </a:solidFill>
                <a:latin typeface="Arial" panose="020B0604020202020204" pitchFamily="34" charset="0"/>
              </a:rPr>
              <a:t>of</a:t>
            </a:r>
            <a:r>
              <a:rPr lang="es-CL" sz="825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s-CL" sz="825" dirty="0" err="1">
                <a:solidFill>
                  <a:srgbClr val="222222"/>
                </a:solidFill>
                <a:latin typeface="Arial" panose="020B0604020202020204" pitchFamily="34" charset="0"/>
              </a:rPr>
              <a:t>telepsychiatry</a:t>
            </a:r>
            <a:r>
              <a:rPr lang="es-CL" sz="825" dirty="0">
                <a:solidFill>
                  <a:srgbClr val="222222"/>
                </a:solidFill>
                <a:latin typeface="Arial" panose="020B0604020202020204" pitchFamily="34" charset="0"/>
              </a:rPr>
              <a:t> in </a:t>
            </a:r>
            <a:r>
              <a:rPr lang="es-CL" sz="825" dirty="0" err="1">
                <a:solidFill>
                  <a:srgbClr val="222222"/>
                </a:solidFill>
                <a:latin typeface="Arial" panose="020B0604020202020204" pitchFamily="34" charset="0"/>
              </a:rPr>
              <a:t>emergency</a:t>
            </a:r>
            <a:r>
              <a:rPr lang="es-CL" sz="825" dirty="0">
                <a:solidFill>
                  <a:srgbClr val="222222"/>
                </a:solidFill>
                <a:latin typeface="Arial" panose="020B0604020202020204" pitchFamily="34" charset="0"/>
              </a:rPr>
              <a:t> and crisis </a:t>
            </a:r>
            <a:r>
              <a:rPr lang="es-CL" sz="825" dirty="0" err="1">
                <a:solidFill>
                  <a:srgbClr val="222222"/>
                </a:solidFill>
                <a:latin typeface="Arial" panose="020B0604020202020204" pitchFamily="34" charset="0"/>
              </a:rPr>
              <a:t>intervention</a:t>
            </a:r>
            <a:r>
              <a:rPr lang="es-CL" sz="825" dirty="0">
                <a:solidFill>
                  <a:srgbClr val="222222"/>
                </a:solidFill>
                <a:latin typeface="Arial" panose="020B0604020202020204" pitchFamily="34" charset="0"/>
              </a:rPr>
              <a:t>: </a:t>
            </a:r>
            <a:r>
              <a:rPr lang="es-CL" sz="825" dirty="0" err="1">
                <a:solidFill>
                  <a:srgbClr val="222222"/>
                </a:solidFill>
                <a:latin typeface="Arial" panose="020B0604020202020204" pitchFamily="34" charset="0"/>
              </a:rPr>
              <a:t>current</a:t>
            </a:r>
            <a:r>
              <a:rPr lang="es-CL" sz="825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s-CL" sz="825" dirty="0" err="1">
                <a:solidFill>
                  <a:srgbClr val="222222"/>
                </a:solidFill>
                <a:latin typeface="Arial" panose="020B0604020202020204" pitchFamily="34" charset="0"/>
              </a:rPr>
              <a:t>evidence</a:t>
            </a:r>
            <a:r>
              <a:rPr lang="es-CL" sz="825" dirty="0">
                <a:solidFill>
                  <a:srgbClr val="222222"/>
                </a:solidFill>
                <a:latin typeface="Arial" panose="020B0604020202020204" pitchFamily="34" charset="0"/>
              </a:rPr>
              <a:t>. </a:t>
            </a:r>
            <a:r>
              <a:rPr lang="es-CL" sz="825" i="1" dirty="0" err="1">
                <a:solidFill>
                  <a:srgbClr val="222222"/>
                </a:solidFill>
                <a:latin typeface="Arial" panose="020B0604020202020204" pitchFamily="34" charset="0"/>
              </a:rPr>
              <a:t>Current</a:t>
            </a:r>
            <a:r>
              <a:rPr lang="es-CL" sz="825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s-CL" sz="825" i="1" dirty="0" err="1">
                <a:solidFill>
                  <a:srgbClr val="222222"/>
                </a:solidFill>
                <a:latin typeface="Arial" panose="020B0604020202020204" pitchFamily="34" charset="0"/>
              </a:rPr>
              <a:t>psychiatry</a:t>
            </a:r>
            <a:r>
              <a:rPr lang="es-CL" sz="825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s-CL" sz="825" i="1" dirty="0" err="1">
                <a:solidFill>
                  <a:srgbClr val="222222"/>
                </a:solidFill>
                <a:latin typeface="Arial" panose="020B0604020202020204" pitchFamily="34" charset="0"/>
              </a:rPr>
              <a:t>reports</a:t>
            </a:r>
            <a:r>
              <a:rPr lang="es-CL" sz="825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s-CL" sz="825" i="1" dirty="0">
                <a:solidFill>
                  <a:srgbClr val="222222"/>
                </a:solidFill>
                <a:latin typeface="Arial" panose="020B0604020202020204" pitchFamily="34" charset="0"/>
              </a:rPr>
              <a:t>21</a:t>
            </a:r>
            <a:r>
              <a:rPr lang="es-CL" sz="825" dirty="0">
                <a:solidFill>
                  <a:srgbClr val="222222"/>
                </a:solidFill>
                <a:latin typeface="Arial" panose="020B0604020202020204" pitchFamily="34" charset="0"/>
              </a:rPr>
              <a:t>(8), 63.</a:t>
            </a:r>
          </a:p>
          <a:p>
            <a:r>
              <a:rPr lang="es-CL" sz="825" dirty="0" err="1"/>
              <a:t>Hilty</a:t>
            </a:r>
            <a:r>
              <a:rPr lang="es-CL" sz="825" dirty="0"/>
              <a:t>, D., </a:t>
            </a:r>
            <a:r>
              <a:rPr lang="es-CL" sz="825" dirty="0" err="1"/>
              <a:t>Yellowlees</a:t>
            </a:r>
            <a:r>
              <a:rPr lang="es-CL" sz="825" dirty="0"/>
              <a:t>, P. M., </a:t>
            </a:r>
            <a:r>
              <a:rPr lang="es-CL" sz="825" dirty="0" err="1"/>
              <a:t>Parrish</a:t>
            </a:r>
            <a:r>
              <a:rPr lang="es-CL" sz="825" dirty="0"/>
              <a:t>, M. B., &amp; Chan, S. (2015). </a:t>
            </a:r>
            <a:r>
              <a:rPr lang="es-CL" sz="825" dirty="0" err="1"/>
              <a:t>Telepsychiatry</a:t>
            </a:r>
            <a:r>
              <a:rPr lang="es-CL" sz="825" dirty="0"/>
              <a:t>: </a:t>
            </a:r>
            <a:r>
              <a:rPr lang="es-CL" sz="825" dirty="0" err="1"/>
              <a:t>effective</a:t>
            </a:r>
            <a:r>
              <a:rPr lang="es-CL" sz="825" dirty="0"/>
              <a:t>, </a:t>
            </a:r>
            <a:r>
              <a:rPr lang="es-CL" sz="825" dirty="0" err="1"/>
              <a:t>evidence-based</a:t>
            </a:r>
            <a:r>
              <a:rPr lang="es-CL" sz="825" dirty="0"/>
              <a:t>, and at a </a:t>
            </a:r>
            <a:r>
              <a:rPr lang="es-CL" sz="825" dirty="0" err="1"/>
              <a:t>tipping</a:t>
            </a:r>
            <a:r>
              <a:rPr lang="es-CL" sz="825" dirty="0"/>
              <a:t> </a:t>
            </a:r>
            <a:r>
              <a:rPr lang="es-CL" sz="825" dirty="0" err="1"/>
              <a:t>point</a:t>
            </a:r>
            <a:r>
              <a:rPr lang="es-CL" sz="825" dirty="0"/>
              <a:t> in </a:t>
            </a:r>
            <a:r>
              <a:rPr lang="es-CL" sz="825" dirty="0" err="1"/>
              <a:t>health</a:t>
            </a:r>
            <a:r>
              <a:rPr lang="es-CL" sz="825" dirty="0"/>
              <a:t> </a:t>
            </a:r>
            <a:r>
              <a:rPr lang="es-CL" sz="825" dirty="0" err="1"/>
              <a:t>care</a:t>
            </a:r>
            <a:r>
              <a:rPr lang="es-CL" sz="825" dirty="0"/>
              <a:t> </a:t>
            </a:r>
            <a:r>
              <a:rPr lang="es-CL" sz="825" dirty="0" err="1"/>
              <a:t>delivery</a:t>
            </a:r>
            <a:r>
              <a:rPr lang="es-CL" sz="825" dirty="0"/>
              <a:t>?. </a:t>
            </a:r>
            <a:r>
              <a:rPr lang="es-CL" sz="825" i="1" dirty="0" err="1"/>
              <a:t>Psychiatric</a:t>
            </a:r>
            <a:r>
              <a:rPr lang="es-CL" sz="825" i="1" dirty="0"/>
              <a:t> </a:t>
            </a:r>
            <a:r>
              <a:rPr lang="es-CL" sz="825" i="1" dirty="0" err="1"/>
              <a:t>Clinics</a:t>
            </a:r>
            <a:r>
              <a:rPr lang="es-CL" sz="825" dirty="0"/>
              <a:t>, </a:t>
            </a:r>
            <a:r>
              <a:rPr lang="es-CL" sz="825" i="1" dirty="0"/>
              <a:t>38</a:t>
            </a:r>
            <a:r>
              <a:rPr lang="es-CL" sz="825" dirty="0"/>
              <a:t>(3), 559-592.</a:t>
            </a:r>
          </a:p>
          <a:p>
            <a:r>
              <a:rPr lang="es-CL" sz="825" dirty="0" err="1"/>
              <a:t>Chakrabarti</a:t>
            </a:r>
            <a:r>
              <a:rPr lang="es-CL" sz="825" dirty="0"/>
              <a:t>, S. (2015). </a:t>
            </a:r>
            <a:r>
              <a:rPr lang="es-CL" sz="825" dirty="0" err="1"/>
              <a:t>Usefulness</a:t>
            </a:r>
            <a:r>
              <a:rPr lang="es-CL" sz="825" dirty="0"/>
              <a:t> </a:t>
            </a:r>
            <a:r>
              <a:rPr lang="es-CL" sz="825" dirty="0" err="1"/>
              <a:t>of</a:t>
            </a:r>
            <a:r>
              <a:rPr lang="es-CL" sz="825" dirty="0"/>
              <a:t> </a:t>
            </a:r>
            <a:r>
              <a:rPr lang="es-CL" sz="825" dirty="0" err="1"/>
              <a:t>telepsychiatry</a:t>
            </a:r>
            <a:r>
              <a:rPr lang="es-CL" sz="825" dirty="0"/>
              <a:t>: A </a:t>
            </a:r>
            <a:r>
              <a:rPr lang="es-CL" sz="825" dirty="0" err="1"/>
              <a:t>critical</a:t>
            </a:r>
            <a:r>
              <a:rPr lang="es-CL" sz="825" dirty="0"/>
              <a:t> </a:t>
            </a:r>
            <a:r>
              <a:rPr lang="es-CL" sz="825" dirty="0" err="1"/>
              <a:t>evaluation</a:t>
            </a:r>
            <a:r>
              <a:rPr lang="es-CL" sz="825" dirty="0"/>
              <a:t> </a:t>
            </a:r>
            <a:r>
              <a:rPr lang="es-CL" sz="825" dirty="0" err="1"/>
              <a:t>of</a:t>
            </a:r>
            <a:r>
              <a:rPr lang="es-CL" sz="825" dirty="0"/>
              <a:t> </a:t>
            </a:r>
            <a:r>
              <a:rPr lang="es-CL" sz="825" dirty="0" err="1"/>
              <a:t>videoconferencing-based</a:t>
            </a:r>
            <a:r>
              <a:rPr lang="es-CL" sz="825" dirty="0"/>
              <a:t> </a:t>
            </a:r>
            <a:r>
              <a:rPr lang="es-CL" sz="825" dirty="0" err="1"/>
              <a:t>approaches</a:t>
            </a:r>
            <a:r>
              <a:rPr lang="es-CL" sz="825" dirty="0"/>
              <a:t>. </a:t>
            </a:r>
            <a:r>
              <a:rPr lang="es-CL" sz="825" i="1" dirty="0" err="1"/>
              <a:t>World</a:t>
            </a:r>
            <a:r>
              <a:rPr lang="es-CL" sz="825" i="1" dirty="0"/>
              <a:t> </a:t>
            </a:r>
            <a:r>
              <a:rPr lang="es-CL" sz="825" i="1" dirty="0" err="1"/>
              <a:t>journal</a:t>
            </a:r>
            <a:r>
              <a:rPr lang="es-CL" sz="825" i="1" dirty="0"/>
              <a:t> </a:t>
            </a:r>
            <a:r>
              <a:rPr lang="es-CL" sz="825" i="1" dirty="0" err="1"/>
              <a:t>of</a:t>
            </a:r>
            <a:r>
              <a:rPr lang="es-CL" sz="825" i="1" dirty="0"/>
              <a:t> </a:t>
            </a:r>
            <a:r>
              <a:rPr lang="es-CL" sz="825" i="1" dirty="0" err="1"/>
              <a:t>psychiatry</a:t>
            </a:r>
            <a:r>
              <a:rPr lang="es-CL" sz="825" dirty="0"/>
              <a:t>, </a:t>
            </a:r>
            <a:r>
              <a:rPr lang="es-CL" sz="825" i="1" dirty="0"/>
              <a:t>5</a:t>
            </a:r>
            <a:r>
              <a:rPr lang="es-CL" sz="825" dirty="0"/>
              <a:t>(3), 286.</a:t>
            </a:r>
            <a:endParaRPr lang="es-CL" sz="825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s-CL" sz="825" dirty="0"/>
          </a:p>
          <a:p>
            <a:endParaRPr lang="es-CL" sz="825" dirty="0"/>
          </a:p>
        </p:txBody>
      </p:sp>
    </p:spTree>
    <p:extLst>
      <p:ext uri="{BB962C8B-B14F-4D97-AF65-F5344CB8AC3E}">
        <p14:creationId xmlns:p14="http://schemas.microsoft.com/office/powerpoint/2010/main" val="2943257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D0FF15-DC5F-47B2-8DAE-2468F592B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B4AC6C-1EA5-44C7-8774-D145C889D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En ciertos casos, pueden incluso preferir ser evaluados por videoconferencia, ya que pueden percibir la distancia entre el paciente y el clínico,  como un factor para evitar el estigma  de entrar a servicio de salud mental .</a:t>
            </a:r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824977F-DE62-4B61-8BFC-14C6A3954F0E}"/>
              </a:ext>
            </a:extLst>
          </p:cNvPr>
          <p:cNvSpPr/>
          <p:nvPr/>
        </p:nvSpPr>
        <p:spPr>
          <a:xfrm>
            <a:off x="508000" y="5160503"/>
            <a:ext cx="8824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131413"/>
                </a:solidFill>
                <a:latin typeface="BhhvnrAdvTT3713a231"/>
              </a:rPr>
              <a:t>Hubley</a:t>
            </a:r>
            <a:r>
              <a:rPr lang="en-US" sz="1600" dirty="0">
                <a:solidFill>
                  <a:srgbClr val="131413"/>
                </a:solidFill>
                <a:latin typeface="BhhvnrAdvTT3713a231"/>
              </a:rPr>
              <a:t> S, Lynch SB, </a:t>
            </a:r>
            <a:r>
              <a:rPr lang="en-US" sz="1600" dirty="0" err="1">
                <a:solidFill>
                  <a:srgbClr val="131413"/>
                </a:solidFill>
                <a:latin typeface="BhhvnrAdvTT3713a231"/>
              </a:rPr>
              <a:t>Schneck</a:t>
            </a:r>
            <a:r>
              <a:rPr lang="en-US" sz="1600" dirty="0">
                <a:solidFill>
                  <a:srgbClr val="131413"/>
                </a:solidFill>
                <a:latin typeface="BhhvnrAdvTT3713a231"/>
              </a:rPr>
              <a:t> C, Thomas M, Shore J. Review of key </a:t>
            </a:r>
            <a:r>
              <a:rPr lang="pl-PL" sz="1600" dirty="0">
                <a:solidFill>
                  <a:srgbClr val="131413"/>
                </a:solidFill>
                <a:latin typeface="BhhvnrAdvTT3713a231"/>
              </a:rPr>
              <a:t>telepsychiatry outcomes. World J Psychiatry. 2016;6:269</a:t>
            </a:r>
            <a:r>
              <a:rPr lang="pl-PL" sz="1600" dirty="0">
                <a:solidFill>
                  <a:srgbClr val="131413"/>
                </a:solidFill>
                <a:latin typeface="XndwxlAdvTT3713a231+20"/>
              </a:rPr>
              <a:t>–</a:t>
            </a:r>
            <a:r>
              <a:rPr lang="pl-PL" sz="1600" dirty="0">
                <a:solidFill>
                  <a:srgbClr val="131413"/>
                </a:solidFill>
                <a:latin typeface="BhhvnrAdvTT3713a231"/>
              </a:rPr>
              <a:t>82</a:t>
            </a:r>
          </a:p>
          <a:p>
            <a:r>
              <a:rPr lang="en-US" sz="1600" dirty="0">
                <a:solidFill>
                  <a:srgbClr val="131413"/>
                </a:solidFill>
                <a:latin typeface="BhhvnrAdvTT3713a231"/>
              </a:rPr>
              <a:t>Available from: </a:t>
            </a:r>
            <a:r>
              <a:rPr lang="en-US" sz="1600" dirty="0">
                <a:solidFill>
                  <a:srgbClr val="0000FF"/>
                </a:solidFill>
                <a:latin typeface="BhhvnrAdvTT3713a231"/>
                <a:hlinkClick r:id="rId3"/>
              </a:rPr>
              <a:t>http://www.wjgnet.com/2220-3206/full/v6/i2/269</a:t>
            </a:r>
            <a:r>
              <a:rPr lang="en-US" sz="1600" dirty="0">
                <a:solidFill>
                  <a:srgbClr val="0000FF"/>
                </a:solidFill>
                <a:latin typeface="BhhvnrAdvTT3713a231"/>
              </a:rPr>
              <a:t>. </a:t>
            </a:r>
            <a:endParaRPr lang="es-CL" sz="1600" dirty="0">
              <a:solidFill>
                <a:srgbClr val="131413"/>
              </a:solidFill>
              <a:latin typeface="BhhvnrAdvTT3713a231"/>
            </a:endParaRPr>
          </a:p>
          <a:p>
            <a:r>
              <a:rPr lang="en-US" sz="1600" dirty="0" err="1">
                <a:solidFill>
                  <a:srgbClr val="131413"/>
                </a:solidFill>
                <a:latin typeface="BhhvnrAdvTT3713a231"/>
              </a:rPr>
              <a:t>Mucic</a:t>
            </a:r>
            <a:r>
              <a:rPr lang="en-US" sz="1600" dirty="0">
                <a:solidFill>
                  <a:srgbClr val="131413"/>
                </a:solidFill>
                <a:latin typeface="BhhvnrAdvTT3713a231"/>
              </a:rPr>
              <a:t> D. Transcultural telepsychiatry and its impact on patient satisfaction. J </a:t>
            </a:r>
            <a:r>
              <a:rPr lang="en-US" sz="1600" dirty="0" err="1">
                <a:solidFill>
                  <a:srgbClr val="131413"/>
                </a:solidFill>
                <a:latin typeface="BhhvnrAdvTT3713a231"/>
              </a:rPr>
              <a:t>Telemed</a:t>
            </a:r>
            <a:r>
              <a:rPr lang="en-US" sz="1600" dirty="0">
                <a:solidFill>
                  <a:srgbClr val="131413"/>
                </a:solidFill>
                <a:latin typeface="BhhvnrAdvTT3713a231"/>
              </a:rPr>
              <a:t> Telecare. 2010;16:237</a:t>
            </a:r>
            <a:r>
              <a:rPr lang="en-US" sz="1600" dirty="0">
                <a:solidFill>
                  <a:srgbClr val="131413"/>
                </a:solidFill>
                <a:latin typeface="XndwxlAdvTT3713a231+20"/>
              </a:rPr>
              <a:t>–</a:t>
            </a:r>
            <a:r>
              <a:rPr lang="en-US" sz="1600" dirty="0">
                <a:solidFill>
                  <a:srgbClr val="131413"/>
                </a:solidFill>
                <a:latin typeface="BhhvnrAdvTT3713a231"/>
              </a:rPr>
              <a:t>42 Available from:</a:t>
            </a:r>
          </a:p>
          <a:p>
            <a:r>
              <a:rPr lang="es-CL" sz="1600" dirty="0">
                <a:solidFill>
                  <a:srgbClr val="0000FF"/>
                </a:solidFill>
                <a:latin typeface="BhhvnrAdvTT3713a231"/>
              </a:rPr>
              <a:t>http://journals.sagepub.com/doi/10.1258/jtt.2009.090811</a:t>
            </a:r>
            <a:r>
              <a:rPr lang="es-CL" sz="1600" dirty="0">
                <a:solidFill>
                  <a:srgbClr val="131413"/>
                </a:solidFill>
                <a:latin typeface="BhhvnrAdvTT3713a231"/>
              </a:rPr>
              <a:t>.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1764945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2A7D74-C972-8349-AE23-6C9D82AA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Reparos para su adopción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6B0B2E-71D4-8E4D-A03F-B632861EA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9797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s-CL" sz="2400" dirty="0"/>
              <a:t>Existen múltiples incertidumbres a nivel mundial y local sobre aspectos éticos (E), legales (L), tecnológicos (T) y clínicos (C)</a:t>
            </a:r>
          </a:p>
          <a:p>
            <a:r>
              <a:rPr lang="es-CL" sz="2400" dirty="0"/>
              <a:t>E: Confidencialidad de la información/límites en la relación M-P</a:t>
            </a:r>
          </a:p>
          <a:p>
            <a:r>
              <a:rPr lang="es-CL" sz="2400" dirty="0"/>
              <a:t>L: Registro en ficha/propiedad de la información/licencias de programas</a:t>
            </a:r>
          </a:p>
          <a:p>
            <a:r>
              <a:rPr lang="es-CL" sz="2400" dirty="0"/>
              <a:t>T: Selección de modalidad/programa ideal/disponibilidad de infraestructura tecnología necesaria</a:t>
            </a:r>
          </a:p>
          <a:p>
            <a:r>
              <a:rPr lang="es-CL" sz="2400" dirty="0"/>
              <a:t>C: Exclusión pacientes psicóticos o altamente suicidas/seguimientos cortos/comparadores inadecuados/capacitación del personal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8576DE7-3442-DB42-83A3-4CCC449195CD}"/>
              </a:ext>
            </a:extLst>
          </p:cNvPr>
          <p:cNvSpPr/>
          <p:nvPr/>
        </p:nvSpPr>
        <p:spPr>
          <a:xfrm>
            <a:off x="628650" y="5500242"/>
            <a:ext cx="7886700" cy="727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825" dirty="0"/>
              <a:t>Hilty, D., Yellowlees, P. M., Parrish, M. B., &amp; Chan, S. (2015). Telepsychiatry: effective, evidence-based, and at a tipping point in health care delivery?. </a:t>
            </a:r>
            <a:r>
              <a:rPr lang="es-CL" sz="825" i="1" dirty="0"/>
              <a:t>Psychiatric Clinics</a:t>
            </a:r>
            <a:r>
              <a:rPr lang="es-CL" sz="825" dirty="0"/>
              <a:t>, </a:t>
            </a:r>
            <a:r>
              <a:rPr lang="es-CL" sz="825" i="1" dirty="0"/>
              <a:t>38</a:t>
            </a:r>
            <a:r>
              <a:rPr lang="es-CL" sz="825" dirty="0"/>
              <a:t>(3), 559-592.</a:t>
            </a:r>
            <a:endParaRPr lang="es-CL" sz="825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s-CL" sz="825" dirty="0">
                <a:solidFill>
                  <a:srgbClr val="222222"/>
                </a:solidFill>
                <a:latin typeface="Arial" panose="020B0604020202020204" pitchFamily="34" charset="0"/>
              </a:rPr>
              <a:t>Cowan, K. E., McKean, A. J., Gentry, M. T., &amp; Hilty, D. M. (2019, December). Barriers to Use of Telepsychiatry: Clinicians as Gatekeepers. In </a:t>
            </a:r>
            <a:r>
              <a:rPr lang="es-CL" sz="825" i="1" dirty="0">
                <a:solidFill>
                  <a:srgbClr val="222222"/>
                </a:solidFill>
                <a:latin typeface="Arial" panose="020B0604020202020204" pitchFamily="34" charset="0"/>
              </a:rPr>
              <a:t>Mayo Clinic Proceedings</a:t>
            </a:r>
            <a:r>
              <a:rPr lang="es-CL" sz="825" dirty="0">
                <a:solidFill>
                  <a:srgbClr val="222222"/>
                </a:solidFill>
                <a:latin typeface="Arial" panose="020B0604020202020204" pitchFamily="34" charset="0"/>
              </a:rPr>
              <a:t> (Vol. 94, No. 12, pp. 2510-2523). Elsevier.</a:t>
            </a:r>
          </a:p>
          <a:p>
            <a:endParaRPr lang="es-CL" sz="825" dirty="0"/>
          </a:p>
        </p:txBody>
      </p:sp>
    </p:spTree>
    <p:extLst>
      <p:ext uri="{BB962C8B-B14F-4D97-AF65-F5344CB8AC3E}">
        <p14:creationId xmlns:p14="http://schemas.microsoft.com/office/powerpoint/2010/main" val="15452186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2D32C6B7-18EF-4B29-ACE4-3EC4ACEC0494}" vid="{F3C4D9F0-4FC4-41A8-9279-BF6226812EE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3498</Words>
  <Application>Microsoft Macintosh PowerPoint</Application>
  <PresentationFormat>Letter Paper (8.5x11 in)</PresentationFormat>
  <Paragraphs>224</Paragraphs>
  <Slides>43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Arial Unicode MS</vt:lpstr>
      <vt:lpstr>AdvP3D0CFA</vt:lpstr>
      <vt:lpstr>Arial</vt:lpstr>
      <vt:lpstr>BhhvnrAdvTT3713a231</vt:lpstr>
      <vt:lpstr>Calibri</vt:lpstr>
      <vt:lpstr>Calibri Light</vt:lpstr>
      <vt:lpstr>Constantia</vt:lpstr>
      <vt:lpstr>Helvetica CY</vt:lpstr>
      <vt:lpstr>inherit</vt:lpstr>
      <vt:lpstr>NexusSansPro</vt:lpstr>
      <vt:lpstr>XndwxlAdvTT3713a231+20</vt:lpstr>
      <vt:lpstr>Tema de Office</vt:lpstr>
      <vt:lpstr>PowerPoint Presentation</vt:lpstr>
      <vt:lpstr>Temario</vt:lpstr>
      <vt:lpstr> Teleconsulta en salud mental  </vt:lpstr>
      <vt:lpstr>Telepsiquiatría</vt:lpstr>
      <vt:lpstr>PowerPoint Presentation</vt:lpstr>
      <vt:lpstr>PowerPoint Presentation</vt:lpstr>
      <vt:lpstr>¿Por qué adoptar la telepsiquiatría?</vt:lpstr>
      <vt:lpstr>PowerPoint Presentation</vt:lpstr>
      <vt:lpstr>Reparos para su adopción</vt:lpstr>
      <vt:lpstr>Aspectos Éticos y Legales </vt:lpstr>
      <vt:lpstr>Regulaciones internacionales</vt:lpstr>
      <vt:lpstr>Experiencias en Chile</vt:lpstr>
      <vt:lpstr>PowerPoint Presentation</vt:lpstr>
      <vt:lpstr>Un Programa Colaborativo a distancia para mejorar el manejo de la depresión en atención primaria </vt:lpstr>
      <vt:lpstr>PowerPoint Presentation</vt:lpstr>
      <vt:lpstr>PowerPoint Presentation</vt:lpstr>
      <vt:lpstr>Eficacia de un programa basado  en Internet para la  prevención y la intervención temprana de la depresión en  adolescentes</vt:lpstr>
      <vt:lpstr>PowerPoint Presentation</vt:lpstr>
      <vt:lpstr>PowerPoint Presentation</vt:lpstr>
      <vt:lpstr>Telepsiquiatría antes de COVID</vt:lpstr>
      <vt:lpstr>PowerPoint Presentation</vt:lpstr>
      <vt:lpstr>PowerPoint Presentation</vt:lpstr>
      <vt:lpstr>Telepsiquiatría en tiempos de pandemia</vt:lpstr>
      <vt:lpstr>Telemedicina en tiempos de pandemia</vt:lpstr>
      <vt:lpstr>PowerPoint Presentation</vt:lpstr>
      <vt:lpstr>PowerPoint Presentation</vt:lpstr>
      <vt:lpstr>Estrategias comunitarias</vt:lpstr>
      <vt:lpstr>PowerPoint Presentation</vt:lpstr>
      <vt:lpstr>PowerPoint Presentation</vt:lpstr>
      <vt:lpstr>Desarrollo del programa</vt:lpstr>
      <vt:lpstr>PowerPoint Presentation</vt:lpstr>
      <vt:lpstr>https://cens.cl/guia-buenas-practicas-telemedicina/</vt:lpstr>
      <vt:lpstr>PowerPoint Presentation</vt:lpstr>
      <vt:lpstr>Recomendaciones clínicas para la prestación de servicios de telemedicina</vt:lpstr>
      <vt:lpstr>Herramientas básicas recomendadas y la seguridad de los datos del paciente durante la epidemia de COVID-19</vt:lpstr>
      <vt:lpstr>Seguridad en la información</vt:lpstr>
      <vt:lpstr>Consideraciones de pago de prestaciones</vt:lpstr>
      <vt:lpstr>Consentimiento informado</vt:lpstr>
      <vt:lpstr>Conclusiones</vt:lpstr>
      <vt:lpstr>PowerPoint Presentation</vt:lpstr>
      <vt:lpstr>PowerPoint Presentation</vt:lpstr>
      <vt:lpstr>PowerPoint Presentation</vt:lpstr>
      <vt:lpstr>¡Gracias! viviguajardo@ug.uchile.cl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Viviana Alejandra Guajardo Tobar (viviguajardo)</dc:creator>
  <cp:lastModifiedBy>Livia Edegger</cp:lastModifiedBy>
  <cp:revision>6</cp:revision>
  <dcterms:created xsi:type="dcterms:W3CDTF">2020-04-14T06:28:15Z</dcterms:created>
  <dcterms:modified xsi:type="dcterms:W3CDTF">2020-04-14T12:05:47Z</dcterms:modified>
</cp:coreProperties>
</file>