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8"/>
  </p:notesMasterIdLst>
  <p:sldIdLst>
    <p:sldId id="257" r:id="rId3"/>
    <p:sldId id="303" r:id="rId4"/>
    <p:sldId id="259" r:id="rId5"/>
    <p:sldId id="261" r:id="rId6"/>
    <p:sldId id="297" r:id="rId7"/>
    <p:sldId id="300" r:id="rId8"/>
    <p:sldId id="279" r:id="rId9"/>
    <p:sldId id="268" r:id="rId10"/>
    <p:sldId id="269" r:id="rId11"/>
    <p:sldId id="280" r:id="rId12"/>
    <p:sldId id="271" r:id="rId13"/>
    <p:sldId id="272" r:id="rId14"/>
    <p:sldId id="275" r:id="rId15"/>
    <p:sldId id="274" r:id="rId16"/>
    <p:sldId id="281" r:id="rId17"/>
    <p:sldId id="282" r:id="rId18"/>
    <p:sldId id="284" r:id="rId19"/>
    <p:sldId id="286" r:id="rId20"/>
    <p:sldId id="304" r:id="rId21"/>
    <p:sldId id="305" r:id="rId22"/>
    <p:sldId id="308" r:id="rId23"/>
    <p:sldId id="310" r:id="rId24"/>
    <p:sldId id="307" r:id="rId25"/>
    <p:sldId id="288" r:id="rId26"/>
    <p:sldId id="311" r:id="rId27"/>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E5DE51-15B1-4973-9473-B7B62A39816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PE"/>
        </a:p>
      </dgm:t>
    </dgm:pt>
    <dgm:pt modelId="{A6B6DC47-6CB2-4AAC-A2FF-44BB72EA5FA1}">
      <dgm:prSet phldrT="[Texto]"/>
      <dgm:spPr/>
      <dgm:t>
        <a:bodyPr/>
        <a:lstStyle/>
        <a:p>
          <a:r>
            <a:rPr lang="es-PE" dirty="0"/>
            <a:t>Project: </a:t>
          </a:r>
          <a:r>
            <a:rPr lang="es-PE" dirty="0" err="1"/>
            <a:t>Learning</a:t>
          </a:r>
          <a:r>
            <a:rPr lang="es-PE" dirty="0"/>
            <a:t> </a:t>
          </a:r>
          <a:r>
            <a:rPr lang="es-PE" dirty="0" err="1"/>
            <a:t>through</a:t>
          </a:r>
          <a:r>
            <a:rPr lang="es-PE" dirty="0"/>
            <a:t> </a:t>
          </a:r>
          <a:r>
            <a:rPr lang="es-PE" dirty="0" err="1"/>
            <a:t>service</a:t>
          </a:r>
          <a:endParaRPr lang="es-PE" dirty="0"/>
        </a:p>
        <a:p>
          <a:r>
            <a:rPr lang="es-PE" dirty="0"/>
            <a:t>DPCC</a:t>
          </a:r>
        </a:p>
        <a:p>
          <a:r>
            <a:rPr lang="es-PE" dirty="0"/>
            <a:t>PCI</a:t>
          </a:r>
        </a:p>
      </dgm:t>
    </dgm:pt>
    <dgm:pt modelId="{F061446D-12A9-4DD8-B986-ABD79508ABCE}" type="parTrans" cxnId="{E8ECB0C0-A51D-4B79-9F99-914ED4E08668}">
      <dgm:prSet/>
      <dgm:spPr/>
      <dgm:t>
        <a:bodyPr/>
        <a:lstStyle/>
        <a:p>
          <a:endParaRPr lang="es-PE"/>
        </a:p>
      </dgm:t>
    </dgm:pt>
    <dgm:pt modelId="{4203428F-2AA4-4FEF-AA55-FC6DA64689C3}" type="sibTrans" cxnId="{E8ECB0C0-A51D-4B79-9F99-914ED4E08668}">
      <dgm:prSet/>
      <dgm:spPr/>
      <dgm:t>
        <a:bodyPr/>
        <a:lstStyle/>
        <a:p>
          <a:endParaRPr lang="es-PE"/>
        </a:p>
      </dgm:t>
    </dgm:pt>
    <dgm:pt modelId="{A4FB7B29-3CA3-425F-90E0-492F2EE4C816}">
      <dgm:prSet phldrT="[Texto]"/>
      <dgm:spPr/>
      <dgm:t>
        <a:bodyPr/>
        <a:lstStyle/>
        <a:p>
          <a:r>
            <a:rPr lang="es-PE" b="1" dirty="0" err="1"/>
            <a:t>Prevention</a:t>
          </a:r>
          <a:r>
            <a:rPr lang="es-PE" b="1" dirty="0"/>
            <a:t> </a:t>
          </a:r>
          <a:r>
            <a:rPr lang="es-PE" b="1" dirty="0" err="1"/>
            <a:t>curricula</a:t>
          </a:r>
          <a:endParaRPr lang="es-PE" b="1" dirty="0"/>
        </a:p>
        <a:p>
          <a:r>
            <a:rPr lang="es-PE" b="1" dirty="0"/>
            <a:t>12 </a:t>
          </a:r>
          <a:r>
            <a:rPr lang="es-PE" b="1" dirty="0" err="1"/>
            <a:t>session</a:t>
          </a:r>
          <a:endParaRPr lang="es-PE" b="1" dirty="0"/>
        </a:p>
        <a:p>
          <a:r>
            <a:rPr lang="es-PE" dirty="0"/>
            <a:t>Tutoría</a:t>
          </a:r>
        </a:p>
        <a:p>
          <a:r>
            <a:rPr lang="es-PE" dirty="0"/>
            <a:t>PCI</a:t>
          </a:r>
        </a:p>
      </dgm:t>
    </dgm:pt>
    <dgm:pt modelId="{5647B671-F046-49F7-A9B5-FFEDA8E1D174}" type="parTrans" cxnId="{A7D74ABC-7285-4DA4-97F2-02282A5298AB}">
      <dgm:prSet/>
      <dgm:spPr/>
      <dgm:t>
        <a:bodyPr/>
        <a:lstStyle/>
        <a:p>
          <a:endParaRPr lang="es-PE"/>
        </a:p>
      </dgm:t>
    </dgm:pt>
    <dgm:pt modelId="{350F543F-646C-4998-89B7-27182CE23519}" type="sibTrans" cxnId="{A7D74ABC-7285-4DA4-97F2-02282A5298AB}">
      <dgm:prSet/>
      <dgm:spPr/>
      <dgm:t>
        <a:bodyPr/>
        <a:lstStyle/>
        <a:p>
          <a:endParaRPr lang="es-PE"/>
        </a:p>
      </dgm:t>
    </dgm:pt>
    <dgm:pt modelId="{774C4A19-1C78-45A9-8BC9-7F857A35B401}">
      <dgm:prSet phldrT="[Texto]"/>
      <dgm:spPr/>
      <dgm:t>
        <a:bodyPr/>
        <a:lstStyle/>
        <a:p>
          <a:r>
            <a:rPr lang="es-PE" b="1" dirty="0" err="1"/>
            <a:t>Prevention</a:t>
          </a:r>
          <a:r>
            <a:rPr lang="es-PE" b="1" dirty="0"/>
            <a:t> positive </a:t>
          </a:r>
          <a:r>
            <a:rPr lang="es-PE" b="1" dirty="0" err="1"/>
            <a:t>climate</a:t>
          </a:r>
          <a:endParaRPr lang="es-PE" b="1" dirty="0"/>
        </a:p>
        <a:p>
          <a:r>
            <a:rPr lang="es-PE" dirty="0"/>
            <a:t>Convivencia escolar</a:t>
          </a:r>
        </a:p>
      </dgm:t>
    </dgm:pt>
    <dgm:pt modelId="{2ED12AAB-D15F-4A81-B94F-3A9BCDCACBD2}" type="parTrans" cxnId="{64B659F0-470C-4A98-B827-CEA1E4ECCA02}">
      <dgm:prSet/>
      <dgm:spPr/>
      <dgm:t>
        <a:bodyPr/>
        <a:lstStyle/>
        <a:p>
          <a:endParaRPr lang="es-PE"/>
        </a:p>
      </dgm:t>
    </dgm:pt>
    <dgm:pt modelId="{C83D6ACE-4F7B-49E9-BC8A-CFEFDA0D10D4}" type="sibTrans" cxnId="{64B659F0-470C-4A98-B827-CEA1E4ECCA02}">
      <dgm:prSet/>
      <dgm:spPr/>
      <dgm:t>
        <a:bodyPr/>
        <a:lstStyle/>
        <a:p>
          <a:endParaRPr lang="es-PE"/>
        </a:p>
      </dgm:t>
    </dgm:pt>
    <dgm:pt modelId="{0128EA6B-C1C6-4224-AB88-EB67C05AE6DE}">
      <dgm:prSet phldrT="[Texto]"/>
      <dgm:spPr/>
      <dgm:t>
        <a:bodyPr/>
        <a:lstStyle/>
        <a:p>
          <a:r>
            <a:rPr lang="es-PE" b="1" dirty="0"/>
            <a:t> </a:t>
          </a:r>
          <a:r>
            <a:rPr lang="es-PE" b="1" dirty="0" err="1"/>
            <a:t>Prevention</a:t>
          </a:r>
          <a:r>
            <a:rPr lang="es-PE" b="1" dirty="0"/>
            <a:t> </a:t>
          </a:r>
          <a:r>
            <a:rPr lang="es-PE" b="1" dirty="0" err="1"/>
            <a:t>Policy</a:t>
          </a:r>
          <a:endParaRPr lang="es-PE" b="1" dirty="0"/>
        </a:p>
        <a:p>
          <a:r>
            <a:rPr lang="es-PE" dirty="0"/>
            <a:t>PEI/RI</a:t>
          </a:r>
        </a:p>
      </dgm:t>
    </dgm:pt>
    <dgm:pt modelId="{4B32A5BF-1530-465B-9834-1FD4E49CB5DF}" type="parTrans" cxnId="{491406DC-E403-4584-B679-05432A186D2E}">
      <dgm:prSet/>
      <dgm:spPr/>
      <dgm:t>
        <a:bodyPr/>
        <a:lstStyle/>
        <a:p>
          <a:endParaRPr lang="es-PE"/>
        </a:p>
      </dgm:t>
    </dgm:pt>
    <dgm:pt modelId="{76907EA3-4D1E-49CD-BC69-587AB2A13E57}" type="sibTrans" cxnId="{491406DC-E403-4584-B679-05432A186D2E}">
      <dgm:prSet/>
      <dgm:spPr/>
      <dgm:t>
        <a:bodyPr/>
        <a:lstStyle/>
        <a:p>
          <a:endParaRPr lang="es-PE"/>
        </a:p>
      </dgm:t>
    </dgm:pt>
    <dgm:pt modelId="{2245C07C-801E-4E77-BEE0-63EDF9631DD7}" type="pres">
      <dgm:prSet presAssocID="{00E5DE51-15B1-4973-9473-B7B62A398168}" presName="Name0" presStyleCnt="0">
        <dgm:presLayoutVars>
          <dgm:dir/>
          <dgm:resizeHandles val="exact"/>
        </dgm:presLayoutVars>
      </dgm:prSet>
      <dgm:spPr/>
    </dgm:pt>
    <dgm:pt modelId="{9D2FE98D-253D-4AD8-A2DE-9C3DDBC80B49}" type="pres">
      <dgm:prSet presAssocID="{A6B6DC47-6CB2-4AAC-A2FF-44BB72EA5FA1}" presName="Name5" presStyleLbl="vennNode1" presStyleIdx="0" presStyleCnt="4">
        <dgm:presLayoutVars>
          <dgm:bulletEnabled val="1"/>
        </dgm:presLayoutVars>
      </dgm:prSet>
      <dgm:spPr/>
    </dgm:pt>
    <dgm:pt modelId="{E7B0A8BF-3222-4813-9E11-0E5167630131}" type="pres">
      <dgm:prSet presAssocID="{4203428F-2AA4-4FEF-AA55-FC6DA64689C3}" presName="space" presStyleCnt="0"/>
      <dgm:spPr/>
    </dgm:pt>
    <dgm:pt modelId="{B7632846-6BF8-4354-BE37-BCC74D4E067C}" type="pres">
      <dgm:prSet presAssocID="{A4FB7B29-3CA3-425F-90E0-492F2EE4C816}" presName="Name5" presStyleLbl="vennNode1" presStyleIdx="1" presStyleCnt="4">
        <dgm:presLayoutVars>
          <dgm:bulletEnabled val="1"/>
        </dgm:presLayoutVars>
      </dgm:prSet>
      <dgm:spPr/>
    </dgm:pt>
    <dgm:pt modelId="{6905D26B-3AC2-44EF-8A40-A331F9C35742}" type="pres">
      <dgm:prSet presAssocID="{350F543F-646C-4998-89B7-27182CE23519}" presName="space" presStyleCnt="0"/>
      <dgm:spPr/>
    </dgm:pt>
    <dgm:pt modelId="{4767E1C7-2DC2-4C49-9CEC-3B9383A6BF03}" type="pres">
      <dgm:prSet presAssocID="{774C4A19-1C78-45A9-8BC9-7F857A35B401}" presName="Name5" presStyleLbl="vennNode1" presStyleIdx="2" presStyleCnt="4">
        <dgm:presLayoutVars>
          <dgm:bulletEnabled val="1"/>
        </dgm:presLayoutVars>
      </dgm:prSet>
      <dgm:spPr/>
    </dgm:pt>
    <dgm:pt modelId="{A8062287-4D92-4CCC-9383-D3A365E489BE}" type="pres">
      <dgm:prSet presAssocID="{C83D6ACE-4F7B-49E9-BC8A-CFEFDA0D10D4}" presName="space" presStyleCnt="0"/>
      <dgm:spPr/>
    </dgm:pt>
    <dgm:pt modelId="{EEF42AAF-14BE-46CD-8899-8246D5B42DB0}" type="pres">
      <dgm:prSet presAssocID="{0128EA6B-C1C6-4224-AB88-EB67C05AE6DE}" presName="Name5" presStyleLbl="vennNode1" presStyleIdx="3" presStyleCnt="4">
        <dgm:presLayoutVars>
          <dgm:bulletEnabled val="1"/>
        </dgm:presLayoutVars>
      </dgm:prSet>
      <dgm:spPr/>
    </dgm:pt>
  </dgm:ptLst>
  <dgm:cxnLst>
    <dgm:cxn modelId="{B771F504-3142-40A2-8044-D733694F6684}" type="presOf" srcId="{0128EA6B-C1C6-4224-AB88-EB67C05AE6DE}" destId="{EEF42AAF-14BE-46CD-8899-8246D5B42DB0}" srcOrd="0" destOrd="0" presId="urn:microsoft.com/office/officeart/2005/8/layout/venn3"/>
    <dgm:cxn modelId="{3B318709-BB30-4EF6-A1A5-1CC45C81806D}" type="presOf" srcId="{774C4A19-1C78-45A9-8BC9-7F857A35B401}" destId="{4767E1C7-2DC2-4C49-9CEC-3B9383A6BF03}" srcOrd="0" destOrd="0" presId="urn:microsoft.com/office/officeart/2005/8/layout/venn3"/>
    <dgm:cxn modelId="{61CD795E-2576-4F59-AD63-25214E5F234D}" type="presOf" srcId="{00E5DE51-15B1-4973-9473-B7B62A398168}" destId="{2245C07C-801E-4E77-BEE0-63EDF9631DD7}" srcOrd="0" destOrd="0" presId="urn:microsoft.com/office/officeart/2005/8/layout/venn3"/>
    <dgm:cxn modelId="{39A4A77F-8FB8-4432-AE7D-0E138CCD64F5}" type="presOf" srcId="{A6B6DC47-6CB2-4AAC-A2FF-44BB72EA5FA1}" destId="{9D2FE98D-253D-4AD8-A2DE-9C3DDBC80B49}" srcOrd="0" destOrd="0" presId="urn:microsoft.com/office/officeart/2005/8/layout/venn3"/>
    <dgm:cxn modelId="{A7D74ABC-7285-4DA4-97F2-02282A5298AB}" srcId="{00E5DE51-15B1-4973-9473-B7B62A398168}" destId="{A4FB7B29-3CA3-425F-90E0-492F2EE4C816}" srcOrd="1" destOrd="0" parTransId="{5647B671-F046-49F7-A9B5-FFEDA8E1D174}" sibTransId="{350F543F-646C-4998-89B7-27182CE23519}"/>
    <dgm:cxn modelId="{E8ECB0C0-A51D-4B79-9F99-914ED4E08668}" srcId="{00E5DE51-15B1-4973-9473-B7B62A398168}" destId="{A6B6DC47-6CB2-4AAC-A2FF-44BB72EA5FA1}" srcOrd="0" destOrd="0" parTransId="{F061446D-12A9-4DD8-B986-ABD79508ABCE}" sibTransId="{4203428F-2AA4-4FEF-AA55-FC6DA64689C3}"/>
    <dgm:cxn modelId="{491406DC-E403-4584-B679-05432A186D2E}" srcId="{00E5DE51-15B1-4973-9473-B7B62A398168}" destId="{0128EA6B-C1C6-4224-AB88-EB67C05AE6DE}" srcOrd="3" destOrd="0" parTransId="{4B32A5BF-1530-465B-9834-1FD4E49CB5DF}" sibTransId="{76907EA3-4D1E-49CD-BC69-587AB2A13E57}"/>
    <dgm:cxn modelId="{64B659F0-470C-4A98-B827-CEA1E4ECCA02}" srcId="{00E5DE51-15B1-4973-9473-B7B62A398168}" destId="{774C4A19-1C78-45A9-8BC9-7F857A35B401}" srcOrd="2" destOrd="0" parTransId="{2ED12AAB-D15F-4A81-B94F-3A9BCDCACBD2}" sibTransId="{C83D6ACE-4F7B-49E9-BC8A-CFEFDA0D10D4}"/>
    <dgm:cxn modelId="{739A70F1-D3B7-4384-A282-9CBED5A2C63D}" type="presOf" srcId="{A4FB7B29-3CA3-425F-90E0-492F2EE4C816}" destId="{B7632846-6BF8-4354-BE37-BCC74D4E067C}" srcOrd="0" destOrd="0" presId="urn:microsoft.com/office/officeart/2005/8/layout/venn3"/>
    <dgm:cxn modelId="{6C653CAB-B449-4B03-8639-E8FDB79D10E2}" type="presParOf" srcId="{2245C07C-801E-4E77-BEE0-63EDF9631DD7}" destId="{9D2FE98D-253D-4AD8-A2DE-9C3DDBC80B49}" srcOrd="0" destOrd="0" presId="urn:microsoft.com/office/officeart/2005/8/layout/venn3"/>
    <dgm:cxn modelId="{461D1CBF-4F5A-4284-9F23-17A1CE6CF631}" type="presParOf" srcId="{2245C07C-801E-4E77-BEE0-63EDF9631DD7}" destId="{E7B0A8BF-3222-4813-9E11-0E5167630131}" srcOrd="1" destOrd="0" presId="urn:microsoft.com/office/officeart/2005/8/layout/venn3"/>
    <dgm:cxn modelId="{72EE89AB-6F69-486F-9CD2-C1C7ADADEA68}" type="presParOf" srcId="{2245C07C-801E-4E77-BEE0-63EDF9631DD7}" destId="{B7632846-6BF8-4354-BE37-BCC74D4E067C}" srcOrd="2" destOrd="0" presId="urn:microsoft.com/office/officeart/2005/8/layout/venn3"/>
    <dgm:cxn modelId="{035303B1-2A77-4FCF-A248-C7395D72BCE6}" type="presParOf" srcId="{2245C07C-801E-4E77-BEE0-63EDF9631DD7}" destId="{6905D26B-3AC2-44EF-8A40-A331F9C35742}" srcOrd="3" destOrd="0" presId="urn:microsoft.com/office/officeart/2005/8/layout/venn3"/>
    <dgm:cxn modelId="{F8CC99D1-1C84-47D1-95D3-A682276E3711}" type="presParOf" srcId="{2245C07C-801E-4E77-BEE0-63EDF9631DD7}" destId="{4767E1C7-2DC2-4C49-9CEC-3B9383A6BF03}" srcOrd="4" destOrd="0" presId="urn:microsoft.com/office/officeart/2005/8/layout/venn3"/>
    <dgm:cxn modelId="{614C2814-8687-4DAA-8FA7-B8ED973A9BED}" type="presParOf" srcId="{2245C07C-801E-4E77-BEE0-63EDF9631DD7}" destId="{A8062287-4D92-4CCC-9383-D3A365E489BE}" srcOrd="5" destOrd="0" presId="urn:microsoft.com/office/officeart/2005/8/layout/venn3"/>
    <dgm:cxn modelId="{D6C7CBFD-8660-4032-8AC0-D97D2F87F870}" type="presParOf" srcId="{2245C07C-801E-4E77-BEE0-63EDF9631DD7}" destId="{EEF42AAF-14BE-46CD-8899-8246D5B42DB0}" srcOrd="6" destOrd="0" presId="urn:microsoft.com/office/officeart/2005/8/layout/ven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E5DE51-15B1-4973-9473-B7B62A39816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PE"/>
        </a:p>
      </dgm:t>
    </dgm:pt>
    <dgm:pt modelId="{A6B6DC47-6CB2-4AAC-A2FF-44BB72EA5FA1}">
      <dgm:prSet phldrT="[Texto]" custT="1"/>
      <dgm:spPr/>
      <dgm:t>
        <a:bodyPr/>
        <a:lstStyle/>
        <a:p>
          <a:r>
            <a:rPr lang="es-PE" sz="1600" b="1" dirty="0" err="1"/>
            <a:t>Learning</a:t>
          </a:r>
          <a:r>
            <a:rPr lang="es-PE" sz="1600" b="1" dirty="0"/>
            <a:t> </a:t>
          </a:r>
          <a:r>
            <a:rPr lang="es-PE" sz="1600" b="1" dirty="0" err="1"/>
            <a:t>through</a:t>
          </a:r>
          <a:r>
            <a:rPr lang="es-PE" sz="1600" b="1" dirty="0"/>
            <a:t> </a:t>
          </a:r>
          <a:r>
            <a:rPr lang="es-PE" sz="1600" b="1" dirty="0" err="1"/>
            <a:t>service</a:t>
          </a:r>
          <a:endParaRPr lang="es-PE" sz="1600" b="1" dirty="0"/>
        </a:p>
        <a:p>
          <a:r>
            <a:rPr lang="en-US" sz="1800" b="0" dirty="0">
              <a:solidFill>
                <a:schemeClr val="accent4">
                  <a:lumMod val="75000"/>
                </a:schemeClr>
              </a:solidFill>
            </a:rPr>
            <a:t>Development of the Citizenship and Civic Person</a:t>
          </a:r>
          <a:endParaRPr lang="es-PE" sz="1800" b="0" dirty="0">
            <a:solidFill>
              <a:schemeClr val="accent4">
                <a:lumMod val="75000"/>
              </a:schemeClr>
            </a:solidFill>
          </a:endParaRPr>
        </a:p>
        <a:p>
          <a:r>
            <a:rPr lang="es-PE" sz="1800" b="0" dirty="0" err="1">
              <a:solidFill>
                <a:schemeClr val="accent4">
                  <a:lumMod val="75000"/>
                </a:schemeClr>
              </a:solidFill>
            </a:rPr>
            <a:t>Institutional</a:t>
          </a:r>
          <a:r>
            <a:rPr lang="es-PE" sz="1800" b="0" dirty="0">
              <a:solidFill>
                <a:schemeClr val="accent4">
                  <a:lumMod val="75000"/>
                </a:schemeClr>
              </a:solidFill>
            </a:rPr>
            <a:t> </a:t>
          </a:r>
          <a:r>
            <a:rPr lang="es-PE" sz="1800" b="0" dirty="0" err="1">
              <a:solidFill>
                <a:schemeClr val="accent4">
                  <a:lumMod val="75000"/>
                </a:schemeClr>
              </a:solidFill>
            </a:rPr>
            <a:t>Curriculum</a:t>
          </a:r>
          <a:r>
            <a:rPr lang="es-PE" sz="1800" b="0" dirty="0">
              <a:solidFill>
                <a:schemeClr val="accent4">
                  <a:lumMod val="75000"/>
                </a:schemeClr>
              </a:solidFill>
            </a:rPr>
            <a:t> Plan</a:t>
          </a:r>
          <a:endParaRPr lang="es-PE" sz="1600" dirty="0">
            <a:solidFill>
              <a:schemeClr val="accent4">
                <a:lumMod val="75000"/>
              </a:schemeClr>
            </a:solidFill>
          </a:endParaRPr>
        </a:p>
      </dgm:t>
    </dgm:pt>
    <dgm:pt modelId="{F061446D-12A9-4DD8-B986-ABD79508ABCE}" type="parTrans" cxnId="{E8ECB0C0-A51D-4B79-9F99-914ED4E08668}">
      <dgm:prSet/>
      <dgm:spPr/>
      <dgm:t>
        <a:bodyPr/>
        <a:lstStyle/>
        <a:p>
          <a:endParaRPr lang="es-PE"/>
        </a:p>
      </dgm:t>
    </dgm:pt>
    <dgm:pt modelId="{4203428F-2AA4-4FEF-AA55-FC6DA64689C3}" type="sibTrans" cxnId="{E8ECB0C0-A51D-4B79-9F99-914ED4E08668}">
      <dgm:prSet/>
      <dgm:spPr/>
      <dgm:t>
        <a:bodyPr/>
        <a:lstStyle/>
        <a:p>
          <a:endParaRPr lang="es-PE"/>
        </a:p>
      </dgm:t>
    </dgm:pt>
    <dgm:pt modelId="{A4FB7B29-3CA3-425F-90E0-492F2EE4C816}">
      <dgm:prSet phldrT="[Texto]" custT="1"/>
      <dgm:spPr/>
      <dgm:t>
        <a:bodyPr/>
        <a:lstStyle/>
        <a:p>
          <a:r>
            <a:rPr lang="es-PE" sz="1600" b="1" dirty="0" err="1"/>
            <a:t>Prevention</a:t>
          </a:r>
          <a:endParaRPr lang="es-PE" sz="1600" b="1" dirty="0"/>
        </a:p>
        <a:p>
          <a:r>
            <a:rPr lang="es-PE" sz="1600" b="1" dirty="0" err="1"/>
            <a:t>Curricula</a:t>
          </a:r>
          <a:r>
            <a:rPr lang="es-PE" sz="1600" b="1" dirty="0"/>
            <a:t> </a:t>
          </a:r>
        </a:p>
        <a:p>
          <a:r>
            <a:rPr lang="es-PE" sz="1600" b="1" dirty="0" err="1">
              <a:solidFill>
                <a:schemeClr val="accent4">
                  <a:lumMod val="75000"/>
                </a:schemeClr>
              </a:solidFill>
            </a:rPr>
            <a:t>Tutoring</a:t>
          </a:r>
          <a:endParaRPr lang="es-PE" sz="1600" b="1" dirty="0">
            <a:solidFill>
              <a:schemeClr val="accent4">
                <a:lumMod val="75000"/>
              </a:schemeClr>
            </a:solidFill>
          </a:endParaRPr>
        </a:p>
        <a:p>
          <a:r>
            <a:rPr lang="es-PE" sz="1600" b="1" dirty="0" err="1">
              <a:solidFill>
                <a:schemeClr val="accent4">
                  <a:lumMod val="75000"/>
                </a:schemeClr>
              </a:solidFill>
            </a:rPr>
            <a:t>Institutional</a:t>
          </a:r>
          <a:r>
            <a:rPr lang="es-PE" sz="1600" b="1" dirty="0">
              <a:solidFill>
                <a:schemeClr val="accent4">
                  <a:lumMod val="75000"/>
                </a:schemeClr>
              </a:solidFill>
            </a:rPr>
            <a:t> </a:t>
          </a:r>
          <a:r>
            <a:rPr lang="es-PE" sz="1600" b="1" dirty="0" err="1">
              <a:solidFill>
                <a:schemeClr val="accent4">
                  <a:lumMod val="75000"/>
                </a:schemeClr>
              </a:solidFill>
            </a:rPr>
            <a:t>Curriculum</a:t>
          </a:r>
          <a:r>
            <a:rPr lang="es-PE" sz="1600" b="1" dirty="0">
              <a:solidFill>
                <a:schemeClr val="accent4">
                  <a:lumMod val="75000"/>
                </a:schemeClr>
              </a:solidFill>
            </a:rPr>
            <a:t> Plan</a:t>
          </a:r>
          <a:endParaRPr lang="es-PE" sz="1800" dirty="0">
            <a:solidFill>
              <a:schemeClr val="accent4">
                <a:lumMod val="75000"/>
              </a:schemeClr>
            </a:solidFill>
          </a:endParaRPr>
        </a:p>
      </dgm:t>
    </dgm:pt>
    <dgm:pt modelId="{5647B671-F046-49F7-A9B5-FFEDA8E1D174}" type="parTrans" cxnId="{A7D74ABC-7285-4DA4-97F2-02282A5298AB}">
      <dgm:prSet/>
      <dgm:spPr/>
      <dgm:t>
        <a:bodyPr/>
        <a:lstStyle/>
        <a:p>
          <a:endParaRPr lang="es-PE"/>
        </a:p>
      </dgm:t>
    </dgm:pt>
    <dgm:pt modelId="{350F543F-646C-4998-89B7-27182CE23519}" type="sibTrans" cxnId="{A7D74ABC-7285-4DA4-97F2-02282A5298AB}">
      <dgm:prSet/>
      <dgm:spPr/>
      <dgm:t>
        <a:bodyPr/>
        <a:lstStyle/>
        <a:p>
          <a:endParaRPr lang="es-PE"/>
        </a:p>
      </dgm:t>
    </dgm:pt>
    <dgm:pt modelId="{774C4A19-1C78-45A9-8BC9-7F857A35B401}">
      <dgm:prSet phldrT="[Texto]" custT="1"/>
      <dgm:spPr/>
      <dgm:t>
        <a:bodyPr/>
        <a:lstStyle/>
        <a:p>
          <a:r>
            <a:rPr lang="es-PE" sz="1600" b="1" dirty="0"/>
            <a:t>Positive </a:t>
          </a:r>
          <a:r>
            <a:rPr lang="es-PE" sz="1600" b="1" dirty="0" err="1"/>
            <a:t>school</a:t>
          </a:r>
          <a:r>
            <a:rPr lang="es-PE" sz="1600" b="1" dirty="0"/>
            <a:t> </a:t>
          </a:r>
          <a:r>
            <a:rPr lang="es-PE" sz="1600" b="1" dirty="0" err="1"/>
            <a:t>climate</a:t>
          </a:r>
          <a:endParaRPr lang="es-PE" sz="1600" b="1" dirty="0"/>
        </a:p>
        <a:p>
          <a:r>
            <a:rPr lang="es-PE" sz="1800" dirty="0" err="1">
              <a:solidFill>
                <a:schemeClr val="accent4">
                  <a:lumMod val="75000"/>
                </a:schemeClr>
              </a:solidFill>
            </a:rPr>
            <a:t>School</a:t>
          </a:r>
          <a:r>
            <a:rPr lang="es-PE" sz="1800" dirty="0">
              <a:solidFill>
                <a:schemeClr val="accent4">
                  <a:lumMod val="75000"/>
                </a:schemeClr>
              </a:solidFill>
            </a:rPr>
            <a:t> </a:t>
          </a:r>
          <a:r>
            <a:rPr lang="es-PE" sz="1800" dirty="0" err="1">
              <a:solidFill>
                <a:schemeClr val="accent4">
                  <a:lumMod val="75000"/>
                </a:schemeClr>
              </a:solidFill>
            </a:rPr>
            <a:t>Convivence</a:t>
          </a:r>
          <a:endParaRPr lang="es-PE" sz="1800" dirty="0">
            <a:solidFill>
              <a:schemeClr val="accent4">
                <a:lumMod val="75000"/>
              </a:schemeClr>
            </a:solidFill>
          </a:endParaRPr>
        </a:p>
      </dgm:t>
    </dgm:pt>
    <dgm:pt modelId="{2ED12AAB-D15F-4A81-B94F-3A9BCDCACBD2}" type="parTrans" cxnId="{64B659F0-470C-4A98-B827-CEA1E4ECCA02}">
      <dgm:prSet/>
      <dgm:spPr/>
      <dgm:t>
        <a:bodyPr/>
        <a:lstStyle/>
        <a:p>
          <a:endParaRPr lang="es-PE"/>
        </a:p>
      </dgm:t>
    </dgm:pt>
    <dgm:pt modelId="{C83D6ACE-4F7B-49E9-BC8A-CFEFDA0D10D4}" type="sibTrans" cxnId="{64B659F0-470C-4A98-B827-CEA1E4ECCA02}">
      <dgm:prSet/>
      <dgm:spPr/>
      <dgm:t>
        <a:bodyPr/>
        <a:lstStyle/>
        <a:p>
          <a:endParaRPr lang="es-PE"/>
        </a:p>
      </dgm:t>
    </dgm:pt>
    <dgm:pt modelId="{0128EA6B-C1C6-4224-AB88-EB67C05AE6DE}">
      <dgm:prSet phldrT="[Texto]" custT="1"/>
      <dgm:spPr/>
      <dgm:t>
        <a:bodyPr/>
        <a:lstStyle/>
        <a:p>
          <a:r>
            <a:rPr lang="es-PE" sz="1600" b="1" dirty="0" err="1"/>
            <a:t>Prevention</a:t>
          </a:r>
          <a:r>
            <a:rPr lang="es-PE" sz="1600" b="1" dirty="0"/>
            <a:t> </a:t>
          </a:r>
        </a:p>
        <a:p>
          <a:r>
            <a:rPr lang="es-PE" sz="1600" b="1" dirty="0" err="1"/>
            <a:t>Policy</a:t>
          </a:r>
          <a:endParaRPr lang="es-PE" sz="1600" b="1" dirty="0"/>
        </a:p>
        <a:p>
          <a:r>
            <a:rPr lang="es-PE" sz="1600" b="1" dirty="0" err="1">
              <a:solidFill>
                <a:schemeClr val="accent4">
                  <a:lumMod val="75000"/>
                </a:schemeClr>
              </a:solidFill>
            </a:rPr>
            <a:t>Institutional</a:t>
          </a:r>
          <a:r>
            <a:rPr lang="es-PE" sz="1600" b="1" dirty="0">
              <a:solidFill>
                <a:schemeClr val="accent4">
                  <a:lumMod val="75000"/>
                </a:schemeClr>
              </a:solidFill>
            </a:rPr>
            <a:t> </a:t>
          </a:r>
          <a:r>
            <a:rPr lang="es-PE" sz="1600" b="1" dirty="0" err="1">
              <a:solidFill>
                <a:schemeClr val="accent4">
                  <a:lumMod val="75000"/>
                </a:schemeClr>
              </a:solidFill>
            </a:rPr>
            <a:t>Educational</a:t>
          </a:r>
          <a:r>
            <a:rPr lang="es-PE" sz="1600" b="1" dirty="0">
              <a:solidFill>
                <a:schemeClr val="accent4">
                  <a:lumMod val="75000"/>
                </a:schemeClr>
              </a:solidFill>
            </a:rPr>
            <a:t> Plan</a:t>
          </a:r>
        </a:p>
        <a:p>
          <a:r>
            <a:rPr lang="es-PE" sz="1600" b="1" dirty="0">
              <a:solidFill>
                <a:schemeClr val="accent4">
                  <a:lumMod val="75000"/>
                </a:schemeClr>
              </a:solidFill>
            </a:rPr>
            <a:t>Rules of </a:t>
          </a:r>
          <a:r>
            <a:rPr lang="es-PE" sz="1600" b="1" dirty="0" err="1">
              <a:solidFill>
                <a:schemeClr val="accent4">
                  <a:lumMod val="75000"/>
                </a:schemeClr>
              </a:solidFill>
            </a:rPr>
            <a:t>Procedure</a:t>
          </a:r>
          <a:endParaRPr lang="es-PE" sz="1800" dirty="0">
            <a:solidFill>
              <a:schemeClr val="accent4">
                <a:lumMod val="75000"/>
              </a:schemeClr>
            </a:solidFill>
          </a:endParaRPr>
        </a:p>
      </dgm:t>
    </dgm:pt>
    <dgm:pt modelId="{4B32A5BF-1530-465B-9834-1FD4E49CB5DF}" type="parTrans" cxnId="{491406DC-E403-4584-B679-05432A186D2E}">
      <dgm:prSet/>
      <dgm:spPr/>
      <dgm:t>
        <a:bodyPr/>
        <a:lstStyle/>
        <a:p>
          <a:endParaRPr lang="es-PE"/>
        </a:p>
      </dgm:t>
    </dgm:pt>
    <dgm:pt modelId="{76907EA3-4D1E-49CD-BC69-587AB2A13E57}" type="sibTrans" cxnId="{491406DC-E403-4584-B679-05432A186D2E}">
      <dgm:prSet/>
      <dgm:spPr/>
      <dgm:t>
        <a:bodyPr/>
        <a:lstStyle/>
        <a:p>
          <a:endParaRPr lang="es-PE"/>
        </a:p>
      </dgm:t>
    </dgm:pt>
    <dgm:pt modelId="{2245C07C-801E-4E77-BEE0-63EDF9631DD7}" type="pres">
      <dgm:prSet presAssocID="{00E5DE51-15B1-4973-9473-B7B62A398168}" presName="Name0" presStyleCnt="0">
        <dgm:presLayoutVars>
          <dgm:dir/>
          <dgm:resizeHandles val="exact"/>
        </dgm:presLayoutVars>
      </dgm:prSet>
      <dgm:spPr/>
    </dgm:pt>
    <dgm:pt modelId="{9D2FE98D-253D-4AD8-A2DE-9C3DDBC80B49}" type="pres">
      <dgm:prSet presAssocID="{A6B6DC47-6CB2-4AAC-A2FF-44BB72EA5FA1}" presName="Name5" presStyleLbl="vennNode1" presStyleIdx="0" presStyleCnt="4">
        <dgm:presLayoutVars>
          <dgm:bulletEnabled val="1"/>
        </dgm:presLayoutVars>
      </dgm:prSet>
      <dgm:spPr/>
    </dgm:pt>
    <dgm:pt modelId="{E7B0A8BF-3222-4813-9E11-0E5167630131}" type="pres">
      <dgm:prSet presAssocID="{4203428F-2AA4-4FEF-AA55-FC6DA64689C3}" presName="space" presStyleCnt="0"/>
      <dgm:spPr/>
    </dgm:pt>
    <dgm:pt modelId="{B7632846-6BF8-4354-BE37-BCC74D4E067C}" type="pres">
      <dgm:prSet presAssocID="{A4FB7B29-3CA3-425F-90E0-492F2EE4C816}" presName="Name5" presStyleLbl="vennNode1" presStyleIdx="1" presStyleCnt="4">
        <dgm:presLayoutVars>
          <dgm:bulletEnabled val="1"/>
        </dgm:presLayoutVars>
      </dgm:prSet>
      <dgm:spPr/>
    </dgm:pt>
    <dgm:pt modelId="{6905D26B-3AC2-44EF-8A40-A331F9C35742}" type="pres">
      <dgm:prSet presAssocID="{350F543F-646C-4998-89B7-27182CE23519}" presName="space" presStyleCnt="0"/>
      <dgm:spPr/>
    </dgm:pt>
    <dgm:pt modelId="{4767E1C7-2DC2-4C49-9CEC-3B9383A6BF03}" type="pres">
      <dgm:prSet presAssocID="{774C4A19-1C78-45A9-8BC9-7F857A35B401}" presName="Name5" presStyleLbl="vennNode1" presStyleIdx="2" presStyleCnt="4">
        <dgm:presLayoutVars>
          <dgm:bulletEnabled val="1"/>
        </dgm:presLayoutVars>
      </dgm:prSet>
      <dgm:spPr/>
    </dgm:pt>
    <dgm:pt modelId="{A8062287-4D92-4CCC-9383-D3A365E489BE}" type="pres">
      <dgm:prSet presAssocID="{C83D6ACE-4F7B-49E9-BC8A-CFEFDA0D10D4}" presName="space" presStyleCnt="0"/>
      <dgm:spPr/>
    </dgm:pt>
    <dgm:pt modelId="{EEF42AAF-14BE-46CD-8899-8246D5B42DB0}" type="pres">
      <dgm:prSet presAssocID="{0128EA6B-C1C6-4224-AB88-EB67C05AE6DE}" presName="Name5" presStyleLbl="vennNode1" presStyleIdx="3" presStyleCnt="4">
        <dgm:presLayoutVars>
          <dgm:bulletEnabled val="1"/>
        </dgm:presLayoutVars>
      </dgm:prSet>
      <dgm:spPr/>
    </dgm:pt>
  </dgm:ptLst>
  <dgm:cxnLst>
    <dgm:cxn modelId="{B771F504-3142-40A2-8044-D733694F6684}" type="presOf" srcId="{0128EA6B-C1C6-4224-AB88-EB67C05AE6DE}" destId="{EEF42AAF-14BE-46CD-8899-8246D5B42DB0}" srcOrd="0" destOrd="0" presId="urn:microsoft.com/office/officeart/2005/8/layout/venn3"/>
    <dgm:cxn modelId="{3B318709-BB30-4EF6-A1A5-1CC45C81806D}" type="presOf" srcId="{774C4A19-1C78-45A9-8BC9-7F857A35B401}" destId="{4767E1C7-2DC2-4C49-9CEC-3B9383A6BF03}" srcOrd="0" destOrd="0" presId="urn:microsoft.com/office/officeart/2005/8/layout/venn3"/>
    <dgm:cxn modelId="{61CD795E-2576-4F59-AD63-25214E5F234D}" type="presOf" srcId="{00E5DE51-15B1-4973-9473-B7B62A398168}" destId="{2245C07C-801E-4E77-BEE0-63EDF9631DD7}" srcOrd="0" destOrd="0" presId="urn:microsoft.com/office/officeart/2005/8/layout/venn3"/>
    <dgm:cxn modelId="{39A4A77F-8FB8-4432-AE7D-0E138CCD64F5}" type="presOf" srcId="{A6B6DC47-6CB2-4AAC-A2FF-44BB72EA5FA1}" destId="{9D2FE98D-253D-4AD8-A2DE-9C3DDBC80B49}" srcOrd="0" destOrd="0" presId="urn:microsoft.com/office/officeart/2005/8/layout/venn3"/>
    <dgm:cxn modelId="{A7D74ABC-7285-4DA4-97F2-02282A5298AB}" srcId="{00E5DE51-15B1-4973-9473-B7B62A398168}" destId="{A4FB7B29-3CA3-425F-90E0-492F2EE4C816}" srcOrd="1" destOrd="0" parTransId="{5647B671-F046-49F7-A9B5-FFEDA8E1D174}" sibTransId="{350F543F-646C-4998-89B7-27182CE23519}"/>
    <dgm:cxn modelId="{E8ECB0C0-A51D-4B79-9F99-914ED4E08668}" srcId="{00E5DE51-15B1-4973-9473-B7B62A398168}" destId="{A6B6DC47-6CB2-4AAC-A2FF-44BB72EA5FA1}" srcOrd="0" destOrd="0" parTransId="{F061446D-12A9-4DD8-B986-ABD79508ABCE}" sibTransId="{4203428F-2AA4-4FEF-AA55-FC6DA64689C3}"/>
    <dgm:cxn modelId="{491406DC-E403-4584-B679-05432A186D2E}" srcId="{00E5DE51-15B1-4973-9473-B7B62A398168}" destId="{0128EA6B-C1C6-4224-AB88-EB67C05AE6DE}" srcOrd="3" destOrd="0" parTransId="{4B32A5BF-1530-465B-9834-1FD4E49CB5DF}" sibTransId="{76907EA3-4D1E-49CD-BC69-587AB2A13E57}"/>
    <dgm:cxn modelId="{64B659F0-470C-4A98-B827-CEA1E4ECCA02}" srcId="{00E5DE51-15B1-4973-9473-B7B62A398168}" destId="{774C4A19-1C78-45A9-8BC9-7F857A35B401}" srcOrd="2" destOrd="0" parTransId="{2ED12AAB-D15F-4A81-B94F-3A9BCDCACBD2}" sibTransId="{C83D6ACE-4F7B-49E9-BC8A-CFEFDA0D10D4}"/>
    <dgm:cxn modelId="{739A70F1-D3B7-4384-A282-9CBED5A2C63D}" type="presOf" srcId="{A4FB7B29-3CA3-425F-90E0-492F2EE4C816}" destId="{B7632846-6BF8-4354-BE37-BCC74D4E067C}" srcOrd="0" destOrd="0" presId="urn:microsoft.com/office/officeart/2005/8/layout/venn3"/>
    <dgm:cxn modelId="{6C653CAB-B449-4B03-8639-E8FDB79D10E2}" type="presParOf" srcId="{2245C07C-801E-4E77-BEE0-63EDF9631DD7}" destId="{9D2FE98D-253D-4AD8-A2DE-9C3DDBC80B49}" srcOrd="0" destOrd="0" presId="urn:microsoft.com/office/officeart/2005/8/layout/venn3"/>
    <dgm:cxn modelId="{461D1CBF-4F5A-4284-9F23-17A1CE6CF631}" type="presParOf" srcId="{2245C07C-801E-4E77-BEE0-63EDF9631DD7}" destId="{E7B0A8BF-3222-4813-9E11-0E5167630131}" srcOrd="1" destOrd="0" presId="urn:microsoft.com/office/officeart/2005/8/layout/venn3"/>
    <dgm:cxn modelId="{72EE89AB-6F69-486F-9CD2-C1C7ADADEA68}" type="presParOf" srcId="{2245C07C-801E-4E77-BEE0-63EDF9631DD7}" destId="{B7632846-6BF8-4354-BE37-BCC74D4E067C}" srcOrd="2" destOrd="0" presId="urn:microsoft.com/office/officeart/2005/8/layout/venn3"/>
    <dgm:cxn modelId="{035303B1-2A77-4FCF-A248-C7395D72BCE6}" type="presParOf" srcId="{2245C07C-801E-4E77-BEE0-63EDF9631DD7}" destId="{6905D26B-3AC2-44EF-8A40-A331F9C35742}" srcOrd="3" destOrd="0" presId="urn:microsoft.com/office/officeart/2005/8/layout/venn3"/>
    <dgm:cxn modelId="{F8CC99D1-1C84-47D1-95D3-A682276E3711}" type="presParOf" srcId="{2245C07C-801E-4E77-BEE0-63EDF9631DD7}" destId="{4767E1C7-2DC2-4C49-9CEC-3B9383A6BF03}" srcOrd="4" destOrd="0" presId="urn:microsoft.com/office/officeart/2005/8/layout/venn3"/>
    <dgm:cxn modelId="{614C2814-8687-4DAA-8FA7-B8ED973A9BED}" type="presParOf" srcId="{2245C07C-801E-4E77-BEE0-63EDF9631DD7}" destId="{A8062287-4D92-4CCC-9383-D3A365E489BE}" srcOrd="5" destOrd="0" presId="urn:microsoft.com/office/officeart/2005/8/layout/venn3"/>
    <dgm:cxn modelId="{D6C7CBFD-8660-4032-8AC0-D97D2F87F870}" type="presParOf" srcId="{2245C07C-801E-4E77-BEE0-63EDF9631DD7}" destId="{EEF42AAF-14BE-46CD-8899-8246D5B42DB0}"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E5DE51-15B1-4973-9473-B7B62A39816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PE"/>
        </a:p>
      </dgm:t>
    </dgm:pt>
    <dgm:pt modelId="{DF4B11F4-0EEE-4EED-B75D-B4AD093C30EC}">
      <dgm:prSet phldrT="[Texto]"/>
      <dgm:spPr/>
      <dgm:t>
        <a:bodyPr/>
        <a:lstStyle/>
        <a:p>
          <a:r>
            <a:rPr lang="es-PE" dirty="0"/>
            <a:t>Project: </a:t>
          </a:r>
          <a:r>
            <a:rPr lang="es-PE" dirty="0" err="1"/>
            <a:t>Learning</a:t>
          </a:r>
          <a:r>
            <a:rPr lang="es-PE" dirty="0"/>
            <a:t> </a:t>
          </a:r>
          <a:r>
            <a:rPr lang="es-PE" dirty="0" err="1"/>
            <a:t>through</a:t>
          </a:r>
          <a:r>
            <a:rPr lang="es-PE" dirty="0"/>
            <a:t> </a:t>
          </a:r>
          <a:r>
            <a:rPr lang="es-PE" dirty="0" err="1"/>
            <a:t>service</a:t>
          </a:r>
          <a:endParaRPr lang="es-PE" dirty="0"/>
        </a:p>
        <a:p>
          <a:r>
            <a:rPr lang="es-PE" dirty="0"/>
            <a:t>DPCC</a:t>
          </a:r>
        </a:p>
        <a:p>
          <a:r>
            <a:rPr lang="es-PE" dirty="0"/>
            <a:t>PCI</a:t>
          </a:r>
        </a:p>
      </dgm:t>
    </dgm:pt>
    <dgm:pt modelId="{E51FB3BF-323C-4397-AD44-92093E9E4ED8}" type="parTrans" cxnId="{148B9386-B4EA-4AD1-AB70-E5DFB77A4AD6}">
      <dgm:prSet/>
      <dgm:spPr/>
      <dgm:t>
        <a:bodyPr/>
        <a:lstStyle/>
        <a:p>
          <a:endParaRPr lang="es-PE"/>
        </a:p>
      </dgm:t>
    </dgm:pt>
    <dgm:pt modelId="{0041B9DA-6BBA-46DE-88D1-125F3E7F2FE3}" type="sibTrans" cxnId="{148B9386-B4EA-4AD1-AB70-E5DFB77A4AD6}">
      <dgm:prSet/>
      <dgm:spPr/>
      <dgm:t>
        <a:bodyPr/>
        <a:lstStyle/>
        <a:p>
          <a:endParaRPr lang="es-PE"/>
        </a:p>
      </dgm:t>
    </dgm:pt>
    <dgm:pt modelId="{7FF2AA37-D95A-4A84-A29A-700AFFBD1F67}">
      <dgm:prSet phldrT="[Texto]"/>
      <dgm:spPr/>
      <dgm:t>
        <a:bodyPr/>
        <a:lstStyle/>
        <a:p>
          <a:r>
            <a:rPr lang="es-PE" b="1" dirty="0" err="1"/>
            <a:t>Prevention</a:t>
          </a:r>
          <a:r>
            <a:rPr lang="es-PE" b="1" dirty="0"/>
            <a:t> </a:t>
          </a:r>
          <a:r>
            <a:rPr lang="es-PE" b="1" dirty="0" err="1"/>
            <a:t>curriculum</a:t>
          </a:r>
          <a:endParaRPr lang="es-PE" b="1" dirty="0"/>
        </a:p>
        <a:p>
          <a:r>
            <a:rPr lang="es-PE" b="1" dirty="0"/>
            <a:t>12 </a:t>
          </a:r>
          <a:r>
            <a:rPr lang="es-PE" b="1" dirty="0" err="1"/>
            <a:t>session</a:t>
          </a:r>
          <a:endParaRPr lang="es-PE" b="1" dirty="0"/>
        </a:p>
        <a:p>
          <a:r>
            <a:rPr lang="es-PE" dirty="0"/>
            <a:t>Tutoría</a:t>
          </a:r>
        </a:p>
        <a:p>
          <a:r>
            <a:rPr lang="es-PE" dirty="0"/>
            <a:t>PCI</a:t>
          </a:r>
        </a:p>
      </dgm:t>
    </dgm:pt>
    <dgm:pt modelId="{85E33FD7-49AB-4E13-9558-CE50F1FA208A}" type="parTrans" cxnId="{0A221F57-FD92-4C1F-BCC1-C93E9BB50414}">
      <dgm:prSet/>
      <dgm:spPr/>
      <dgm:t>
        <a:bodyPr/>
        <a:lstStyle/>
        <a:p>
          <a:endParaRPr lang="es-PE"/>
        </a:p>
      </dgm:t>
    </dgm:pt>
    <dgm:pt modelId="{1A9DA220-4B85-41EE-86D1-08AD46D602EC}" type="sibTrans" cxnId="{0A221F57-FD92-4C1F-BCC1-C93E9BB50414}">
      <dgm:prSet/>
      <dgm:spPr/>
      <dgm:t>
        <a:bodyPr/>
        <a:lstStyle/>
        <a:p>
          <a:endParaRPr lang="es-PE"/>
        </a:p>
      </dgm:t>
    </dgm:pt>
    <dgm:pt modelId="{C6C5FBE7-3755-4A31-8A08-B1368D8CDB83}">
      <dgm:prSet phldrT="[Texto]"/>
      <dgm:spPr/>
      <dgm:t>
        <a:bodyPr/>
        <a:lstStyle/>
        <a:p>
          <a:r>
            <a:rPr lang="es-PE" b="1" dirty="0" err="1"/>
            <a:t>Prevention</a:t>
          </a:r>
          <a:r>
            <a:rPr lang="es-PE" b="1" dirty="0"/>
            <a:t> positive </a:t>
          </a:r>
          <a:r>
            <a:rPr lang="es-PE" b="1" dirty="0" err="1"/>
            <a:t>climate</a:t>
          </a:r>
          <a:endParaRPr lang="es-PE" b="1" dirty="0"/>
        </a:p>
        <a:p>
          <a:r>
            <a:rPr lang="es-PE" dirty="0"/>
            <a:t>Convivencia escolar</a:t>
          </a:r>
        </a:p>
      </dgm:t>
    </dgm:pt>
    <dgm:pt modelId="{DA59E8CE-F98A-4AE2-8F3B-61AB348506EA}" type="parTrans" cxnId="{0CFA4FFB-3689-4BBC-9249-CC9FCA13EA91}">
      <dgm:prSet/>
      <dgm:spPr/>
      <dgm:t>
        <a:bodyPr/>
        <a:lstStyle/>
        <a:p>
          <a:endParaRPr lang="es-PE"/>
        </a:p>
      </dgm:t>
    </dgm:pt>
    <dgm:pt modelId="{D614DDE0-8AA9-407C-9DAA-82481E855C86}" type="sibTrans" cxnId="{0CFA4FFB-3689-4BBC-9249-CC9FCA13EA91}">
      <dgm:prSet/>
      <dgm:spPr/>
      <dgm:t>
        <a:bodyPr/>
        <a:lstStyle/>
        <a:p>
          <a:endParaRPr lang="es-PE"/>
        </a:p>
      </dgm:t>
    </dgm:pt>
    <dgm:pt modelId="{B4E2EE4C-71DC-488A-A068-54CFF1EECE1E}">
      <dgm:prSet phldrT="[Texto]"/>
      <dgm:spPr/>
      <dgm:t>
        <a:bodyPr/>
        <a:lstStyle/>
        <a:p>
          <a:r>
            <a:rPr lang="es-PE" b="1" dirty="0"/>
            <a:t> </a:t>
          </a:r>
          <a:r>
            <a:rPr lang="es-PE" b="1" dirty="0" err="1"/>
            <a:t>Prevention</a:t>
          </a:r>
          <a:r>
            <a:rPr lang="es-PE" b="1" dirty="0"/>
            <a:t> </a:t>
          </a:r>
          <a:r>
            <a:rPr lang="es-PE" b="1" dirty="0" err="1"/>
            <a:t>Policies</a:t>
          </a:r>
          <a:endParaRPr lang="es-PE" b="1" dirty="0"/>
        </a:p>
        <a:p>
          <a:r>
            <a:rPr lang="es-PE" dirty="0"/>
            <a:t>PEI/RI</a:t>
          </a:r>
        </a:p>
      </dgm:t>
    </dgm:pt>
    <dgm:pt modelId="{D08831AF-1CA0-4E39-9DE1-B32B8A020FA9}" type="parTrans" cxnId="{BB5B593F-E605-4678-A68A-61B5353EC47B}">
      <dgm:prSet/>
      <dgm:spPr/>
      <dgm:t>
        <a:bodyPr/>
        <a:lstStyle/>
        <a:p>
          <a:endParaRPr lang="es-PE"/>
        </a:p>
      </dgm:t>
    </dgm:pt>
    <dgm:pt modelId="{D489D126-285A-4C6F-9CB3-B2D50E115C69}" type="sibTrans" cxnId="{BB5B593F-E605-4678-A68A-61B5353EC47B}">
      <dgm:prSet/>
      <dgm:spPr/>
      <dgm:t>
        <a:bodyPr/>
        <a:lstStyle/>
        <a:p>
          <a:endParaRPr lang="es-PE"/>
        </a:p>
      </dgm:t>
    </dgm:pt>
    <dgm:pt modelId="{2245C07C-801E-4E77-BEE0-63EDF9631DD7}" type="pres">
      <dgm:prSet presAssocID="{00E5DE51-15B1-4973-9473-B7B62A398168}" presName="Name0" presStyleCnt="0">
        <dgm:presLayoutVars>
          <dgm:dir/>
          <dgm:resizeHandles val="exact"/>
        </dgm:presLayoutVars>
      </dgm:prSet>
      <dgm:spPr/>
    </dgm:pt>
    <dgm:pt modelId="{134CEED1-F4FF-4F99-B4E4-B07896180F29}" type="pres">
      <dgm:prSet presAssocID="{DF4B11F4-0EEE-4EED-B75D-B4AD093C30EC}" presName="Name5" presStyleLbl="vennNode1" presStyleIdx="0" presStyleCnt="4">
        <dgm:presLayoutVars>
          <dgm:bulletEnabled val="1"/>
        </dgm:presLayoutVars>
      </dgm:prSet>
      <dgm:spPr/>
    </dgm:pt>
    <dgm:pt modelId="{D78F6B3D-1F27-4004-AC0A-82DA4EF3AD42}" type="pres">
      <dgm:prSet presAssocID="{0041B9DA-6BBA-46DE-88D1-125F3E7F2FE3}" presName="space" presStyleCnt="0"/>
      <dgm:spPr/>
    </dgm:pt>
    <dgm:pt modelId="{3133060B-F71C-48A2-A3B5-4ECF3B56EC5B}" type="pres">
      <dgm:prSet presAssocID="{7FF2AA37-D95A-4A84-A29A-700AFFBD1F67}" presName="Name5" presStyleLbl="vennNode1" presStyleIdx="1" presStyleCnt="4">
        <dgm:presLayoutVars>
          <dgm:bulletEnabled val="1"/>
        </dgm:presLayoutVars>
      </dgm:prSet>
      <dgm:spPr/>
    </dgm:pt>
    <dgm:pt modelId="{A7F8A51A-B41D-4410-A671-4DAC7A0B2198}" type="pres">
      <dgm:prSet presAssocID="{1A9DA220-4B85-41EE-86D1-08AD46D602EC}" presName="space" presStyleCnt="0"/>
      <dgm:spPr/>
    </dgm:pt>
    <dgm:pt modelId="{CC43B591-1697-41B0-B024-3C5E07A7DF38}" type="pres">
      <dgm:prSet presAssocID="{C6C5FBE7-3755-4A31-8A08-B1368D8CDB83}" presName="Name5" presStyleLbl="vennNode1" presStyleIdx="2" presStyleCnt="4">
        <dgm:presLayoutVars>
          <dgm:bulletEnabled val="1"/>
        </dgm:presLayoutVars>
      </dgm:prSet>
      <dgm:spPr/>
    </dgm:pt>
    <dgm:pt modelId="{FAE23205-3151-48F1-A94B-24C23CA9E033}" type="pres">
      <dgm:prSet presAssocID="{D614DDE0-8AA9-407C-9DAA-82481E855C86}" presName="space" presStyleCnt="0"/>
      <dgm:spPr/>
    </dgm:pt>
    <dgm:pt modelId="{1CFC8232-5F8F-4539-9539-AF6A38F5ECD8}" type="pres">
      <dgm:prSet presAssocID="{B4E2EE4C-71DC-488A-A068-54CFF1EECE1E}" presName="Name5" presStyleLbl="vennNode1" presStyleIdx="3" presStyleCnt="4">
        <dgm:presLayoutVars>
          <dgm:bulletEnabled val="1"/>
        </dgm:presLayoutVars>
      </dgm:prSet>
      <dgm:spPr/>
    </dgm:pt>
  </dgm:ptLst>
  <dgm:cxnLst>
    <dgm:cxn modelId="{BB5B593F-E605-4678-A68A-61B5353EC47B}" srcId="{00E5DE51-15B1-4973-9473-B7B62A398168}" destId="{B4E2EE4C-71DC-488A-A068-54CFF1EECE1E}" srcOrd="3" destOrd="0" parTransId="{D08831AF-1CA0-4E39-9DE1-B32B8A020FA9}" sibTransId="{D489D126-285A-4C6F-9CB3-B2D50E115C69}"/>
    <dgm:cxn modelId="{58E64E46-394C-4CA4-A467-629120CEA1CE}" type="presOf" srcId="{00E5DE51-15B1-4973-9473-B7B62A398168}" destId="{2245C07C-801E-4E77-BEE0-63EDF9631DD7}" srcOrd="0" destOrd="0" presId="urn:microsoft.com/office/officeart/2005/8/layout/venn3"/>
    <dgm:cxn modelId="{E482B949-0305-4675-95E4-5AEAB4895810}" type="presOf" srcId="{7FF2AA37-D95A-4A84-A29A-700AFFBD1F67}" destId="{3133060B-F71C-48A2-A3B5-4ECF3B56EC5B}" srcOrd="0" destOrd="0" presId="urn:microsoft.com/office/officeart/2005/8/layout/venn3"/>
    <dgm:cxn modelId="{0A221F57-FD92-4C1F-BCC1-C93E9BB50414}" srcId="{00E5DE51-15B1-4973-9473-B7B62A398168}" destId="{7FF2AA37-D95A-4A84-A29A-700AFFBD1F67}" srcOrd="1" destOrd="0" parTransId="{85E33FD7-49AB-4E13-9558-CE50F1FA208A}" sibTransId="{1A9DA220-4B85-41EE-86D1-08AD46D602EC}"/>
    <dgm:cxn modelId="{1EDEF57B-3F9C-4485-A8F2-738B1FB6F7C1}" type="presOf" srcId="{DF4B11F4-0EEE-4EED-B75D-B4AD093C30EC}" destId="{134CEED1-F4FF-4F99-B4E4-B07896180F29}" srcOrd="0" destOrd="0" presId="urn:microsoft.com/office/officeart/2005/8/layout/venn3"/>
    <dgm:cxn modelId="{148B9386-B4EA-4AD1-AB70-E5DFB77A4AD6}" srcId="{00E5DE51-15B1-4973-9473-B7B62A398168}" destId="{DF4B11F4-0EEE-4EED-B75D-B4AD093C30EC}" srcOrd="0" destOrd="0" parTransId="{E51FB3BF-323C-4397-AD44-92093E9E4ED8}" sibTransId="{0041B9DA-6BBA-46DE-88D1-125F3E7F2FE3}"/>
    <dgm:cxn modelId="{0ACF618D-7D76-4473-A475-905BA3150BCF}" type="presOf" srcId="{C6C5FBE7-3755-4A31-8A08-B1368D8CDB83}" destId="{CC43B591-1697-41B0-B024-3C5E07A7DF38}" srcOrd="0" destOrd="0" presId="urn:microsoft.com/office/officeart/2005/8/layout/venn3"/>
    <dgm:cxn modelId="{57DFDFA7-EF35-4AD7-9ADC-4E59B7F94F1F}" type="presOf" srcId="{B4E2EE4C-71DC-488A-A068-54CFF1EECE1E}" destId="{1CFC8232-5F8F-4539-9539-AF6A38F5ECD8}" srcOrd="0" destOrd="0" presId="urn:microsoft.com/office/officeart/2005/8/layout/venn3"/>
    <dgm:cxn modelId="{0CFA4FFB-3689-4BBC-9249-CC9FCA13EA91}" srcId="{00E5DE51-15B1-4973-9473-B7B62A398168}" destId="{C6C5FBE7-3755-4A31-8A08-B1368D8CDB83}" srcOrd="2" destOrd="0" parTransId="{DA59E8CE-F98A-4AE2-8F3B-61AB348506EA}" sibTransId="{D614DDE0-8AA9-407C-9DAA-82481E855C86}"/>
    <dgm:cxn modelId="{14F81AEA-A39A-4C13-8CC9-F4702BB91937}" type="presParOf" srcId="{2245C07C-801E-4E77-BEE0-63EDF9631DD7}" destId="{134CEED1-F4FF-4F99-B4E4-B07896180F29}" srcOrd="0" destOrd="0" presId="urn:microsoft.com/office/officeart/2005/8/layout/venn3"/>
    <dgm:cxn modelId="{DB374649-A231-4E84-B777-486C80910623}" type="presParOf" srcId="{2245C07C-801E-4E77-BEE0-63EDF9631DD7}" destId="{D78F6B3D-1F27-4004-AC0A-82DA4EF3AD42}" srcOrd="1" destOrd="0" presId="urn:microsoft.com/office/officeart/2005/8/layout/venn3"/>
    <dgm:cxn modelId="{C5422032-0157-436C-B729-7D0A034C0A92}" type="presParOf" srcId="{2245C07C-801E-4E77-BEE0-63EDF9631DD7}" destId="{3133060B-F71C-48A2-A3B5-4ECF3B56EC5B}" srcOrd="2" destOrd="0" presId="urn:microsoft.com/office/officeart/2005/8/layout/venn3"/>
    <dgm:cxn modelId="{8DA9E762-22F4-489B-9709-DA5D5F196C7B}" type="presParOf" srcId="{2245C07C-801E-4E77-BEE0-63EDF9631DD7}" destId="{A7F8A51A-B41D-4410-A671-4DAC7A0B2198}" srcOrd="3" destOrd="0" presId="urn:microsoft.com/office/officeart/2005/8/layout/venn3"/>
    <dgm:cxn modelId="{D5744A69-D371-4F1C-B211-3C07D1DB2285}" type="presParOf" srcId="{2245C07C-801E-4E77-BEE0-63EDF9631DD7}" destId="{CC43B591-1697-41B0-B024-3C5E07A7DF38}" srcOrd="4" destOrd="0" presId="urn:microsoft.com/office/officeart/2005/8/layout/venn3"/>
    <dgm:cxn modelId="{10013058-E37C-4485-B718-E0AE22493929}" type="presParOf" srcId="{2245C07C-801E-4E77-BEE0-63EDF9631DD7}" destId="{FAE23205-3151-48F1-A94B-24C23CA9E033}" srcOrd="5" destOrd="0" presId="urn:microsoft.com/office/officeart/2005/8/layout/venn3"/>
    <dgm:cxn modelId="{E9358201-2998-4443-8976-599C90BC6932}" type="presParOf" srcId="{2245C07C-801E-4E77-BEE0-63EDF9631DD7}" destId="{1CFC8232-5F8F-4539-9539-AF6A38F5ECD8}"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FE98D-253D-4AD8-A2DE-9C3DDBC80B49}">
      <dsp:nvSpPr>
        <dsp:cNvPr id="0" name=""/>
        <dsp:cNvSpPr/>
      </dsp:nvSpPr>
      <dsp:spPr>
        <a:xfrm>
          <a:off x="1219" y="560284"/>
          <a:ext cx="1223468" cy="122346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332" tIns="11430" rIns="67332" bIns="11430" numCol="1" spcCol="1270" anchor="ctr" anchorCtr="0">
          <a:noAutofit/>
        </a:bodyPr>
        <a:lstStyle/>
        <a:p>
          <a:pPr marL="0" lvl="0" indent="0" algn="ctr" defTabSz="400050">
            <a:lnSpc>
              <a:spcPct val="90000"/>
            </a:lnSpc>
            <a:spcBef>
              <a:spcPct val="0"/>
            </a:spcBef>
            <a:spcAft>
              <a:spcPct val="35000"/>
            </a:spcAft>
            <a:buNone/>
          </a:pPr>
          <a:r>
            <a:rPr lang="es-PE" sz="900" kern="1200" dirty="0"/>
            <a:t>Project: </a:t>
          </a:r>
          <a:r>
            <a:rPr lang="es-PE" sz="900" kern="1200" dirty="0" err="1"/>
            <a:t>Learning</a:t>
          </a:r>
          <a:r>
            <a:rPr lang="es-PE" sz="900" kern="1200" dirty="0"/>
            <a:t> </a:t>
          </a:r>
          <a:r>
            <a:rPr lang="es-PE" sz="900" kern="1200" dirty="0" err="1"/>
            <a:t>through</a:t>
          </a:r>
          <a:r>
            <a:rPr lang="es-PE" sz="900" kern="1200" dirty="0"/>
            <a:t> </a:t>
          </a:r>
          <a:r>
            <a:rPr lang="es-PE" sz="900" kern="1200" dirty="0" err="1"/>
            <a:t>service</a:t>
          </a:r>
          <a:endParaRPr lang="es-PE" sz="900" kern="1200" dirty="0"/>
        </a:p>
        <a:p>
          <a:pPr marL="0" lvl="0" indent="0" algn="ctr" defTabSz="400050">
            <a:lnSpc>
              <a:spcPct val="90000"/>
            </a:lnSpc>
            <a:spcBef>
              <a:spcPct val="0"/>
            </a:spcBef>
            <a:spcAft>
              <a:spcPct val="35000"/>
            </a:spcAft>
            <a:buNone/>
          </a:pPr>
          <a:r>
            <a:rPr lang="es-PE" sz="900" kern="1200" dirty="0"/>
            <a:t>DPCC</a:t>
          </a:r>
        </a:p>
        <a:p>
          <a:pPr marL="0" lvl="0" indent="0" algn="ctr" defTabSz="400050">
            <a:lnSpc>
              <a:spcPct val="90000"/>
            </a:lnSpc>
            <a:spcBef>
              <a:spcPct val="0"/>
            </a:spcBef>
            <a:spcAft>
              <a:spcPct val="35000"/>
            </a:spcAft>
            <a:buNone/>
          </a:pPr>
          <a:r>
            <a:rPr lang="es-PE" sz="900" kern="1200" dirty="0"/>
            <a:t>PCI</a:t>
          </a:r>
        </a:p>
      </dsp:txBody>
      <dsp:txXfrm>
        <a:off x="180392" y="739457"/>
        <a:ext cx="865122" cy="865122"/>
      </dsp:txXfrm>
    </dsp:sp>
    <dsp:sp modelId="{B7632846-6BF8-4354-BE37-BCC74D4E067C}">
      <dsp:nvSpPr>
        <dsp:cNvPr id="0" name=""/>
        <dsp:cNvSpPr/>
      </dsp:nvSpPr>
      <dsp:spPr>
        <a:xfrm>
          <a:off x="979994" y="560284"/>
          <a:ext cx="1223468" cy="122346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332" tIns="11430" rIns="67332" bIns="11430" numCol="1" spcCol="1270" anchor="ctr" anchorCtr="0">
          <a:noAutofit/>
        </a:bodyPr>
        <a:lstStyle/>
        <a:p>
          <a:pPr marL="0" lvl="0" indent="0" algn="ctr" defTabSz="400050">
            <a:lnSpc>
              <a:spcPct val="90000"/>
            </a:lnSpc>
            <a:spcBef>
              <a:spcPct val="0"/>
            </a:spcBef>
            <a:spcAft>
              <a:spcPct val="35000"/>
            </a:spcAft>
            <a:buNone/>
          </a:pPr>
          <a:r>
            <a:rPr lang="es-PE" sz="900" b="1" kern="1200" dirty="0" err="1"/>
            <a:t>Prevention</a:t>
          </a:r>
          <a:r>
            <a:rPr lang="es-PE" sz="900" b="1" kern="1200" dirty="0"/>
            <a:t> </a:t>
          </a:r>
          <a:r>
            <a:rPr lang="es-PE" sz="900" b="1" kern="1200" dirty="0" err="1"/>
            <a:t>curricula</a:t>
          </a:r>
          <a:endParaRPr lang="es-PE" sz="900" b="1" kern="1200" dirty="0"/>
        </a:p>
        <a:p>
          <a:pPr marL="0" lvl="0" indent="0" algn="ctr" defTabSz="400050">
            <a:lnSpc>
              <a:spcPct val="90000"/>
            </a:lnSpc>
            <a:spcBef>
              <a:spcPct val="0"/>
            </a:spcBef>
            <a:spcAft>
              <a:spcPct val="35000"/>
            </a:spcAft>
            <a:buNone/>
          </a:pPr>
          <a:r>
            <a:rPr lang="es-PE" sz="900" b="1" kern="1200" dirty="0"/>
            <a:t>12 </a:t>
          </a:r>
          <a:r>
            <a:rPr lang="es-PE" sz="900" b="1" kern="1200" dirty="0" err="1"/>
            <a:t>session</a:t>
          </a:r>
          <a:endParaRPr lang="es-PE" sz="900" b="1" kern="1200" dirty="0"/>
        </a:p>
        <a:p>
          <a:pPr marL="0" lvl="0" indent="0" algn="ctr" defTabSz="400050">
            <a:lnSpc>
              <a:spcPct val="90000"/>
            </a:lnSpc>
            <a:spcBef>
              <a:spcPct val="0"/>
            </a:spcBef>
            <a:spcAft>
              <a:spcPct val="35000"/>
            </a:spcAft>
            <a:buNone/>
          </a:pPr>
          <a:r>
            <a:rPr lang="es-PE" sz="900" kern="1200" dirty="0"/>
            <a:t>Tutoría</a:t>
          </a:r>
        </a:p>
        <a:p>
          <a:pPr marL="0" lvl="0" indent="0" algn="ctr" defTabSz="400050">
            <a:lnSpc>
              <a:spcPct val="90000"/>
            </a:lnSpc>
            <a:spcBef>
              <a:spcPct val="0"/>
            </a:spcBef>
            <a:spcAft>
              <a:spcPct val="35000"/>
            </a:spcAft>
            <a:buNone/>
          </a:pPr>
          <a:r>
            <a:rPr lang="es-PE" sz="900" kern="1200" dirty="0"/>
            <a:t>PCI</a:t>
          </a:r>
        </a:p>
      </dsp:txBody>
      <dsp:txXfrm>
        <a:off x="1159167" y="739457"/>
        <a:ext cx="865122" cy="865122"/>
      </dsp:txXfrm>
    </dsp:sp>
    <dsp:sp modelId="{4767E1C7-2DC2-4C49-9CEC-3B9383A6BF03}">
      <dsp:nvSpPr>
        <dsp:cNvPr id="0" name=""/>
        <dsp:cNvSpPr/>
      </dsp:nvSpPr>
      <dsp:spPr>
        <a:xfrm>
          <a:off x="1958769" y="560284"/>
          <a:ext cx="1223468" cy="122346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332" tIns="11430" rIns="67332" bIns="11430" numCol="1" spcCol="1270" anchor="ctr" anchorCtr="0">
          <a:noAutofit/>
        </a:bodyPr>
        <a:lstStyle/>
        <a:p>
          <a:pPr marL="0" lvl="0" indent="0" algn="ctr" defTabSz="400050">
            <a:lnSpc>
              <a:spcPct val="90000"/>
            </a:lnSpc>
            <a:spcBef>
              <a:spcPct val="0"/>
            </a:spcBef>
            <a:spcAft>
              <a:spcPct val="35000"/>
            </a:spcAft>
            <a:buNone/>
          </a:pPr>
          <a:r>
            <a:rPr lang="es-PE" sz="900" b="1" kern="1200" dirty="0" err="1"/>
            <a:t>Prevention</a:t>
          </a:r>
          <a:r>
            <a:rPr lang="es-PE" sz="900" b="1" kern="1200" dirty="0"/>
            <a:t> positive </a:t>
          </a:r>
          <a:r>
            <a:rPr lang="es-PE" sz="900" b="1" kern="1200" dirty="0" err="1"/>
            <a:t>climate</a:t>
          </a:r>
          <a:endParaRPr lang="es-PE" sz="900" b="1" kern="1200" dirty="0"/>
        </a:p>
        <a:p>
          <a:pPr marL="0" lvl="0" indent="0" algn="ctr" defTabSz="400050">
            <a:lnSpc>
              <a:spcPct val="90000"/>
            </a:lnSpc>
            <a:spcBef>
              <a:spcPct val="0"/>
            </a:spcBef>
            <a:spcAft>
              <a:spcPct val="35000"/>
            </a:spcAft>
            <a:buNone/>
          </a:pPr>
          <a:r>
            <a:rPr lang="es-PE" sz="900" kern="1200" dirty="0"/>
            <a:t>Convivencia escolar</a:t>
          </a:r>
        </a:p>
      </dsp:txBody>
      <dsp:txXfrm>
        <a:off x="2137942" y="739457"/>
        <a:ext cx="865122" cy="865122"/>
      </dsp:txXfrm>
    </dsp:sp>
    <dsp:sp modelId="{EEF42AAF-14BE-46CD-8899-8246D5B42DB0}">
      <dsp:nvSpPr>
        <dsp:cNvPr id="0" name=""/>
        <dsp:cNvSpPr/>
      </dsp:nvSpPr>
      <dsp:spPr>
        <a:xfrm>
          <a:off x="2937544" y="560284"/>
          <a:ext cx="1223468" cy="122346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332" tIns="11430" rIns="67332" bIns="11430" numCol="1" spcCol="1270" anchor="ctr" anchorCtr="0">
          <a:noAutofit/>
        </a:bodyPr>
        <a:lstStyle/>
        <a:p>
          <a:pPr marL="0" lvl="0" indent="0" algn="ctr" defTabSz="400050">
            <a:lnSpc>
              <a:spcPct val="90000"/>
            </a:lnSpc>
            <a:spcBef>
              <a:spcPct val="0"/>
            </a:spcBef>
            <a:spcAft>
              <a:spcPct val="35000"/>
            </a:spcAft>
            <a:buNone/>
          </a:pPr>
          <a:r>
            <a:rPr lang="es-PE" sz="900" b="1" kern="1200" dirty="0"/>
            <a:t> </a:t>
          </a:r>
          <a:r>
            <a:rPr lang="es-PE" sz="900" b="1" kern="1200" dirty="0" err="1"/>
            <a:t>Prevention</a:t>
          </a:r>
          <a:r>
            <a:rPr lang="es-PE" sz="900" b="1" kern="1200" dirty="0"/>
            <a:t> </a:t>
          </a:r>
          <a:r>
            <a:rPr lang="es-PE" sz="900" b="1" kern="1200" dirty="0" err="1"/>
            <a:t>Policy</a:t>
          </a:r>
          <a:endParaRPr lang="es-PE" sz="900" b="1" kern="1200" dirty="0"/>
        </a:p>
        <a:p>
          <a:pPr marL="0" lvl="0" indent="0" algn="ctr" defTabSz="400050">
            <a:lnSpc>
              <a:spcPct val="90000"/>
            </a:lnSpc>
            <a:spcBef>
              <a:spcPct val="0"/>
            </a:spcBef>
            <a:spcAft>
              <a:spcPct val="35000"/>
            </a:spcAft>
            <a:buNone/>
          </a:pPr>
          <a:r>
            <a:rPr lang="es-PE" sz="900" kern="1200" dirty="0"/>
            <a:t>PEI/RI</a:t>
          </a:r>
        </a:p>
      </dsp:txBody>
      <dsp:txXfrm>
        <a:off x="3116717" y="739457"/>
        <a:ext cx="865122" cy="865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FE98D-253D-4AD8-A2DE-9C3DDBC80B49}">
      <dsp:nvSpPr>
        <dsp:cNvPr id="0" name=""/>
        <dsp:cNvSpPr/>
      </dsp:nvSpPr>
      <dsp:spPr>
        <a:xfrm>
          <a:off x="2775" y="504596"/>
          <a:ext cx="2784511" cy="2784511"/>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3241" tIns="20320" rIns="153241" bIns="20320" numCol="1" spcCol="1270" anchor="ctr" anchorCtr="0">
          <a:noAutofit/>
        </a:bodyPr>
        <a:lstStyle/>
        <a:p>
          <a:pPr marL="0" lvl="0" indent="0" algn="ctr" defTabSz="711200">
            <a:lnSpc>
              <a:spcPct val="90000"/>
            </a:lnSpc>
            <a:spcBef>
              <a:spcPct val="0"/>
            </a:spcBef>
            <a:spcAft>
              <a:spcPct val="35000"/>
            </a:spcAft>
            <a:buNone/>
          </a:pPr>
          <a:r>
            <a:rPr lang="es-PE" sz="1600" b="1" kern="1200" dirty="0" err="1"/>
            <a:t>Learning</a:t>
          </a:r>
          <a:r>
            <a:rPr lang="es-PE" sz="1600" b="1" kern="1200" dirty="0"/>
            <a:t> </a:t>
          </a:r>
          <a:r>
            <a:rPr lang="es-PE" sz="1600" b="1" kern="1200" dirty="0" err="1"/>
            <a:t>through</a:t>
          </a:r>
          <a:r>
            <a:rPr lang="es-PE" sz="1600" b="1" kern="1200" dirty="0"/>
            <a:t> </a:t>
          </a:r>
          <a:r>
            <a:rPr lang="es-PE" sz="1600" b="1" kern="1200" dirty="0" err="1"/>
            <a:t>service</a:t>
          </a:r>
          <a:endParaRPr lang="es-PE" sz="1600" b="1" kern="1200" dirty="0"/>
        </a:p>
        <a:p>
          <a:pPr marL="0" lvl="0" indent="0" algn="ctr" defTabSz="711200">
            <a:lnSpc>
              <a:spcPct val="90000"/>
            </a:lnSpc>
            <a:spcBef>
              <a:spcPct val="0"/>
            </a:spcBef>
            <a:spcAft>
              <a:spcPct val="35000"/>
            </a:spcAft>
            <a:buNone/>
          </a:pPr>
          <a:r>
            <a:rPr lang="en-US" sz="1800" b="0" kern="1200" dirty="0">
              <a:solidFill>
                <a:schemeClr val="accent4">
                  <a:lumMod val="75000"/>
                </a:schemeClr>
              </a:solidFill>
            </a:rPr>
            <a:t>Development of the Citizenship and Civic Person</a:t>
          </a:r>
          <a:endParaRPr lang="es-PE" sz="1800" b="0" kern="1200" dirty="0">
            <a:solidFill>
              <a:schemeClr val="accent4">
                <a:lumMod val="75000"/>
              </a:schemeClr>
            </a:solidFill>
          </a:endParaRPr>
        </a:p>
        <a:p>
          <a:pPr marL="0" lvl="0" indent="0" algn="ctr" defTabSz="711200">
            <a:lnSpc>
              <a:spcPct val="90000"/>
            </a:lnSpc>
            <a:spcBef>
              <a:spcPct val="0"/>
            </a:spcBef>
            <a:spcAft>
              <a:spcPct val="35000"/>
            </a:spcAft>
            <a:buNone/>
          </a:pPr>
          <a:r>
            <a:rPr lang="es-PE" sz="1800" b="0" kern="1200" dirty="0" err="1">
              <a:solidFill>
                <a:schemeClr val="accent4">
                  <a:lumMod val="75000"/>
                </a:schemeClr>
              </a:solidFill>
            </a:rPr>
            <a:t>Institutional</a:t>
          </a:r>
          <a:r>
            <a:rPr lang="es-PE" sz="1800" b="0" kern="1200" dirty="0">
              <a:solidFill>
                <a:schemeClr val="accent4">
                  <a:lumMod val="75000"/>
                </a:schemeClr>
              </a:solidFill>
            </a:rPr>
            <a:t> </a:t>
          </a:r>
          <a:r>
            <a:rPr lang="es-PE" sz="1800" b="0" kern="1200" dirty="0" err="1">
              <a:solidFill>
                <a:schemeClr val="accent4">
                  <a:lumMod val="75000"/>
                </a:schemeClr>
              </a:solidFill>
            </a:rPr>
            <a:t>Curriculum</a:t>
          </a:r>
          <a:r>
            <a:rPr lang="es-PE" sz="1800" b="0" kern="1200" dirty="0">
              <a:solidFill>
                <a:schemeClr val="accent4">
                  <a:lumMod val="75000"/>
                </a:schemeClr>
              </a:solidFill>
            </a:rPr>
            <a:t> Plan</a:t>
          </a:r>
          <a:endParaRPr lang="es-PE" sz="1600" kern="1200" dirty="0">
            <a:solidFill>
              <a:schemeClr val="accent4">
                <a:lumMod val="75000"/>
              </a:schemeClr>
            </a:solidFill>
          </a:endParaRPr>
        </a:p>
      </dsp:txBody>
      <dsp:txXfrm>
        <a:off x="410557" y="912378"/>
        <a:ext cx="1968947" cy="1968947"/>
      </dsp:txXfrm>
    </dsp:sp>
    <dsp:sp modelId="{B7632846-6BF8-4354-BE37-BCC74D4E067C}">
      <dsp:nvSpPr>
        <dsp:cNvPr id="0" name=""/>
        <dsp:cNvSpPr/>
      </dsp:nvSpPr>
      <dsp:spPr>
        <a:xfrm>
          <a:off x="2230384" y="504596"/>
          <a:ext cx="2784511" cy="2784511"/>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3241" tIns="20320" rIns="153241" bIns="20320" numCol="1" spcCol="1270" anchor="ctr" anchorCtr="0">
          <a:noAutofit/>
        </a:bodyPr>
        <a:lstStyle/>
        <a:p>
          <a:pPr marL="0" lvl="0" indent="0" algn="ctr" defTabSz="711200">
            <a:lnSpc>
              <a:spcPct val="90000"/>
            </a:lnSpc>
            <a:spcBef>
              <a:spcPct val="0"/>
            </a:spcBef>
            <a:spcAft>
              <a:spcPct val="35000"/>
            </a:spcAft>
            <a:buNone/>
          </a:pPr>
          <a:r>
            <a:rPr lang="es-PE" sz="1600" b="1" kern="1200" dirty="0" err="1"/>
            <a:t>Prevention</a:t>
          </a:r>
          <a:endParaRPr lang="es-PE" sz="1600" b="1" kern="1200" dirty="0"/>
        </a:p>
        <a:p>
          <a:pPr marL="0" lvl="0" indent="0" algn="ctr" defTabSz="711200">
            <a:lnSpc>
              <a:spcPct val="90000"/>
            </a:lnSpc>
            <a:spcBef>
              <a:spcPct val="0"/>
            </a:spcBef>
            <a:spcAft>
              <a:spcPct val="35000"/>
            </a:spcAft>
            <a:buNone/>
          </a:pPr>
          <a:r>
            <a:rPr lang="es-PE" sz="1600" b="1" kern="1200" dirty="0" err="1"/>
            <a:t>Curricula</a:t>
          </a:r>
          <a:r>
            <a:rPr lang="es-PE" sz="1600" b="1" kern="1200" dirty="0"/>
            <a:t> </a:t>
          </a:r>
        </a:p>
        <a:p>
          <a:pPr marL="0" lvl="0" indent="0" algn="ctr" defTabSz="711200">
            <a:lnSpc>
              <a:spcPct val="90000"/>
            </a:lnSpc>
            <a:spcBef>
              <a:spcPct val="0"/>
            </a:spcBef>
            <a:spcAft>
              <a:spcPct val="35000"/>
            </a:spcAft>
            <a:buNone/>
          </a:pPr>
          <a:r>
            <a:rPr lang="es-PE" sz="1600" b="1" kern="1200" dirty="0" err="1">
              <a:solidFill>
                <a:schemeClr val="accent4">
                  <a:lumMod val="75000"/>
                </a:schemeClr>
              </a:solidFill>
            </a:rPr>
            <a:t>Tutoring</a:t>
          </a:r>
          <a:endParaRPr lang="es-PE" sz="1600" b="1" kern="1200" dirty="0">
            <a:solidFill>
              <a:schemeClr val="accent4">
                <a:lumMod val="75000"/>
              </a:schemeClr>
            </a:solidFill>
          </a:endParaRPr>
        </a:p>
        <a:p>
          <a:pPr marL="0" lvl="0" indent="0" algn="ctr" defTabSz="711200">
            <a:lnSpc>
              <a:spcPct val="90000"/>
            </a:lnSpc>
            <a:spcBef>
              <a:spcPct val="0"/>
            </a:spcBef>
            <a:spcAft>
              <a:spcPct val="35000"/>
            </a:spcAft>
            <a:buNone/>
          </a:pPr>
          <a:r>
            <a:rPr lang="es-PE" sz="1600" b="1" kern="1200" dirty="0" err="1">
              <a:solidFill>
                <a:schemeClr val="accent4">
                  <a:lumMod val="75000"/>
                </a:schemeClr>
              </a:solidFill>
            </a:rPr>
            <a:t>Institutional</a:t>
          </a:r>
          <a:r>
            <a:rPr lang="es-PE" sz="1600" b="1" kern="1200" dirty="0">
              <a:solidFill>
                <a:schemeClr val="accent4">
                  <a:lumMod val="75000"/>
                </a:schemeClr>
              </a:solidFill>
            </a:rPr>
            <a:t> </a:t>
          </a:r>
          <a:r>
            <a:rPr lang="es-PE" sz="1600" b="1" kern="1200" dirty="0" err="1">
              <a:solidFill>
                <a:schemeClr val="accent4">
                  <a:lumMod val="75000"/>
                </a:schemeClr>
              </a:solidFill>
            </a:rPr>
            <a:t>Curriculum</a:t>
          </a:r>
          <a:r>
            <a:rPr lang="es-PE" sz="1600" b="1" kern="1200" dirty="0">
              <a:solidFill>
                <a:schemeClr val="accent4">
                  <a:lumMod val="75000"/>
                </a:schemeClr>
              </a:solidFill>
            </a:rPr>
            <a:t> Plan</a:t>
          </a:r>
          <a:endParaRPr lang="es-PE" sz="1800" kern="1200" dirty="0">
            <a:solidFill>
              <a:schemeClr val="accent4">
                <a:lumMod val="75000"/>
              </a:schemeClr>
            </a:solidFill>
          </a:endParaRPr>
        </a:p>
      </dsp:txBody>
      <dsp:txXfrm>
        <a:off x="2638166" y="912378"/>
        <a:ext cx="1968947" cy="1968947"/>
      </dsp:txXfrm>
    </dsp:sp>
    <dsp:sp modelId="{4767E1C7-2DC2-4C49-9CEC-3B9383A6BF03}">
      <dsp:nvSpPr>
        <dsp:cNvPr id="0" name=""/>
        <dsp:cNvSpPr/>
      </dsp:nvSpPr>
      <dsp:spPr>
        <a:xfrm>
          <a:off x="4457993" y="504596"/>
          <a:ext cx="2784511" cy="2784511"/>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3241" tIns="20320" rIns="153241" bIns="20320" numCol="1" spcCol="1270" anchor="ctr" anchorCtr="0">
          <a:noAutofit/>
        </a:bodyPr>
        <a:lstStyle/>
        <a:p>
          <a:pPr marL="0" lvl="0" indent="0" algn="ctr" defTabSz="711200">
            <a:lnSpc>
              <a:spcPct val="90000"/>
            </a:lnSpc>
            <a:spcBef>
              <a:spcPct val="0"/>
            </a:spcBef>
            <a:spcAft>
              <a:spcPct val="35000"/>
            </a:spcAft>
            <a:buNone/>
          </a:pPr>
          <a:r>
            <a:rPr lang="es-PE" sz="1600" b="1" kern="1200" dirty="0"/>
            <a:t>Positive </a:t>
          </a:r>
          <a:r>
            <a:rPr lang="es-PE" sz="1600" b="1" kern="1200" dirty="0" err="1"/>
            <a:t>school</a:t>
          </a:r>
          <a:r>
            <a:rPr lang="es-PE" sz="1600" b="1" kern="1200" dirty="0"/>
            <a:t> </a:t>
          </a:r>
          <a:r>
            <a:rPr lang="es-PE" sz="1600" b="1" kern="1200" dirty="0" err="1"/>
            <a:t>climate</a:t>
          </a:r>
          <a:endParaRPr lang="es-PE" sz="1600" b="1" kern="1200" dirty="0"/>
        </a:p>
        <a:p>
          <a:pPr marL="0" lvl="0" indent="0" algn="ctr" defTabSz="711200">
            <a:lnSpc>
              <a:spcPct val="90000"/>
            </a:lnSpc>
            <a:spcBef>
              <a:spcPct val="0"/>
            </a:spcBef>
            <a:spcAft>
              <a:spcPct val="35000"/>
            </a:spcAft>
            <a:buNone/>
          </a:pPr>
          <a:r>
            <a:rPr lang="es-PE" sz="1800" kern="1200" dirty="0" err="1">
              <a:solidFill>
                <a:schemeClr val="accent4">
                  <a:lumMod val="75000"/>
                </a:schemeClr>
              </a:solidFill>
            </a:rPr>
            <a:t>School</a:t>
          </a:r>
          <a:r>
            <a:rPr lang="es-PE" sz="1800" kern="1200" dirty="0">
              <a:solidFill>
                <a:schemeClr val="accent4">
                  <a:lumMod val="75000"/>
                </a:schemeClr>
              </a:solidFill>
            </a:rPr>
            <a:t> </a:t>
          </a:r>
          <a:r>
            <a:rPr lang="es-PE" sz="1800" kern="1200" dirty="0" err="1">
              <a:solidFill>
                <a:schemeClr val="accent4">
                  <a:lumMod val="75000"/>
                </a:schemeClr>
              </a:solidFill>
            </a:rPr>
            <a:t>Convivence</a:t>
          </a:r>
          <a:endParaRPr lang="es-PE" sz="1800" kern="1200" dirty="0">
            <a:solidFill>
              <a:schemeClr val="accent4">
                <a:lumMod val="75000"/>
              </a:schemeClr>
            </a:solidFill>
          </a:endParaRPr>
        </a:p>
      </dsp:txBody>
      <dsp:txXfrm>
        <a:off x="4865775" y="912378"/>
        <a:ext cx="1968947" cy="1968947"/>
      </dsp:txXfrm>
    </dsp:sp>
    <dsp:sp modelId="{EEF42AAF-14BE-46CD-8899-8246D5B42DB0}">
      <dsp:nvSpPr>
        <dsp:cNvPr id="0" name=""/>
        <dsp:cNvSpPr/>
      </dsp:nvSpPr>
      <dsp:spPr>
        <a:xfrm>
          <a:off x="6685602" y="504596"/>
          <a:ext cx="2784511" cy="2784511"/>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3241" tIns="20320" rIns="153241" bIns="20320" numCol="1" spcCol="1270" anchor="ctr" anchorCtr="0">
          <a:noAutofit/>
        </a:bodyPr>
        <a:lstStyle/>
        <a:p>
          <a:pPr marL="0" lvl="0" indent="0" algn="ctr" defTabSz="711200">
            <a:lnSpc>
              <a:spcPct val="90000"/>
            </a:lnSpc>
            <a:spcBef>
              <a:spcPct val="0"/>
            </a:spcBef>
            <a:spcAft>
              <a:spcPct val="35000"/>
            </a:spcAft>
            <a:buNone/>
          </a:pPr>
          <a:r>
            <a:rPr lang="es-PE" sz="1600" b="1" kern="1200" dirty="0" err="1"/>
            <a:t>Prevention</a:t>
          </a:r>
          <a:r>
            <a:rPr lang="es-PE" sz="1600" b="1" kern="1200" dirty="0"/>
            <a:t> </a:t>
          </a:r>
        </a:p>
        <a:p>
          <a:pPr marL="0" lvl="0" indent="0" algn="ctr" defTabSz="711200">
            <a:lnSpc>
              <a:spcPct val="90000"/>
            </a:lnSpc>
            <a:spcBef>
              <a:spcPct val="0"/>
            </a:spcBef>
            <a:spcAft>
              <a:spcPct val="35000"/>
            </a:spcAft>
            <a:buNone/>
          </a:pPr>
          <a:r>
            <a:rPr lang="es-PE" sz="1600" b="1" kern="1200" dirty="0" err="1"/>
            <a:t>Policy</a:t>
          </a:r>
          <a:endParaRPr lang="es-PE" sz="1600" b="1" kern="1200" dirty="0"/>
        </a:p>
        <a:p>
          <a:pPr marL="0" lvl="0" indent="0" algn="ctr" defTabSz="711200">
            <a:lnSpc>
              <a:spcPct val="90000"/>
            </a:lnSpc>
            <a:spcBef>
              <a:spcPct val="0"/>
            </a:spcBef>
            <a:spcAft>
              <a:spcPct val="35000"/>
            </a:spcAft>
            <a:buNone/>
          </a:pPr>
          <a:r>
            <a:rPr lang="es-PE" sz="1600" b="1" kern="1200" dirty="0" err="1">
              <a:solidFill>
                <a:schemeClr val="accent4">
                  <a:lumMod val="75000"/>
                </a:schemeClr>
              </a:solidFill>
            </a:rPr>
            <a:t>Institutional</a:t>
          </a:r>
          <a:r>
            <a:rPr lang="es-PE" sz="1600" b="1" kern="1200" dirty="0">
              <a:solidFill>
                <a:schemeClr val="accent4">
                  <a:lumMod val="75000"/>
                </a:schemeClr>
              </a:solidFill>
            </a:rPr>
            <a:t> </a:t>
          </a:r>
          <a:r>
            <a:rPr lang="es-PE" sz="1600" b="1" kern="1200" dirty="0" err="1">
              <a:solidFill>
                <a:schemeClr val="accent4">
                  <a:lumMod val="75000"/>
                </a:schemeClr>
              </a:solidFill>
            </a:rPr>
            <a:t>Educational</a:t>
          </a:r>
          <a:r>
            <a:rPr lang="es-PE" sz="1600" b="1" kern="1200" dirty="0">
              <a:solidFill>
                <a:schemeClr val="accent4">
                  <a:lumMod val="75000"/>
                </a:schemeClr>
              </a:solidFill>
            </a:rPr>
            <a:t> Plan</a:t>
          </a:r>
        </a:p>
        <a:p>
          <a:pPr marL="0" lvl="0" indent="0" algn="ctr" defTabSz="711200">
            <a:lnSpc>
              <a:spcPct val="90000"/>
            </a:lnSpc>
            <a:spcBef>
              <a:spcPct val="0"/>
            </a:spcBef>
            <a:spcAft>
              <a:spcPct val="35000"/>
            </a:spcAft>
            <a:buNone/>
          </a:pPr>
          <a:r>
            <a:rPr lang="es-PE" sz="1600" b="1" kern="1200" dirty="0">
              <a:solidFill>
                <a:schemeClr val="accent4">
                  <a:lumMod val="75000"/>
                </a:schemeClr>
              </a:solidFill>
            </a:rPr>
            <a:t>Rules of </a:t>
          </a:r>
          <a:r>
            <a:rPr lang="es-PE" sz="1600" b="1" kern="1200" dirty="0" err="1">
              <a:solidFill>
                <a:schemeClr val="accent4">
                  <a:lumMod val="75000"/>
                </a:schemeClr>
              </a:solidFill>
            </a:rPr>
            <a:t>Procedure</a:t>
          </a:r>
          <a:endParaRPr lang="es-PE" sz="1800" kern="1200" dirty="0">
            <a:solidFill>
              <a:schemeClr val="accent4">
                <a:lumMod val="75000"/>
              </a:schemeClr>
            </a:solidFill>
          </a:endParaRPr>
        </a:p>
      </dsp:txBody>
      <dsp:txXfrm>
        <a:off x="7093384" y="912378"/>
        <a:ext cx="1968947" cy="19689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CEED1-F4FF-4F99-B4E4-B07896180F29}">
      <dsp:nvSpPr>
        <dsp:cNvPr id="0" name=""/>
        <dsp:cNvSpPr/>
      </dsp:nvSpPr>
      <dsp:spPr>
        <a:xfrm>
          <a:off x="1219" y="560284"/>
          <a:ext cx="1223468" cy="122346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332" tIns="11430" rIns="67332" bIns="11430" numCol="1" spcCol="1270" anchor="ctr" anchorCtr="0">
          <a:noAutofit/>
        </a:bodyPr>
        <a:lstStyle/>
        <a:p>
          <a:pPr marL="0" lvl="0" indent="0" algn="ctr" defTabSz="400050">
            <a:lnSpc>
              <a:spcPct val="90000"/>
            </a:lnSpc>
            <a:spcBef>
              <a:spcPct val="0"/>
            </a:spcBef>
            <a:spcAft>
              <a:spcPct val="35000"/>
            </a:spcAft>
            <a:buNone/>
          </a:pPr>
          <a:r>
            <a:rPr lang="es-PE" sz="900" kern="1200" dirty="0"/>
            <a:t>Project: </a:t>
          </a:r>
          <a:r>
            <a:rPr lang="es-PE" sz="900" kern="1200" dirty="0" err="1"/>
            <a:t>Learning</a:t>
          </a:r>
          <a:r>
            <a:rPr lang="es-PE" sz="900" kern="1200" dirty="0"/>
            <a:t> </a:t>
          </a:r>
          <a:r>
            <a:rPr lang="es-PE" sz="900" kern="1200" dirty="0" err="1"/>
            <a:t>through</a:t>
          </a:r>
          <a:r>
            <a:rPr lang="es-PE" sz="900" kern="1200" dirty="0"/>
            <a:t> </a:t>
          </a:r>
          <a:r>
            <a:rPr lang="es-PE" sz="900" kern="1200" dirty="0" err="1"/>
            <a:t>service</a:t>
          </a:r>
          <a:endParaRPr lang="es-PE" sz="900" kern="1200" dirty="0"/>
        </a:p>
        <a:p>
          <a:pPr marL="0" lvl="0" indent="0" algn="ctr" defTabSz="400050">
            <a:lnSpc>
              <a:spcPct val="90000"/>
            </a:lnSpc>
            <a:spcBef>
              <a:spcPct val="0"/>
            </a:spcBef>
            <a:spcAft>
              <a:spcPct val="35000"/>
            </a:spcAft>
            <a:buNone/>
          </a:pPr>
          <a:r>
            <a:rPr lang="es-PE" sz="900" kern="1200" dirty="0"/>
            <a:t>DPCC</a:t>
          </a:r>
        </a:p>
        <a:p>
          <a:pPr marL="0" lvl="0" indent="0" algn="ctr" defTabSz="400050">
            <a:lnSpc>
              <a:spcPct val="90000"/>
            </a:lnSpc>
            <a:spcBef>
              <a:spcPct val="0"/>
            </a:spcBef>
            <a:spcAft>
              <a:spcPct val="35000"/>
            </a:spcAft>
            <a:buNone/>
          </a:pPr>
          <a:r>
            <a:rPr lang="es-PE" sz="900" kern="1200" dirty="0"/>
            <a:t>PCI</a:t>
          </a:r>
        </a:p>
      </dsp:txBody>
      <dsp:txXfrm>
        <a:off x="180392" y="739457"/>
        <a:ext cx="865122" cy="865122"/>
      </dsp:txXfrm>
    </dsp:sp>
    <dsp:sp modelId="{3133060B-F71C-48A2-A3B5-4ECF3B56EC5B}">
      <dsp:nvSpPr>
        <dsp:cNvPr id="0" name=""/>
        <dsp:cNvSpPr/>
      </dsp:nvSpPr>
      <dsp:spPr>
        <a:xfrm>
          <a:off x="979994" y="560284"/>
          <a:ext cx="1223468" cy="122346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332" tIns="11430" rIns="67332" bIns="11430" numCol="1" spcCol="1270" anchor="ctr" anchorCtr="0">
          <a:noAutofit/>
        </a:bodyPr>
        <a:lstStyle/>
        <a:p>
          <a:pPr marL="0" lvl="0" indent="0" algn="ctr" defTabSz="400050">
            <a:lnSpc>
              <a:spcPct val="90000"/>
            </a:lnSpc>
            <a:spcBef>
              <a:spcPct val="0"/>
            </a:spcBef>
            <a:spcAft>
              <a:spcPct val="35000"/>
            </a:spcAft>
            <a:buNone/>
          </a:pPr>
          <a:r>
            <a:rPr lang="es-PE" sz="900" b="1" kern="1200" dirty="0" err="1"/>
            <a:t>Prevention</a:t>
          </a:r>
          <a:r>
            <a:rPr lang="es-PE" sz="900" b="1" kern="1200" dirty="0"/>
            <a:t> </a:t>
          </a:r>
          <a:r>
            <a:rPr lang="es-PE" sz="900" b="1" kern="1200" dirty="0" err="1"/>
            <a:t>curriculum</a:t>
          </a:r>
          <a:endParaRPr lang="es-PE" sz="900" b="1" kern="1200" dirty="0"/>
        </a:p>
        <a:p>
          <a:pPr marL="0" lvl="0" indent="0" algn="ctr" defTabSz="400050">
            <a:lnSpc>
              <a:spcPct val="90000"/>
            </a:lnSpc>
            <a:spcBef>
              <a:spcPct val="0"/>
            </a:spcBef>
            <a:spcAft>
              <a:spcPct val="35000"/>
            </a:spcAft>
            <a:buNone/>
          </a:pPr>
          <a:r>
            <a:rPr lang="es-PE" sz="900" b="1" kern="1200" dirty="0"/>
            <a:t>12 </a:t>
          </a:r>
          <a:r>
            <a:rPr lang="es-PE" sz="900" b="1" kern="1200" dirty="0" err="1"/>
            <a:t>session</a:t>
          </a:r>
          <a:endParaRPr lang="es-PE" sz="900" b="1" kern="1200" dirty="0"/>
        </a:p>
        <a:p>
          <a:pPr marL="0" lvl="0" indent="0" algn="ctr" defTabSz="400050">
            <a:lnSpc>
              <a:spcPct val="90000"/>
            </a:lnSpc>
            <a:spcBef>
              <a:spcPct val="0"/>
            </a:spcBef>
            <a:spcAft>
              <a:spcPct val="35000"/>
            </a:spcAft>
            <a:buNone/>
          </a:pPr>
          <a:r>
            <a:rPr lang="es-PE" sz="900" kern="1200" dirty="0"/>
            <a:t>Tutoría</a:t>
          </a:r>
        </a:p>
        <a:p>
          <a:pPr marL="0" lvl="0" indent="0" algn="ctr" defTabSz="400050">
            <a:lnSpc>
              <a:spcPct val="90000"/>
            </a:lnSpc>
            <a:spcBef>
              <a:spcPct val="0"/>
            </a:spcBef>
            <a:spcAft>
              <a:spcPct val="35000"/>
            </a:spcAft>
            <a:buNone/>
          </a:pPr>
          <a:r>
            <a:rPr lang="es-PE" sz="900" kern="1200" dirty="0"/>
            <a:t>PCI</a:t>
          </a:r>
        </a:p>
      </dsp:txBody>
      <dsp:txXfrm>
        <a:off x="1159167" y="739457"/>
        <a:ext cx="865122" cy="865122"/>
      </dsp:txXfrm>
    </dsp:sp>
    <dsp:sp modelId="{CC43B591-1697-41B0-B024-3C5E07A7DF38}">
      <dsp:nvSpPr>
        <dsp:cNvPr id="0" name=""/>
        <dsp:cNvSpPr/>
      </dsp:nvSpPr>
      <dsp:spPr>
        <a:xfrm>
          <a:off x="1958769" y="560284"/>
          <a:ext cx="1223468" cy="122346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332" tIns="11430" rIns="67332" bIns="11430" numCol="1" spcCol="1270" anchor="ctr" anchorCtr="0">
          <a:noAutofit/>
        </a:bodyPr>
        <a:lstStyle/>
        <a:p>
          <a:pPr marL="0" lvl="0" indent="0" algn="ctr" defTabSz="400050">
            <a:lnSpc>
              <a:spcPct val="90000"/>
            </a:lnSpc>
            <a:spcBef>
              <a:spcPct val="0"/>
            </a:spcBef>
            <a:spcAft>
              <a:spcPct val="35000"/>
            </a:spcAft>
            <a:buNone/>
          </a:pPr>
          <a:r>
            <a:rPr lang="es-PE" sz="900" b="1" kern="1200" dirty="0" err="1"/>
            <a:t>Prevention</a:t>
          </a:r>
          <a:r>
            <a:rPr lang="es-PE" sz="900" b="1" kern="1200" dirty="0"/>
            <a:t> positive </a:t>
          </a:r>
          <a:r>
            <a:rPr lang="es-PE" sz="900" b="1" kern="1200" dirty="0" err="1"/>
            <a:t>climate</a:t>
          </a:r>
          <a:endParaRPr lang="es-PE" sz="900" b="1" kern="1200" dirty="0"/>
        </a:p>
        <a:p>
          <a:pPr marL="0" lvl="0" indent="0" algn="ctr" defTabSz="400050">
            <a:lnSpc>
              <a:spcPct val="90000"/>
            </a:lnSpc>
            <a:spcBef>
              <a:spcPct val="0"/>
            </a:spcBef>
            <a:spcAft>
              <a:spcPct val="35000"/>
            </a:spcAft>
            <a:buNone/>
          </a:pPr>
          <a:r>
            <a:rPr lang="es-PE" sz="900" kern="1200" dirty="0"/>
            <a:t>Convivencia escolar</a:t>
          </a:r>
        </a:p>
      </dsp:txBody>
      <dsp:txXfrm>
        <a:off x="2137942" y="739457"/>
        <a:ext cx="865122" cy="865122"/>
      </dsp:txXfrm>
    </dsp:sp>
    <dsp:sp modelId="{1CFC8232-5F8F-4539-9539-AF6A38F5ECD8}">
      <dsp:nvSpPr>
        <dsp:cNvPr id="0" name=""/>
        <dsp:cNvSpPr/>
      </dsp:nvSpPr>
      <dsp:spPr>
        <a:xfrm>
          <a:off x="2937544" y="560284"/>
          <a:ext cx="1223468" cy="1223468"/>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7332" tIns="11430" rIns="67332" bIns="11430" numCol="1" spcCol="1270" anchor="ctr" anchorCtr="0">
          <a:noAutofit/>
        </a:bodyPr>
        <a:lstStyle/>
        <a:p>
          <a:pPr marL="0" lvl="0" indent="0" algn="ctr" defTabSz="400050">
            <a:lnSpc>
              <a:spcPct val="90000"/>
            </a:lnSpc>
            <a:spcBef>
              <a:spcPct val="0"/>
            </a:spcBef>
            <a:spcAft>
              <a:spcPct val="35000"/>
            </a:spcAft>
            <a:buNone/>
          </a:pPr>
          <a:r>
            <a:rPr lang="es-PE" sz="900" b="1" kern="1200" dirty="0"/>
            <a:t> </a:t>
          </a:r>
          <a:r>
            <a:rPr lang="es-PE" sz="900" b="1" kern="1200" dirty="0" err="1"/>
            <a:t>Prevention</a:t>
          </a:r>
          <a:r>
            <a:rPr lang="es-PE" sz="900" b="1" kern="1200" dirty="0"/>
            <a:t> </a:t>
          </a:r>
          <a:r>
            <a:rPr lang="es-PE" sz="900" b="1" kern="1200" dirty="0" err="1"/>
            <a:t>Policies</a:t>
          </a:r>
          <a:endParaRPr lang="es-PE" sz="900" b="1" kern="1200" dirty="0"/>
        </a:p>
        <a:p>
          <a:pPr marL="0" lvl="0" indent="0" algn="ctr" defTabSz="400050">
            <a:lnSpc>
              <a:spcPct val="90000"/>
            </a:lnSpc>
            <a:spcBef>
              <a:spcPct val="0"/>
            </a:spcBef>
            <a:spcAft>
              <a:spcPct val="35000"/>
            </a:spcAft>
            <a:buNone/>
          </a:pPr>
          <a:r>
            <a:rPr lang="es-PE" sz="900" kern="1200" dirty="0"/>
            <a:t>PEI/RI</a:t>
          </a:r>
        </a:p>
      </dsp:txBody>
      <dsp:txXfrm>
        <a:off x="3116717" y="739457"/>
        <a:ext cx="865122" cy="865122"/>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38214-5F1B-4F1F-9319-47B7661057D9}" type="datetimeFigureOut">
              <a:rPr lang="es-PE" smtClean="0"/>
              <a:t>20/07/2020</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09FBD-85B1-4198-B110-980145AE8B70}" type="slidenum">
              <a:rPr lang="es-PE" smtClean="0"/>
              <a:t>‹#›</a:t>
            </a:fld>
            <a:endParaRPr lang="es-PE"/>
          </a:p>
        </p:txBody>
      </p:sp>
    </p:spTree>
    <p:extLst>
      <p:ext uri="{BB962C8B-B14F-4D97-AF65-F5344CB8AC3E}">
        <p14:creationId xmlns:p14="http://schemas.microsoft.com/office/powerpoint/2010/main" val="2702839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noAutofit/>
          </a:bodyPr>
          <a:lstStyle/>
          <a:p>
            <a:pPr eaLnBrk="1" hangingPunct="1"/>
            <a:r>
              <a:rPr lang="en-GB" b="1" dirty="0">
                <a:solidFill>
                  <a:srgbClr val="000000"/>
                </a:solidFill>
              </a:rPr>
              <a:t>SAY:</a:t>
            </a:r>
          </a:p>
          <a:p>
            <a:pPr eaLnBrk="1" hangingPunct="1"/>
            <a:endParaRPr lang="en-GB" i="1" dirty="0">
              <a:solidFill>
                <a:srgbClr val="000000"/>
              </a:solidFill>
            </a:endParaRPr>
          </a:p>
          <a:p>
            <a:pPr eaLnBrk="1" hangingPunct="1"/>
            <a:r>
              <a:rPr lang="en-GB" dirty="0">
                <a:solidFill>
                  <a:srgbClr val="000000"/>
                </a:solidFill>
              </a:rPr>
              <a:t>Here we are beginning to make the transition from understanding the processes of socialization to those processes that lead up to engagement in a </a:t>
            </a:r>
            <a:r>
              <a:rPr lang="en-GB" dirty="0" err="1">
                <a:solidFill>
                  <a:srgbClr val="000000"/>
                </a:solidFill>
              </a:rPr>
              <a:t>behavior</a:t>
            </a:r>
            <a:r>
              <a:rPr lang="en-GB" dirty="0">
                <a:solidFill>
                  <a:srgbClr val="000000"/>
                </a:solidFill>
              </a:rPr>
              <a:t>--whether a positive or negative </a:t>
            </a:r>
            <a:r>
              <a:rPr lang="en-GB" dirty="0" err="1">
                <a:solidFill>
                  <a:srgbClr val="000000"/>
                </a:solidFill>
              </a:rPr>
              <a:t>behavior</a:t>
            </a:r>
            <a:r>
              <a:rPr lang="en-GB" dirty="0">
                <a:solidFill>
                  <a:srgbClr val="000000"/>
                </a:solidFill>
              </a:rPr>
              <a:t>, such as substance use. This framework illustrates the factors involved in the </a:t>
            </a:r>
            <a:r>
              <a:rPr lang="en-GB" b="1" dirty="0">
                <a:solidFill>
                  <a:srgbClr val="000000"/>
                </a:solidFill>
              </a:rPr>
              <a:t>human motivation and change processes </a:t>
            </a:r>
            <a:r>
              <a:rPr lang="en-GB" dirty="0">
                <a:solidFill>
                  <a:srgbClr val="000000"/>
                </a:solidFill>
              </a:rPr>
              <a:t>we work with in prevention. </a:t>
            </a:r>
            <a:r>
              <a:rPr lang="en-GB" u="none" dirty="0">
                <a:solidFill>
                  <a:srgbClr val="000000"/>
                </a:solidFill>
              </a:rPr>
              <a:t>You remember that we discussed this as one of the SPR Principles of Prevention.   It extends the </a:t>
            </a:r>
            <a:r>
              <a:rPr lang="en-GB" u="none" dirty="0" err="1">
                <a:solidFill>
                  <a:srgbClr val="000000"/>
                </a:solidFill>
              </a:rPr>
              <a:t>Etiology</a:t>
            </a:r>
            <a:r>
              <a:rPr lang="en-GB" u="none" dirty="0">
                <a:solidFill>
                  <a:srgbClr val="000000"/>
                </a:solidFill>
              </a:rPr>
              <a:t> Model that we were looking at to show what</a:t>
            </a:r>
            <a:r>
              <a:rPr lang="en-GB" u="none" baseline="0" dirty="0">
                <a:solidFill>
                  <a:srgbClr val="000000"/>
                </a:solidFill>
              </a:rPr>
              <a:t> factors are responsible for behaviors.</a:t>
            </a:r>
            <a:endParaRPr lang="en-GB" u="none" dirty="0">
              <a:solidFill>
                <a:srgbClr val="000000"/>
              </a:solidFill>
            </a:endParaRPr>
          </a:p>
          <a:p>
            <a:pPr eaLnBrk="1" hangingPunct="1"/>
            <a:endParaRPr lang="en-GB" dirty="0">
              <a:solidFill>
                <a:srgbClr val="000000"/>
              </a:solidFill>
            </a:endParaRPr>
          </a:p>
          <a:p>
            <a:pPr eaLnBrk="1" hangingPunct="1"/>
            <a:r>
              <a:rPr lang="en-GB" dirty="0">
                <a:solidFill>
                  <a:srgbClr val="000000"/>
                </a:solidFill>
              </a:rPr>
              <a:t>It shows how the various environmental levels, personal characteristics and the socialization process interact in the decision-making that takes place before the use of any substance and performance of other problem behaviors. </a:t>
            </a:r>
          </a:p>
          <a:p>
            <a:pPr eaLnBrk="1" hangingPunct="1"/>
            <a:endParaRPr lang="en-GB" u="sng" dirty="0">
              <a:solidFill>
                <a:srgbClr val="000000"/>
              </a:solidFill>
            </a:endParaRPr>
          </a:p>
          <a:p>
            <a:pPr eaLnBrk="1" hangingPunct="1"/>
            <a:r>
              <a:rPr lang="en-GB" u="none" dirty="0">
                <a:solidFill>
                  <a:srgbClr val="000000"/>
                </a:solidFill>
              </a:rPr>
              <a:t>Remember, socialization is the process involved in learning the culture,</a:t>
            </a:r>
            <a:r>
              <a:rPr lang="en-US" b="0" u="none" baseline="0" dirty="0"/>
              <a:t> attitudes, beliefs, language, and behavior</a:t>
            </a:r>
            <a:r>
              <a:rPr lang="en-GB" u="none" dirty="0">
                <a:solidFill>
                  <a:srgbClr val="000000"/>
                </a:solidFill>
              </a:rPr>
              <a:t> of the society within which we live. </a:t>
            </a:r>
            <a:r>
              <a:rPr lang="en-GB" b="1" u="none" dirty="0">
                <a:solidFill>
                  <a:srgbClr val="000000"/>
                </a:solidFill>
              </a:rPr>
              <a:t>A key concept is that evidence-based prevention teaches the acceptable attitudes and behaviors of society in order to avoid substance use and become successful, healthy adults. </a:t>
            </a:r>
          </a:p>
          <a:p>
            <a:pPr eaLnBrk="1" hangingPunct="1"/>
            <a:endParaRPr lang="en-GB" dirty="0">
              <a:solidFill>
                <a:srgbClr val="000000"/>
              </a:solidFill>
            </a:endParaRPr>
          </a:p>
          <a:p>
            <a:pPr eaLnBrk="1" hangingPunct="1"/>
            <a:r>
              <a:rPr lang="en-US" dirty="0">
                <a:solidFill>
                  <a:srgbClr val="000000"/>
                </a:solidFill>
              </a:rPr>
              <a:t>As we saw in Module 2, genetic and other biological factors play a significant role in the achievement of developmental benchmarks, that is, the goal of each stage of development, from infancy to early adulthood, that includes: intellectual ability, language development, cognitive, emotional, and psychological functioning, and attainment of social competency skills.</a:t>
            </a:r>
          </a:p>
          <a:p>
            <a:pPr eaLnBrk="1" hangingPunct="1"/>
            <a:endParaRPr lang="en-US" dirty="0">
              <a:solidFill>
                <a:srgbClr val="000000"/>
              </a:solidFill>
            </a:endParaRPr>
          </a:p>
          <a:p>
            <a:pPr eaLnBrk="1" hangingPunct="1"/>
            <a:r>
              <a:rPr lang="en-US" dirty="0">
                <a:solidFill>
                  <a:srgbClr val="000000"/>
                </a:solidFill>
              </a:rPr>
              <a:t>As we noted before, the extent to which developmental benchmarks are met determines our level of vulnerability to influences from our environment.  Such vulnerability can vary within an individual and across developmental periods.  Children who don’t reach early developmental benchmarks are most likely the most vulnerable as failure to achieve these early benchmarks signifies their difficult in reaching later ones.  </a:t>
            </a:r>
          </a:p>
          <a:p>
            <a:pPr eaLnBrk="1" hangingPunct="1"/>
            <a:endParaRPr lang="en-US" dirty="0">
              <a:solidFill>
                <a:srgbClr val="000000"/>
              </a:solidFill>
            </a:endParaRPr>
          </a:p>
          <a:p>
            <a:pPr eaLnBrk="1" hangingPunct="1"/>
            <a:r>
              <a:rPr lang="en-US" dirty="0">
                <a:solidFill>
                  <a:srgbClr val="000000"/>
                </a:solidFill>
              </a:rPr>
              <a:t>Environmental factors can both lessen or enhance this vulnerability.  As environmental experiences are associated with heightened stress or adversity, the risk for substance use is increased.  The environmental influences are viewed at two major levels, those in close proximity to the individual—micro level environments—and those that are more distant—macro level environments. </a:t>
            </a:r>
          </a:p>
          <a:p>
            <a:pPr eaLnBrk="1" hangingPunct="1"/>
            <a:endParaRPr lang="en-US" dirty="0">
              <a:solidFill>
                <a:srgbClr val="000000"/>
              </a:solidFill>
            </a:endParaRPr>
          </a:p>
          <a:p>
            <a:pPr eaLnBrk="1" hangingPunct="1"/>
            <a:r>
              <a:rPr lang="en-US" dirty="0">
                <a:solidFill>
                  <a:srgbClr val="000000"/>
                </a:solidFill>
              </a:rPr>
              <a:t>It is the combination of these environmental influences and personal characteristics of individuals that shapes beliefs, attitudes, and behavior.  So it is possible for vulnerable children who receive positive parenting to overcome their challenges while similarly vulnerable children who are neglected by their parents may not be so successful.</a:t>
            </a:r>
          </a:p>
          <a:p>
            <a:pPr eaLnBrk="1" hangingPunct="1"/>
            <a:endParaRPr lang="en-US" dirty="0">
              <a:solidFill>
                <a:srgbClr val="000000"/>
              </a:solidFill>
            </a:endParaRPr>
          </a:p>
          <a:p>
            <a:pPr eaLnBrk="1" hangingPunct="1"/>
            <a:r>
              <a:rPr lang="en-US" dirty="0">
                <a:solidFill>
                  <a:srgbClr val="000000"/>
                </a:solidFill>
              </a:rPr>
              <a:t>What is also important to note in this slide is that the two levels of influence--the macro- and micro-level--do not operate independently to influence our behavior, but they also</a:t>
            </a:r>
            <a:r>
              <a:rPr lang="en-US" baseline="0" dirty="0">
                <a:solidFill>
                  <a:srgbClr val="000000"/>
                </a:solidFill>
              </a:rPr>
              <a:t> impact one another.  </a:t>
            </a:r>
            <a:r>
              <a:rPr lang="en-US" dirty="0">
                <a:solidFill>
                  <a:srgbClr val="000000"/>
                </a:solidFill>
              </a:rPr>
              <a:t>For instance, family stability and even parenting behaviors can be challenged when one or both caregivers are unemployed for long periods of time.   If we live in impoverished or disorganized neighborhoods, children may be at risk or not feel safe.  Think about </a:t>
            </a:r>
            <a:r>
              <a:rPr lang="en-US" u="none" dirty="0">
                <a:solidFill>
                  <a:srgbClr val="000000"/>
                </a:solidFill>
              </a:rPr>
              <a:t>the basic challenge of just walking </a:t>
            </a:r>
            <a:r>
              <a:rPr lang="en-US" dirty="0">
                <a:solidFill>
                  <a:srgbClr val="000000"/>
                </a:solidFill>
              </a:rPr>
              <a:t>to school through such a community. </a:t>
            </a:r>
          </a:p>
        </p:txBody>
      </p:sp>
    </p:spTree>
    <p:extLst>
      <p:ext uri="{BB962C8B-B14F-4D97-AF65-F5344CB8AC3E}">
        <p14:creationId xmlns:p14="http://schemas.microsoft.com/office/powerpoint/2010/main" val="407063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noAutofit/>
          </a:bodyPr>
          <a:lstStyle/>
          <a:p>
            <a:pPr eaLnBrk="1" hangingPunct="1"/>
            <a:r>
              <a:rPr lang="en-GB" b="1" dirty="0">
                <a:solidFill>
                  <a:srgbClr val="000000"/>
                </a:solidFill>
              </a:rPr>
              <a:t>SAY:</a:t>
            </a:r>
          </a:p>
          <a:p>
            <a:pPr eaLnBrk="1" hangingPunct="1"/>
            <a:endParaRPr lang="en-GB" i="1" dirty="0">
              <a:solidFill>
                <a:srgbClr val="000000"/>
              </a:solidFill>
            </a:endParaRPr>
          </a:p>
          <a:p>
            <a:pPr eaLnBrk="1" hangingPunct="1"/>
            <a:r>
              <a:rPr lang="en-GB" dirty="0">
                <a:solidFill>
                  <a:srgbClr val="000000"/>
                </a:solidFill>
              </a:rPr>
              <a:t>Here we are beginning to make the transition from understanding the processes of socialization to those processes that lead up to engagement in a </a:t>
            </a:r>
            <a:r>
              <a:rPr lang="en-GB" dirty="0" err="1">
                <a:solidFill>
                  <a:srgbClr val="000000"/>
                </a:solidFill>
              </a:rPr>
              <a:t>behavior</a:t>
            </a:r>
            <a:r>
              <a:rPr lang="en-GB" dirty="0">
                <a:solidFill>
                  <a:srgbClr val="000000"/>
                </a:solidFill>
              </a:rPr>
              <a:t>--whether a positive or negative </a:t>
            </a:r>
            <a:r>
              <a:rPr lang="en-GB" dirty="0" err="1">
                <a:solidFill>
                  <a:srgbClr val="000000"/>
                </a:solidFill>
              </a:rPr>
              <a:t>behavior</a:t>
            </a:r>
            <a:r>
              <a:rPr lang="en-GB" dirty="0">
                <a:solidFill>
                  <a:srgbClr val="000000"/>
                </a:solidFill>
              </a:rPr>
              <a:t>, such as substance use. This framework illustrates the factors involved in the </a:t>
            </a:r>
            <a:r>
              <a:rPr lang="en-GB" b="1" dirty="0">
                <a:solidFill>
                  <a:srgbClr val="000000"/>
                </a:solidFill>
              </a:rPr>
              <a:t>human motivation and change processes </a:t>
            </a:r>
            <a:r>
              <a:rPr lang="en-GB" dirty="0">
                <a:solidFill>
                  <a:srgbClr val="000000"/>
                </a:solidFill>
              </a:rPr>
              <a:t>we work with in prevention. </a:t>
            </a:r>
            <a:r>
              <a:rPr lang="en-GB" u="none" dirty="0">
                <a:solidFill>
                  <a:srgbClr val="000000"/>
                </a:solidFill>
              </a:rPr>
              <a:t>You remember that we discussed this as one of the SPR Principles of Prevention.   It extends the </a:t>
            </a:r>
            <a:r>
              <a:rPr lang="en-GB" u="none" dirty="0" err="1">
                <a:solidFill>
                  <a:srgbClr val="000000"/>
                </a:solidFill>
              </a:rPr>
              <a:t>Etiology</a:t>
            </a:r>
            <a:r>
              <a:rPr lang="en-GB" u="none" dirty="0">
                <a:solidFill>
                  <a:srgbClr val="000000"/>
                </a:solidFill>
              </a:rPr>
              <a:t> Model that we were looking at to show what</a:t>
            </a:r>
            <a:r>
              <a:rPr lang="en-GB" u="none" baseline="0" dirty="0">
                <a:solidFill>
                  <a:srgbClr val="000000"/>
                </a:solidFill>
              </a:rPr>
              <a:t> factors are responsible for behaviors.</a:t>
            </a:r>
            <a:endParaRPr lang="en-GB" u="none" dirty="0">
              <a:solidFill>
                <a:srgbClr val="000000"/>
              </a:solidFill>
            </a:endParaRPr>
          </a:p>
          <a:p>
            <a:pPr eaLnBrk="1" hangingPunct="1"/>
            <a:endParaRPr lang="en-GB" dirty="0">
              <a:solidFill>
                <a:srgbClr val="000000"/>
              </a:solidFill>
            </a:endParaRPr>
          </a:p>
          <a:p>
            <a:pPr eaLnBrk="1" hangingPunct="1"/>
            <a:r>
              <a:rPr lang="en-GB" dirty="0">
                <a:solidFill>
                  <a:srgbClr val="000000"/>
                </a:solidFill>
              </a:rPr>
              <a:t>It shows how the various environmental levels, personal characteristics and the socialization process interact in the decision-making that takes place before the use of any substance and performance of other problem behaviors. </a:t>
            </a:r>
          </a:p>
          <a:p>
            <a:pPr eaLnBrk="1" hangingPunct="1"/>
            <a:endParaRPr lang="en-GB" u="sng" dirty="0">
              <a:solidFill>
                <a:srgbClr val="000000"/>
              </a:solidFill>
            </a:endParaRPr>
          </a:p>
          <a:p>
            <a:pPr eaLnBrk="1" hangingPunct="1"/>
            <a:r>
              <a:rPr lang="en-GB" u="none" dirty="0">
                <a:solidFill>
                  <a:srgbClr val="000000"/>
                </a:solidFill>
              </a:rPr>
              <a:t>Remember, socialization is the process involved in learning the culture,</a:t>
            </a:r>
            <a:r>
              <a:rPr lang="en-US" b="0" u="none" baseline="0" dirty="0"/>
              <a:t> attitudes, beliefs, language, and behavior</a:t>
            </a:r>
            <a:r>
              <a:rPr lang="en-GB" u="none" dirty="0">
                <a:solidFill>
                  <a:srgbClr val="000000"/>
                </a:solidFill>
              </a:rPr>
              <a:t> of the society within which we live. </a:t>
            </a:r>
            <a:r>
              <a:rPr lang="en-GB" b="1" u="none" dirty="0">
                <a:solidFill>
                  <a:srgbClr val="000000"/>
                </a:solidFill>
              </a:rPr>
              <a:t>A key concept is that evidence-based prevention teaches the acceptable attitudes and behaviors of society in order to avoid substance use and become successful, healthy adults. </a:t>
            </a:r>
          </a:p>
          <a:p>
            <a:pPr eaLnBrk="1" hangingPunct="1"/>
            <a:endParaRPr lang="en-GB" dirty="0">
              <a:solidFill>
                <a:srgbClr val="000000"/>
              </a:solidFill>
            </a:endParaRPr>
          </a:p>
          <a:p>
            <a:pPr eaLnBrk="1" hangingPunct="1"/>
            <a:r>
              <a:rPr lang="en-US" dirty="0">
                <a:solidFill>
                  <a:srgbClr val="000000"/>
                </a:solidFill>
              </a:rPr>
              <a:t>As we saw in Module 2, genetic and other biological factors play a significant role in the achievement of developmental benchmarks, that is, the goal of each stage of development, from infancy to early adulthood, that includes: intellectual ability, language development, cognitive, emotional, and psychological functioning, and attainment of social competency skills.</a:t>
            </a:r>
          </a:p>
          <a:p>
            <a:pPr eaLnBrk="1" hangingPunct="1"/>
            <a:endParaRPr lang="en-US" dirty="0">
              <a:solidFill>
                <a:srgbClr val="000000"/>
              </a:solidFill>
            </a:endParaRPr>
          </a:p>
          <a:p>
            <a:pPr eaLnBrk="1" hangingPunct="1"/>
            <a:r>
              <a:rPr lang="en-US" dirty="0">
                <a:solidFill>
                  <a:srgbClr val="000000"/>
                </a:solidFill>
              </a:rPr>
              <a:t>As we noted before, the extent to which developmental benchmarks are met determines our level of vulnerability to influences from our environment.  Such vulnerability can vary within an individual and across developmental periods.  Children who don’t reach early developmental benchmarks are most likely the most vulnerable as failure to achieve these early benchmarks signifies their difficult in reaching later ones.  </a:t>
            </a:r>
          </a:p>
          <a:p>
            <a:pPr eaLnBrk="1" hangingPunct="1"/>
            <a:endParaRPr lang="en-US" dirty="0">
              <a:solidFill>
                <a:srgbClr val="000000"/>
              </a:solidFill>
            </a:endParaRPr>
          </a:p>
          <a:p>
            <a:pPr eaLnBrk="1" hangingPunct="1"/>
            <a:r>
              <a:rPr lang="en-US" dirty="0">
                <a:solidFill>
                  <a:srgbClr val="000000"/>
                </a:solidFill>
              </a:rPr>
              <a:t>Environmental factors can both lessen or enhance this vulnerability.  As environmental experiences are associated with heightened stress or adversity, the risk for substance use is increased.  The environmental influences are viewed at two major levels, those in close proximity to the individual—micro level environments—and those that are more distant—macro level environments. </a:t>
            </a:r>
          </a:p>
          <a:p>
            <a:pPr eaLnBrk="1" hangingPunct="1"/>
            <a:endParaRPr lang="en-US" dirty="0">
              <a:solidFill>
                <a:srgbClr val="000000"/>
              </a:solidFill>
            </a:endParaRPr>
          </a:p>
          <a:p>
            <a:pPr eaLnBrk="1" hangingPunct="1"/>
            <a:r>
              <a:rPr lang="en-US" dirty="0">
                <a:solidFill>
                  <a:srgbClr val="000000"/>
                </a:solidFill>
              </a:rPr>
              <a:t>It is the combination of these environmental influences and personal characteristics of individuals that shapes beliefs, attitudes, and behavior.  So it is possible for vulnerable children who receive positive parenting to overcome their challenges while similarly vulnerable children who are neglected by their parents may not be so successful.</a:t>
            </a:r>
          </a:p>
          <a:p>
            <a:pPr eaLnBrk="1" hangingPunct="1"/>
            <a:endParaRPr lang="en-US" dirty="0">
              <a:solidFill>
                <a:srgbClr val="000000"/>
              </a:solidFill>
            </a:endParaRPr>
          </a:p>
          <a:p>
            <a:pPr eaLnBrk="1" hangingPunct="1"/>
            <a:r>
              <a:rPr lang="en-US" dirty="0">
                <a:solidFill>
                  <a:srgbClr val="000000"/>
                </a:solidFill>
              </a:rPr>
              <a:t>What is also important to note in this slide is that the two levels of influence--the macro- and micro-level--do not operate independently to influence our behavior, but they also</a:t>
            </a:r>
            <a:r>
              <a:rPr lang="en-US" baseline="0" dirty="0">
                <a:solidFill>
                  <a:srgbClr val="000000"/>
                </a:solidFill>
              </a:rPr>
              <a:t> impact one another.  </a:t>
            </a:r>
            <a:r>
              <a:rPr lang="en-US" dirty="0">
                <a:solidFill>
                  <a:srgbClr val="000000"/>
                </a:solidFill>
              </a:rPr>
              <a:t>For instance, family stability and even parenting behaviors can be challenged when one or both caregivers are unemployed for long periods of time.   If we live in impoverished or disorganized neighborhoods, children may be at risk or not feel safe.  Think about </a:t>
            </a:r>
            <a:r>
              <a:rPr lang="en-US" u="none" dirty="0">
                <a:solidFill>
                  <a:srgbClr val="000000"/>
                </a:solidFill>
              </a:rPr>
              <a:t>the basic challenge of just walking </a:t>
            </a:r>
            <a:r>
              <a:rPr lang="en-US" dirty="0">
                <a:solidFill>
                  <a:srgbClr val="000000"/>
                </a:solidFill>
              </a:rPr>
              <a:t>to school through such a community. </a:t>
            </a:r>
          </a:p>
        </p:txBody>
      </p:sp>
    </p:spTree>
    <p:extLst>
      <p:ext uri="{BB962C8B-B14F-4D97-AF65-F5344CB8AC3E}">
        <p14:creationId xmlns:p14="http://schemas.microsoft.com/office/powerpoint/2010/main" val="4036088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829D58C-B498-4FFE-AB51-E072133DB0EB}" type="datetimeFigureOut">
              <a:rPr lang="es-PE" smtClean="0"/>
              <a:t>20/07/2020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E3AE9C43-4D35-416C-AE23-E9FC69BEFAED}" type="slidenum">
              <a:rPr lang="es-PE" smtClean="0"/>
              <a:t>‹#›</a:t>
            </a:fld>
            <a:endParaRPr lang="es-PE"/>
          </a:p>
        </p:txBody>
      </p:sp>
    </p:spTree>
    <p:extLst>
      <p:ext uri="{BB962C8B-B14F-4D97-AF65-F5344CB8AC3E}">
        <p14:creationId xmlns:p14="http://schemas.microsoft.com/office/powerpoint/2010/main" val="2184414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829D58C-B498-4FFE-AB51-E072133DB0EB}" type="datetimeFigureOut">
              <a:rPr lang="es-PE" smtClean="0"/>
              <a:t>20/07/2020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E3AE9C43-4D35-416C-AE23-E9FC69BEFAED}" type="slidenum">
              <a:rPr lang="es-PE" smtClean="0"/>
              <a:t>‹#›</a:t>
            </a:fld>
            <a:endParaRPr lang="es-PE"/>
          </a:p>
        </p:txBody>
      </p:sp>
    </p:spTree>
    <p:extLst>
      <p:ext uri="{BB962C8B-B14F-4D97-AF65-F5344CB8AC3E}">
        <p14:creationId xmlns:p14="http://schemas.microsoft.com/office/powerpoint/2010/main" val="206380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829D58C-B498-4FFE-AB51-E072133DB0EB}" type="datetimeFigureOut">
              <a:rPr lang="es-PE" smtClean="0"/>
              <a:t>20/07/2020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E3AE9C43-4D35-416C-AE23-E9FC69BEFAED}" type="slidenum">
              <a:rPr lang="es-PE" smtClean="0"/>
              <a:t>‹#›</a:t>
            </a:fld>
            <a:endParaRPr lang="es-PE"/>
          </a:p>
        </p:txBody>
      </p:sp>
    </p:spTree>
    <p:extLst>
      <p:ext uri="{BB962C8B-B14F-4D97-AF65-F5344CB8AC3E}">
        <p14:creationId xmlns:p14="http://schemas.microsoft.com/office/powerpoint/2010/main" val="590480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60175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51101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31995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38303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73803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2329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278616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24480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829D58C-B498-4FFE-AB51-E072133DB0EB}" type="datetimeFigureOut">
              <a:rPr lang="es-PE" smtClean="0"/>
              <a:t>20/07/2020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E3AE9C43-4D35-416C-AE23-E9FC69BEFAED}" type="slidenum">
              <a:rPr lang="es-PE" smtClean="0"/>
              <a:t>‹#›</a:t>
            </a:fld>
            <a:endParaRPr lang="es-PE"/>
          </a:p>
        </p:txBody>
      </p:sp>
    </p:spTree>
    <p:extLst>
      <p:ext uri="{BB962C8B-B14F-4D97-AF65-F5344CB8AC3E}">
        <p14:creationId xmlns:p14="http://schemas.microsoft.com/office/powerpoint/2010/main" val="3569146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87013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42639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3030706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79581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2812870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87814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46062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417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829D58C-B498-4FFE-AB51-E072133DB0EB}" type="datetimeFigureOut">
              <a:rPr lang="es-PE" smtClean="0"/>
              <a:t>20/07/2020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E3AE9C43-4D35-416C-AE23-E9FC69BEFAED}" type="slidenum">
              <a:rPr lang="es-PE" smtClean="0"/>
              <a:t>‹#›</a:t>
            </a:fld>
            <a:endParaRPr lang="es-PE"/>
          </a:p>
        </p:txBody>
      </p:sp>
    </p:spTree>
    <p:extLst>
      <p:ext uri="{BB962C8B-B14F-4D97-AF65-F5344CB8AC3E}">
        <p14:creationId xmlns:p14="http://schemas.microsoft.com/office/powerpoint/2010/main" val="325736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829D58C-B498-4FFE-AB51-E072133DB0EB}" type="datetimeFigureOut">
              <a:rPr lang="es-PE" smtClean="0"/>
              <a:t>20/07/2020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E3AE9C43-4D35-416C-AE23-E9FC69BEFAED}" type="slidenum">
              <a:rPr lang="es-PE" smtClean="0"/>
              <a:t>‹#›</a:t>
            </a:fld>
            <a:endParaRPr lang="es-PE"/>
          </a:p>
        </p:txBody>
      </p:sp>
    </p:spTree>
    <p:extLst>
      <p:ext uri="{BB962C8B-B14F-4D97-AF65-F5344CB8AC3E}">
        <p14:creationId xmlns:p14="http://schemas.microsoft.com/office/powerpoint/2010/main" val="21559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829D58C-B498-4FFE-AB51-E072133DB0EB}" type="datetimeFigureOut">
              <a:rPr lang="es-PE" smtClean="0"/>
              <a:t>20/07/2020</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E3AE9C43-4D35-416C-AE23-E9FC69BEFAED}" type="slidenum">
              <a:rPr lang="es-PE" smtClean="0"/>
              <a:t>‹#›</a:t>
            </a:fld>
            <a:endParaRPr lang="es-PE"/>
          </a:p>
        </p:txBody>
      </p:sp>
    </p:spTree>
    <p:extLst>
      <p:ext uri="{BB962C8B-B14F-4D97-AF65-F5344CB8AC3E}">
        <p14:creationId xmlns:p14="http://schemas.microsoft.com/office/powerpoint/2010/main" val="328664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829D58C-B498-4FFE-AB51-E072133DB0EB}" type="datetimeFigureOut">
              <a:rPr lang="es-PE" smtClean="0"/>
              <a:t>20/07/2020</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E3AE9C43-4D35-416C-AE23-E9FC69BEFAED}" type="slidenum">
              <a:rPr lang="es-PE" smtClean="0"/>
              <a:t>‹#›</a:t>
            </a:fld>
            <a:endParaRPr lang="es-PE"/>
          </a:p>
        </p:txBody>
      </p:sp>
    </p:spTree>
    <p:extLst>
      <p:ext uri="{BB962C8B-B14F-4D97-AF65-F5344CB8AC3E}">
        <p14:creationId xmlns:p14="http://schemas.microsoft.com/office/powerpoint/2010/main" val="178422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29D58C-B498-4FFE-AB51-E072133DB0EB}" type="datetimeFigureOut">
              <a:rPr lang="es-PE" smtClean="0"/>
              <a:t>20/07/2020</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E3AE9C43-4D35-416C-AE23-E9FC69BEFAED}" type="slidenum">
              <a:rPr lang="es-PE" smtClean="0"/>
              <a:t>‹#›</a:t>
            </a:fld>
            <a:endParaRPr lang="es-PE"/>
          </a:p>
        </p:txBody>
      </p:sp>
    </p:spTree>
    <p:extLst>
      <p:ext uri="{BB962C8B-B14F-4D97-AF65-F5344CB8AC3E}">
        <p14:creationId xmlns:p14="http://schemas.microsoft.com/office/powerpoint/2010/main" val="251476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B829D58C-B498-4FFE-AB51-E072133DB0EB}" type="datetimeFigureOut">
              <a:rPr lang="es-PE" smtClean="0"/>
              <a:t>20/07/2020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E3AE9C43-4D35-416C-AE23-E9FC69BEFAED}" type="slidenum">
              <a:rPr lang="es-PE" smtClean="0"/>
              <a:t>‹#›</a:t>
            </a:fld>
            <a:endParaRPr lang="es-PE"/>
          </a:p>
        </p:txBody>
      </p:sp>
    </p:spTree>
    <p:extLst>
      <p:ext uri="{BB962C8B-B14F-4D97-AF65-F5344CB8AC3E}">
        <p14:creationId xmlns:p14="http://schemas.microsoft.com/office/powerpoint/2010/main" val="248077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B829D58C-B498-4FFE-AB51-E072133DB0EB}" type="datetimeFigureOut">
              <a:rPr lang="es-PE" smtClean="0"/>
              <a:t>20/07/2020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E3AE9C43-4D35-416C-AE23-E9FC69BEFAED}" type="slidenum">
              <a:rPr lang="es-PE" smtClean="0"/>
              <a:t>‹#›</a:t>
            </a:fld>
            <a:endParaRPr lang="es-PE"/>
          </a:p>
        </p:txBody>
      </p:sp>
    </p:spTree>
    <p:extLst>
      <p:ext uri="{BB962C8B-B14F-4D97-AF65-F5344CB8AC3E}">
        <p14:creationId xmlns:p14="http://schemas.microsoft.com/office/powerpoint/2010/main" val="18653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9D58C-B498-4FFE-AB51-E072133DB0EB}" type="datetimeFigureOut">
              <a:rPr lang="es-PE" smtClean="0"/>
              <a:t>20/07/2020</a:t>
            </a:fld>
            <a:endParaRPr lang="es-P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E9C43-4D35-416C-AE23-E9FC69BEFAED}" type="slidenum">
              <a:rPr lang="es-PE" smtClean="0"/>
              <a:t>‹#›</a:t>
            </a:fld>
            <a:endParaRPr lang="es-PE"/>
          </a:p>
        </p:txBody>
      </p:sp>
    </p:spTree>
    <p:extLst>
      <p:ext uri="{BB962C8B-B14F-4D97-AF65-F5344CB8AC3E}">
        <p14:creationId xmlns:p14="http://schemas.microsoft.com/office/powerpoint/2010/main" val="34772940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4402A8F-5178-43AF-9500-66742811B116}" type="datetimeFigureOut">
              <a:rPr kumimoji="0" lang="es-PE"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20/07/2020</a:t>
            </a:fld>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9093DCC-F84F-48E2-87D5-4DCAFCC591CF}" type="slidenum">
              <a:rPr kumimoji="0" lang="es-PE"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s-PE"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629048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g"/><Relationship Id="rId1" Type="http://schemas.openxmlformats.org/officeDocument/2006/relationships/slideLayout" Target="../slideLayouts/slideLayout18.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18.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3.xml"/><Relationship Id="rId7" Type="http://schemas.openxmlformats.org/officeDocument/2006/relationships/image" Target="../media/image13.jpg"/><Relationship Id="rId12" Type="http://schemas.openxmlformats.org/officeDocument/2006/relationships/image" Target="../media/image40.pn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11" Type="http://schemas.openxmlformats.org/officeDocument/2006/relationships/image" Target="../media/image39.png"/><Relationship Id="rId5" Type="http://schemas.openxmlformats.org/officeDocument/2006/relationships/diagramColors" Target="../diagrams/colors3.xml"/><Relationship Id="rId10" Type="http://schemas.openxmlformats.org/officeDocument/2006/relationships/image" Target="../media/image38.png"/><Relationship Id="rId4" Type="http://schemas.openxmlformats.org/officeDocument/2006/relationships/diagramQuickStyle" Target="../diagrams/quickStyle3.xml"/><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jpg"/><Relationship Id="rId7" Type="http://schemas.openxmlformats.org/officeDocument/2006/relationships/diagramLayout" Target="../diagrams/layout1.xml"/><Relationship Id="rId12"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8.xml"/><Relationship Id="rId6" Type="http://schemas.openxmlformats.org/officeDocument/2006/relationships/diagramData" Target="../diagrams/data1.xml"/><Relationship Id="rId11" Type="http://schemas.openxmlformats.org/officeDocument/2006/relationships/image" Target="../media/image15.png"/><Relationship Id="rId5" Type="http://schemas.openxmlformats.org/officeDocument/2006/relationships/image" Target="../media/image14.jpg"/><Relationship Id="rId10" Type="http://schemas.microsoft.com/office/2007/relationships/diagramDrawing" Target="../diagrams/drawing1.xml"/><Relationship Id="rId4" Type="http://schemas.openxmlformats.org/officeDocument/2006/relationships/image" Target="../media/image13.jp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51211" y="288560"/>
            <a:ext cx="3505504" cy="1072989"/>
          </a:xfrm>
          <a:prstGeom prst="rect">
            <a:avLst/>
          </a:prstGeom>
          <a:ln>
            <a:solidFill>
              <a:schemeClr val="bg1"/>
            </a:solidFill>
          </a:ln>
        </p:spPr>
      </p:pic>
      <p:sp>
        <p:nvSpPr>
          <p:cNvPr id="5" name="Rectángulo 4"/>
          <p:cNvSpPr/>
          <p:nvPr/>
        </p:nvSpPr>
        <p:spPr>
          <a:xfrm>
            <a:off x="2828431" y="2520003"/>
            <a:ext cx="6096000" cy="2492990"/>
          </a:xfrm>
          <a:prstGeom prst="rect">
            <a:avLst/>
          </a:prstGeom>
        </p:spPr>
        <p:txBody>
          <a:bodyPr>
            <a:spAutoFit/>
          </a:bodyPr>
          <a:lstStyle/>
          <a:p>
            <a:pPr algn="ctr"/>
            <a:r>
              <a:rPr lang="en-US" sz="3200" dirty="0"/>
              <a:t>School Prevention Program for the use of Substances</a:t>
            </a:r>
          </a:p>
          <a:p>
            <a:pPr algn="ctr"/>
            <a:endParaRPr lang="en-US" sz="3200" dirty="0"/>
          </a:p>
          <a:p>
            <a:pPr algn="ctr"/>
            <a:r>
              <a:rPr lang="en-US" sz="2000" dirty="0"/>
              <a:t>How is school prevention adapted in times of COVID-19?</a:t>
            </a:r>
          </a:p>
          <a:p>
            <a:pPr algn="ctr"/>
            <a:endParaRPr lang="en-US" sz="2000" dirty="0"/>
          </a:p>
          <a:p>
            <a:pPr algn="ctr"/>
            <a:r>
              <a:rPr lang="en-US" sz="2000" dirty="0" err="1"/>
              <a:t>Azucena</a:t>
            </a:r>
            <a:r>
              <a:rPr lang="en-US" sz="2000" dirty="0"/>
              <a:t> Avalos J, Psychologist, MSc</a:t>
            </a:r>
          </a:p>
        </p:txBody>
      </p:sp>
    </p:spTree>
    <p:extLst>
      <p:ext uri="{BB962C8B-B14F-4D97-AF65-F5344CB8AC3E}">
        <p14:creationId xmlns:p14="http://schemas.microsoft.com/office/powerpoint/2010/main" val="277638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29933864-8763-4DCB-8348-5DB120FB3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490" y="332496"/>
            <a:ext cx="4613327" cy="2599802"/>
          </a:xfrm>
          <a:prstGeom prst="rect">
            <a:avLst/>
          </a:prstGeom>
          <a:effectLst>
            <a:softEdge rad="63500"/>
          </a:effec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018" y="689709"/>
            <a:ext cx="4660950" cy="3039328"/>
          </a:xfrm>
          <a:prstGeom prst="rect">
            <a:avLst/>
          </a:prstGeom>
          <a:effectLst>
            <a:softEdge rad="63500"/>
          </a:effectLst>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683" y="2748592"/>
            <a:ext cx="4545025" cy="2558779"/>
          </a:xfrm>
          <a:prstGeom prst="rect">
            <a:avLst/>
          </a:prstGeom>
          <a:effectLst>
            <a:softEdge rad="63500"/>
          </a:effectLst>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9710" y="3362503"/>
            <a:ext cx="4770461" cy="3180307"/>
          </a:xfrm>
          <a:prstGeom prst="rect">
            <a:avLst/>
          </a:prstGeom>
          <a:effectLst>
            <a:softEdge rad="63500"/>
          </a:effectLst>
        </p:spPr>
      </p:pic>
      <p:pic>
        <p:nvPicPr>
          <p:cNvPr id="7" name="Imagen 6"/>
          <p:cNvPicPr>
            <a:picLocks noChangeAspect="1"/>
          </p:cNvPicPr>
          <p:nvPr/>
        </p:nvPicPr>
        <p:blipFill>
          <a:blip r:embed="rId7"/>
          <a:stretch>
            <a:fillRect/>
          </a:stretch>
        </p:blipFill>
        <p:spPr>
          <a:xfrm>
            <a:off x="6091237" y="3424237"/>
            <a:ext cx="9525" cy="9525"/>
          </a:xfrm>
          <a:prstGeom prst="rect">
            <a:avLst/>
          </a:prstGeom>
        </p:spPr>
      </p:pic>
      <p:pic>
        <p:nvPicPr>
          <p:cNvPr id="8" name="Imagen 7"/>
          <p:cNvPicPr>
            <a:picLocks noChangeAspect="1"/>
          </p:cNvPicPr>
          <p:nvPr/>
        </p:nvPicPr>
        <p:blipFill>
          <a:blip r:embed="rId7"/>
          <a:stretch>
            <a:fillRect/>
          </a:stretch>
        </p:blipFill>
        <p:spPr>
          <a:xfrm>
            <a:off x="6243637" y="3576637"/>
            <a:ext cx="9525" cy="9525"/>
          </a:xfrm>
          <a:prstGeom prst="rect">
            <a:avLst/>
          </a:prstGeom>
        </p:spPr>
      </p:pic>
      <p:pic>
        <p:nvPicPr>
          <p:cNvPr id="9" name="Imagen 8"/>
          <p:cNvPicPr>
            <a:picLocks noChangeAspect="1"/>
          </p:cNvPicPr>
          <p:nvPr/>
        </p:nvPicPr>
        <p:blipFill>
          <a:blip r:embed="rId7"/>
          <a:stretch>
            <a:fillRect/>
          </a:stretch>
        </p:blipFill>
        <p:spPr>
          <a:xfrm>
            <a:off x="6396037" y="3729037"/>
            <a:ext cx="9525" cy="9525"/>
          </a:xfrm>
          <a:prstGeom prst="rect">
            <a:avLst/>
          </a:prstGeom>
        </p:spPr>
      </p:pic>
      <p:pic>
        <p:nvPicPr>
          <p:cNvPr id="10" name="Imagen 9"/>
          <p:cNvPicPr>
            <a:picLocks noChangeAspect="1"/>
          </p:cNvPicPr>
          <p:nvPr/>
        </p:nvPicPr>
        <p:blipFill rotWithShape="1">
          <a:blip r:embed="rId8"/>
          <a:srcRect b="11855"/>
          <a:stretch/>
        </p:blipFill>
        <p:spPr>
          <a:xfrm>
            <a:off x="2802354" y="4451281"/>
            <a:ext cx="3366449" cy="2191516"/>
          </a:xfrm>
          <a:prstGeom prst="rect">
            <a:avLst/>
          </a:prstGeom>
          <a:effectLst>
            <a:softEdge rad="63500"/>
          </a:effectLst>
        </p:spPr>
      </p:pic>
      <p:sp>
        <p:nvSpPr>
          <p:cNvPr id="11" name="CuadroTexto 10"/>
          <p:cNvSpPr txBox="1"/>
          <p:nvPr/>
        </p:nvSpPr>
        <p:spPr>
          <a:xfrm>
            <a:off x="10318654" y="201236"/>
            <a:ext cx="338436"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PE" sz="2000" b="1" dirty="0">
                <a:solidFill>
                  <a:schemeClr val="bg1"/>
                </a:solidFill>
              </a:rPr>
              <a:t>CAJAMARCA</a:t>
            </a:r>
          </a:p>
        </p:txBody>
      </p:sp>
      <p:sp>
        <p:nvSpPr>
          <p:cNvPr id="14" name="CuadroTexto 13"/>
          <p:cNvSpPr txBox="1"/>
          <p:nvPr/>
        </p:nvSpPr>
        <p:spPr>
          <a:xfrm>
            <a:off x="10997280" y="1905169"/>
            <a:ext cx="338436" cy="193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PE" sz="2000" b="1" dirty="0">
                <a:solidFill>
                  <a:schemeClr val="bg1"/>
                </a:solidFill>
              </a:rPr>
              <a:t>CALLAO</a:t>
            </a:r>
          </a:p>
        </p:txBody>
      </p:sp>
      <p:sp>
        <p:nvSpPr>
          <p:cNvPr id="16" name="CuadroTexto 15"/>
          <p:cNvSpPr txBox="1"/>
          <p:nvPr/>
        </p:nvSpPr>
        <p:spPr>
          <a:xfrm>
            <a:off x="11622825" y="455474"/>
            <a:ext cx="338436" cy="5632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PE" sz="2000" b="1" dirty="0">
                <a:solidFill>
                  <a:schemeClr val="bg1"/>
                </a:solidFill>
              </a:rPr>
              <a:t>LIMA </a:t>
            </a:r>
          </a:p>
          <a:p>
            <a:endParaRPr lang="es-PE" sz="2000" b="1" dirty="0">
              <a:solidFill>
                <a:schemeClr val="bg1"/>
              </a:solidFill>
            </a:endParaRPr>
          </a:p>
          <a:p>
            <a:r>
              <a:rPr lang="es-PE" sz="2000" b="1" dirty="0">
                <a:solidFill>
                  <a:schemeClr val="bg1"/>
                </a:solidFill>
              </a:rPr>
              <a:t>METROPOLITANA</a:t>
            </a:r>
          </a:p>
        </p:txBody>
      </p:sp>
      <p:pic>
        <p:nvPicPr>
          <p:cNvPr id="6" name="Imagen 5"/>
          <p:cNvPicPr>
            <a:picLocks noChangeAspect="1"/>
          </p:cNvPicPr>
          <p:nvPr/>
        </p:nvPicPr>
        <p:blipFill>
          <a:blip r:embed="rId9"/>
          <a:stretch>
            <a:fillRect/>
          </a:stretch>
        </p:blipFill>
        <p:spPr>
          <a:xfrm>
            <a:off x="174051" y="5229922"/>
            <a:ext cx="2754721" cy="1628078"/>
          </a:xfrm>
          <a:prstGeom prst="rect">
            <a:avLst/>
          </a:prstGeom>
        </p:spPr>
      </p:pic>
      <p:sp>
        <p:nvSpPr>
          <p:cNvPr id="12" name="Rectángulo redondeado 11"/>
          <p:cNvSpPr/>
          <p:nvPr/>
        </p:nvSpPr>
        <p:spPr>
          <a:xfrm>
            <a:off x="156117" y="5196468"/>
            <a:ext cx="2732049" cy="16615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TRAINING</a:t>
            </a:r>
          </a:p>
        </p:txBody>
      </p:sp>
    </p:spTree>
    <p:extLst>
      <p:ext uri="{BB962C8B-B14F-4D97-AF65-F5344CB8AC3E}">
        <p14:creationId xmlns:p14="http://schemas.microsoft.com/office/powerpoint/2010/main" val="3623187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FA706B2-9372-42FF-B62A-8C754B858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ángulo 13"/>
          <p:cNvSpPr/>
          <p:nvPr/>
        </p:nvSpPr>
        <p:spPr>
          <a:xfrm>
            <a:off x="1124856" y="4837953"/>
            <a:ext cx="994228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defTabSz="457200">
              <a:defRPr/>
            </a:pPr>
            <a:r>
              <a:rPr lang="en-US" sz="2400" b="1" dirty="0">
                <a:solidFill>
                  <a:prstClr val="black"/>
                </a:solidFill>
              </a:rPr>
              <a:t>Prevention Leadership Action Team - PLAT</a:t>
            </a:r>
          </a:p>
          <a:p>
            <a:pPr lvl="0" algn="ctr" defTabSz="457200">
              <a:defRPr/>
            </a:pPr>
            <a:r>
              <a:rPr lang="en-US" sz="2400" b="1" dirty="0">
                <a:solidFill>
                  <a:prstClr val="black"/>
                </a:solidFill>
              </a:rPr>
              <a:t>Establishing the conditions for prevention </a:t>
            </a:r>
            <a:endParaRPr kumimoji="0" lang="es-PE"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 name="Imagen 1"/>
          <p:cNvPicPr>
            <a:picLocks noChangeAspect="1"/>
          </p:cNvPicPr>
          <p:nvPr/>
        </p:nvPicPr>
        <p:blipFill>
          <a:blip r:embed="rId3"/>
          <a:stretch>
            <a:fillRect/>
          </a:stretch>
        </p:blipFill>
        <p:spPr>
          <a:xfrm>
            <a:off x="6195060" y="868680"/>
            <a:ext cx="4922520" cy="3691890"/>
          </a:xfrm>
          <a:prstGeom prst="rect">
            <a:avLst/>
          </a:prstGeom>
          <a:effectLst>
            <a:glow rad="139700">
              <a:schemeClr val="accent2">
                <a:satMod val="175000"/>
                <a:alpha val="40000"/>
              </a:schemeClr>
            </a:glow>
            <a:outerShdw blurRad="152400" dist="317500" dir="5400000" sx="90000" sy="-19000" rotWithShape="0">
              <a:prstClr val="black">
                <a:alpha val="15000"/>
              </a:prstClr>
            </a:outerShdw>
          </a:effec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857250"/>
            <a:ext cx="4953000" cy="3714750"/>
          </a:xfrm>
          <a:prstGeom prst="rect">
            <a:avLst/>
          </a:prstGeom>
          <a:effectLst>
            <a:glow rad="139700">
              <a:schemeClr val="accent2">
                <a:satMod val="175000"/>
                <a:alpha val="40000"/>
              </a:schemeClr>
            </a:glow>
          </a:effectLst>
        </p:spPr>
      </p:pic>
      <p:sp>
        <p:nvSpPr>
          <p:cNvPr id="6" name="Rectángulo redondeado 5"/>
          <p:cNvSpPr/>
          <p:nvPr/>
        </p:nvSpPr>
        <p:spPr>
          <a:xfrm>
            <a:off x="0" y="5196468"/>
            <a:ext cx="2732049" cy="16615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CREATING CONDITIONS FOR PREVENTION</a:t>
            </a:r>
          </a:p>
        </p:txBody>
      </p:sp>
    </p:spTree>
    <p:extLst>
      <p:ext uri="{BB962C8B-B14F-4D97-AF65-F5344CB8AC3E}">
        <p14:creationId xmlns:p14="http://schemas.microsoft.com/office/powerpoint/2010/main" val="4280887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E2EAD1E-D3FF-4FFF-945F-86EBC42B7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685" y="1088569"/>
            <a:ext cx="5156678" cy="3533083"/>
          </a:xfrm>
          <a:prstGeom prst="rect">
            <a:avLst/>
          </a:prstGeom>
          <a:ln>
            <a:noFill/>
          </a:ln>
          <a:effectLst>
            <a:softEdge rad="112500"/>
          </a:effectLst>
        </p:spPr>
      </p:pic>
      <p:sp>
        <p:nvSpPr>
          <p:cNvPr id="25" name="Rectángulo 24"/>
          <p:cNvSpPr/>
          <p:nvPr/>
        </p:nvSpPr>
        <p:spPr>
          <a:xfrm>
            <a:off x="1498650" y="4941146"/>
            <a:ext cx="9194698"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defTabSz="457200">
              <a:defRPr/>
            </a:pPr>
            <a:r>
              <a:rPr lang="es-PE" sz="3600" b="1" dirty="0" err="1">
                <a:solidFill>
                  <a:prstClr val="black"/>
                </a:solidFill>
              </a:rPr>
              <a:t>Intervention</a:t>
            </a:r>
            <a:r>
              <a:rPr lang="es-PE" sz="3600" b="1" dirty="0">
                <a:solidFill>
                  <a:prstClr val="black"/>
                </a:solidFill>
              </a:rPr>
              <a:t> </a:t>
            </a:r>
            <a:r>
              <a:rPr lang="es-PE" sz="3600" b="1" dirty="0" err="1">
                <a:solidFill>
                  <a:prstClr val="black"/>
                </a:solidFill>
              </a:rPr>
              <a:t>planning</a:t>
            </a:r>
            <a:r>
              <a:rPr lang="es-PE" sz="3600" b="1" dirty="0">
                <a:solidFill>
                  <a:prstClr val="black"/>
                </a:solidFill>
              </a:rPr>
              <a:t> (PLAT)</a:t>
            </a:r>
          </a:p>
        </p:txBody>
      </p:sp>
      <p:pic>
        <p:nvPicPr>
          <p:cNvPr id="28" name="Imagen 27">
            <a:extLst>
              <a:ext uri="{FF2B5EF4-FFF2-40B4-BE49-F238E27FC236}">
                <a16:creationId xmlns:a16="http://schemas.microsoft.com/office/drawing/2014/main" id="{C4E688BF-729E-40BE-8B4A-8AFE5AD0BF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21" t="5930" r="-1" b="16785"/>
          <a:stretch/>
        </p:blipFill>
        <p:spPr>
          <a:xfrm>
            <a:off x="6071959" y="1088568"/>
            <a:ext cx="5341356" cy="3533084"/>
          </a:xfrm>
          <a:prstGeom prst="rect">
            <a:avLst/>
          </a:prstGeom>
          <a:ln>
            <a:noFill/>
          </a:ln>
          <a:effectLst>
            <a:softEdge rad="112500"/>
          </a:effectLst>
        </p:spPr>
      </p:pic>
      <p:sp>
        <p:nvSpPr>
          <p:cNvPr id="7" name="Rectángulo redondeado 6"/>
          <p:cNvSpPr/>
          <p:nvPr/>
        </p:nvSpPr>
        <p:spPr>
          <a:xfrm>
            <a:off x="156117" y="5196468"/>
            <a:ext cx="2732049" cy="16615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PLANNING</a:t>
            </a:r>
          </a:p>
        </p:txBody>
      </p:sp>
    </p:spTree>
    <p:extLst>
      <p:ext uri="{BB962C8B-B14F-4D97-AF65-F5344CB8AC3E}">
        <p14:creationId xmlns:p14="http://schemas.microsoft.com/office/powerpoint/2010/main" val="1419097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25ACD372-EADE-4060-9BCB-C39757681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740"/>
            <a:ext cx="12192000" cy="6858000"/>
          </a:xfrm>
          <a:prstGeom prst="rect">
            <a:avLst/>
          </a:prstGeom>
        </p:spPr>
      </p:pic>
      <p:sp>
        <p:nvSpPr>
          <p:cNvPr id="15" name="CuadroTexto 14"/>
          <p:cNvSpPr txBox="1"/>
          <p:nvPr/>
        </p:nvSpPr>
        <p:spPr>
          <a:xfrm>
            <a:off x="590463" y="709257"/>
            <a:ext cx="3168259" cy="2031325"/>
          </a:xfrm>
          <a:prstGeom prst="rect">
            <a:avLst/>
          </a:prstGeom>
          <a:noFill/>
          <a:ln>
            <a:solidFill>
              <a:schemeClr val="accent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lvl="0" algn="ctr" defTabSz="457200">
              <a:defRPr/>
            </a:pPr>
            <a:r>
              <a:rPr lang="en-US" sz="1400" b="1" dirty="0">
                <a:solidFill>
                  <a:prstClr val="black"/>
                </a:solidFill>
              </a:rPr>
              <a:t>Implementation, Monitoring and Technical Assistance and feedback</a:t>
            </a:r>
          </a:p>
          <a:p>
            <a:pPr lvl="0" algn="ctr" defTabSz="457200">
              <a:defRPr/>
            </a:pPr>
            <a:r>
              <a:rPr lang="en-US" sz="1400" b="1" dirty="0">
                <a:solidFill>
                  <a:srgbClr val="002060"/>
                </a:solidFill>
              </a:rPr>
              <a:t>FIDELITY AND ADAPTATION</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8" name="CuadroTexto 7"/>
          <p:cNvSpPr txBox="1"/>
          <p:nvPr/>
        </p:nvSpPr>
        <p:spPr>
          <a:xfrm>
            <a:off x="4805389" y="4458328"/>
            <a:ext cx="3195022" cy="1969770"/>
          </a:xfrm>
          <a:prstGeom prst="rect">
            <a:avLst/>
          </a:prstGeom>
          <a:solidFill>
            <a:schemeClr val="bg1"/>
          </a:solidFill>
          <a:ln>
            <a:solidFill>
              <a:schemeClr val="accent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lvl="0" algn="ctr" defTabSz="457200">
              <a:defRPr/>
            </a:pPr>
            <a:r>
              <a:rPr lang="en-US" sz="1400" b="1" dirty="0"/>
              <a:t>Piloting the intervention</a:t>
            </a:r>
          </a:p>
          <a:p>
            <a:pPr lvl="0" algn="ctr" defTabSz="457200">
              <a:defRPr/>
            </a:pPr>
            <a:r>
              <a:rPr lang="en-US" sz="1400" b="1" dirty="0"/>
              <a:t>Technical assistance and feedback</a:t>
            </a:r>
          </a:p>
          <a:p>
            <a:pPr lvl="0" algn="ctr" defTabSz="457200">
              <a:defRPr/>
            </a:pPr>
            <a:r>
              <a:rPr lang="es-PE" sz="1400" b="1" dirty="0">
                <a:solidFill>
                  <a:srgbClr val="002060"/>
                </a:solidFill>
              </a:rPr>
              <a:t>QUALITY ADJUSTMENT</a:t>
            </a:r>
            <a:endPar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s-PE" sz="1400" b="1" dirty="0">
              <a:solidFill>
                <a:prstClr val="black"/>
              </a:solidFill>
              <a:latin typeface="Trebuchet MS" panose="020B0603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9" name="CuadroTexto 48"/>
          <p:cNvSpPr txBox="1"/>
          <p:nvPr/>
        </p:nvSpPr>
        <p:spPr>
          <a:xfrm>
            <a:off x="2161211" y="2740959"/>
            <a:ext cx="2867989" cy="1815882"/>
          </a:xfrm>
          <a:prstGeom prst="rect">
            <a:avLst/>
          </a:prstGeom>
          <a:solidFill>
            <a:schemeClr val="bg1"/>
          </a:solidFill>
          <a:ln>
            <a:solidFill>
              <a:schemeClr val="accent2"/>
            </a:solidFill>
          </a:ln>
        </p:spPr>
        <p:txBody>
          <a:bodyPr wrap="square" rtlCol="0">
            <a:spAutoFit/>
          </a:bodyPr>
          <a:lstStyle/>
          <a:p>
            <a:pPr lvl="0" algn="ctr" defTabSz="457200">
              <a:defRPr/>
            </a:pPr>
            <a:r>
              <a:rPr lang="en-US" sz="1400" b="1" dirty="0">
                <a:solidFill>
                  <a:prstClr val="black"/>
                </a:solidFill>
              </a:rPr>
              <a:t>Development of the implementation model</a:t>
            </a:r>
          </a:p>
          <a:p>
            <a:pPr lvl="0" algn="ctr" defTabSz="457200">
              <a:defRPr/>
            </a:pPr>
            <a:r>
              <a:rPr lang="en-US" sz="1400" b="1" dirty="0">
                <a:solidFill>
                  <a:prstClr val="black"/>
                </a:solidFill>
              </a:rPr>
              <a:t>Technical assistance and feedback</a:t>
            </a:r>
          </a:p>
          <a:p>
            <a:pPr lvl="0" algn="ctr" defTabSz="457200">
              <a:defRPr/>
            </a:pPr>
            <a:r>
              <a:rPr lang="es-PE" sz="1400" b="1" dirty="0">
                <a:solidFill>
                  <a:srgbClr val="002060"/>
                </a:solidFill>
              </a:rPr>
              <a:t>STANDARDIZATION</a:t>
            </a:r>
            <a:endPar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167" y="1984881"/>
            <a:ext cx="2426264" cy="742121"/>
          </a:xfrm>
          <a:prstGeom prst="rect">
            <a:avLst/>
          </a:prstGeom>
        </p:spPr>
      </p:pic>
      <p:pic>
        <p:nvPicPr>
          <p:cNvPr id="9" name="Imagen 8">
            <a:extLst>
              <a:ext uri="{FF2B5EF4-FFF2-40B4-BE49-F238E27FC236}">
                <a16:creationId xmlns:a16="http://schemas.microsoft.com/office/drawing/2014/main" id="{C9BA2B24-FC87-49E8-8781-EF246A4B5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3313" y="3805747"/>
            <a:ext cx="2181338" cy="667206"/>
          </a:xfrm>
          <a:prstGeom prst="rect">
            <a:avLst/>
          </a:prstGeom>
        </p:spPr>
      </p:pic>
      <p:pic>
        <p:nvPicPr>
          <p:cNvPr id="10" name="Imagen 9">
            <a:extLst>
              <a:ext uri="{FF2B5EF4-FFF2-40B4-BE49-F238E27FC236}">
                <a16:creationId xmlns:a16="http://schemas.microsoft.com/office/drawing/2014/main" id="{A2A82951-6AE5-4C85-992B-8BD54B95D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2231" y="5571351"/>
            <a:ext cx="2181338" cy="667206"/>
          </a:xfrm>
          <a:prstGeom prst="rect">
            <a:avLst/>
          </a:prstGeom>
        </p:spPr>
      </p:pic>
      <p:pic>
        <p:nvPicPr>
          <p:cNvPr id="5" name="Imagen 4">
            <a:extLst>
              <a:ext uri="{FF2B5EF4-FFF2-40B4-BE49-F238E27FC236}">
                <a16:creationId xmlns:a16="http://schemas.microsoft.com/office/drawing/2014/main" id="{039F1D03-818C-492D-AFD9-4B074D0206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88" t="14106" r="13478"/>
          <a:stretch/>
        </p:blipFill>
        <p:spPr>
          <a:xfrm>
            <a:off x="5872428" y="2423160"/>
            <a:ext cx="2246821" cy="205496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Imagen 1"/>
          <p:cNvPicPr>
            <a:picLocks noChangeAspect="1"/>
          </p:cNvPicPr>
          <p:nvPr/>
        </p:nvPicPr>
        <p:blipFill>
          <a:blip r:embed="rId5"/>
          <a:stretch>
            <a:fillRect/>
          </a:stretch>
        </p:blipFill>
        <p:spPr>
          <a:xfrm>
            <a:off x="8315966" y="4114799"/>
            <a:ext cx="3707863" cy="2450745"/>
          </a:xfrm>
          <a:prstGeom prst="rect">
            <a:avLst/>
          </a:prstGeom>
        </p:spPr>
      </p:pic>
      <p:pic>
        <p:nvPicPr>
          <p:cNvPr id="4" name="Imagen 3"/>
          <p:cNvPicPr>
            <a:picLocks noChangeAspect="1"/>
          </p:cNvPicPr>
          <p:nvPr/>
        </p:nvPicPr>
        <p:blipFill>
          <a:blip r:embed="rId6"/>
          <a:stretch>
            <a:fillRect/>
          </a:stretch>
        </p:blipFill>
        <p:spPr>
          <a:xfrm>
            <a:off x="3837983" y="148962"/>
            <a:ext cx="3957277" cy="2219451"/>
          </a:xfrm>
          <a:prstGeom prst="rect">
            <a:avLst/>
          </a:prstGeom>
        </p:spPr>
      </p:pic>
      <p:sp>
        <p:nvSpPr>
          <p:cNvPr id="12" name="Rectángulo redondeado 11"/>
          <p:cNvSpPr/>
          <p:nvPr/>
        </p:nvSpPr>
        <p:spPr>
          <a:xfrm>
            <a:off x="156117" y="5196468"/>
            <a:ext cx="2732049" cy="16615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PILOTING</a:t>
            </a:r>
          </a:p>
          <a:p>
            <a:pPr algn="ctr"/>
            <a:r>
              <a:rPr lang="es-PE" dirty="0"/>
              <a:t>ADJUSTMENT</a:t>
            </a:r>
          </a:p>
          <a:p>
            <a:pPr algn="ctr"/>
            <a:r>
              <a:rPr lang="es-PE" dirty="0"/>
              <a:t>EFECTIVE IMPLEMENTATION</a:t>
            </a:r>
          </a:p>
        </p:txBody>
      </p:sp>
    </p:spTree>
    <p:extLst>
      <p:ext uri="{BB962C8B-B14F-4D97-AF65-F5344CB8AC3E}">
        <p14:creationId xmlns:p14="http://schemas.microsoft.com/office/powerpoint/2010/main" val="3738362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113941F-38FC-41FB-B99F-B899A40BCC4F}"/>
              </a:ext>
            </a:extLst>
          </p:cNvPr>
          <p:cNvPicPr>
            <a:picLocks noChangeAspect="1"/>
          </p:cNvPicPr>
          <p:nvPr/>
        </p:nvPicPr>
        <p:blipFill rotWithShape="1">
          <a:blip r:embed="rId2">
            <a:extLst>
              <a:ext uri="{28A0092B-C50C-407E-A947-70E740481C1C}">
                <a14:useLocalDpi xmlns:a14="http://schemas.microsoft.com/office/drawing/2010/main" val="0"/>
              </a:ext>
            </a:extLst>
          </a:blip>
          <a:srcRect l="2448" t="2448" r="2448" b="2448"/>
          <a:stretch/>
        </p:blipFill>
        <p:spPr>
          <a:xfrm>
            <a:off x="0" y="0"/>
            <a:ext cx="12192000" cy="6858001"/>
          </a:xfrm>
          <a:prstGeom prst="rect">
            <a:avLst/>
          </a:prstGeom>
        </p:spPr>
      </p:pic>
      <p:sp>
        <p:nvSpPr>
          <p:cNvPr id="5" name="Flecha izquierda y derecha 4"/>
          <p:cNvSpPr/>
          <p:nvPr/>
        </p:nvSpPr>
        <p:spPr>
          <a:xfrm>
            <a:off x="1657350" y="5737860"/>
            <a:ext cx="9155205" cy="1024123"/>
          </a:xfrm>
          <a:prstGeom prst="lef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lvl="0" algn="ctr" defTabSz="457200">
              <a:defRPr/>
            </a:pPr>
            <a:r>
              <a:rPr lang="es-PE" sz="2000" b="1" dirty="0">
                <a:solidFill>
                  <a:prstClr val="white"/>
                </a:solidFill>
              </a:rPr>
              <a:t>INTERACTIVE TEACHING SKILLS</a:t>
            </a:r>
            <a:endParaRPr kumimoji="0" lang="es-PE" sz="20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aphicFrame>
        <p:nvGraphicFramePr>
          <p:cNvPr id="12" name="Diagrama 11"/>
          <p:cNvGraphicFramePr/>
          <p:nvPr>
            <p:extLst>
              <p:ext uri="{D42A27DB-BD31-4B8C-83A1-F6EECF244321}">
                <p14:modId xmlns:p14="http://schemas.microsoft.com/office/powerpoint/2010/main" val="365876916"/>
              </p:ext>
            </p:extLst>
          </p:nvPr>
        </p:nvGraphicFramePr>
        <p:xfrm>
          <a:off x="1248451" y="2423160"/>
          <a:ext cx="9472889" cy="3793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a:picLocks noChangeAspect="1"/>
          </p:cNvPicPr>
          <p:nvPr/>
        </p:nvPicPr>
        <p:blipFill rotWithShape="1">
          <a:blip r:embed="rId8" cstate="print">
            <a:extLst>
              <a:ext uri="{28A0092B-C50C-407E-A947-70E740481C1C}">
                <a14:useLocalDpi xmlns:a14="http://schemas.microsoft.com/office/drawing/2010/main" val="0"/>
              </a:ext>
            </a:extLst>
          </a:blip>
          <a:srcRect t="21560" b="25141"/>
          <a:stretch/>
        </p:blipFill>
        <p:spPr>
          <a:xfrm>
            <a:off x="2263140" y="0"/>
            <a:ext cx="6960410" cy="2906599"/>
          </a:xfrm>
          <a:prstGeom prst="rect">
            <a:avLst/>
          </a:prstGeom>
          <a:ln>
            <a:noFill/>
          </a:ln>
          <a:effectLst>
            <a:softEdge rad="112500"/>
          </a:effectLst>
        </p:spPr>
      </p:pic>
      <p:sp>
        <p:nvSpPr>
          <p:cNvPr id="2" name="CuadroTexto 1"/>
          <p:cNvSpPr txBox="1"/>
          <p:nvPr/>
        </p:nvSpPr>
        <p:spPr>
          <a:xfrm>
            <a:off x="9144000" y="413710"/>
            <a:ext cx="2889839" cy="2246769"/>
          </a:xfrm>
          <a:prstGeom prst="rect">
            <a:avLst/>
          </a:prstGeom>
          <a:noFill/>
        </p:spPr>
        <p:txBody>
          <a:bodyPr wrap="square" rtlCol="0">
            <a:spAutoFit/>
          </a:bodyPr>
          <a:lstStyle/>
          <a:p>
            <a:pPr algn="ctr"/>
            <a:r>
              <a:rPr lang="en-US" sz="2800" b="1" dirty="0"/>
              <a:t>Link with the National Education Curriculum</a:t>
            </a:r>
          </a:p>
          <a:p>
            <a:pPr algn="ctr"/>
            <a:r>
              <a:rPr lang="en-US" sz="2800" b="1" dirty="0">
                <a:solidFill>
                  <a:srgbClr val="002060"/>
                </a:solidFill>
              </a:rPr>
              <a:t>SUSTAINABILITY</a:t>
            </a:r>
            <a:endParaRPr lang="es-PE" sz="2800" b="1" dirty="0">
              <a:solidFill>
                <a:srgbClr val="002060"/>
              </a:solidFill>
            </a:endParaRPr>
          </a:p>
        </p:txBody>
      </p:sp>
      <p:sp>
        <p:nvSpPr>
          <p:cNvPr id="8" name="Rectángulo redondeado 7"/>
          <p:cNvSpPr/>
          <p:nvPr/>
        </p:nvSpPr>
        <p:spPr>
          <a:xfrm>
            <a:off x="156117" y="5196468"/>
            <a:ext cx="2732049" cy="16615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SUSTAINABILITY</a:t>
            </a:r>
          </a:p>
        </p:txBody>
      </p:sp>
    </p:spTree>
    <p:extLst>
      <p:ext uri="{BB962C8B-B14F-4D97-AF65-F5344CB8AC3E}">
        <p14:creationId xmlns:p14="http://schemas.microsoft.com/office/powerpoint/2010/main" val="1986655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PE"/>
          </a:p>
        </p:txBody>
      </p:sp>
      <p:sp>
        <p:nvSpPr>
          <p:cNvPr id="3" name="Marcador de contenido 2"/>
          <p:cNvSpPr>
            <a:spLocks noGrp="1"/>
          </p:cNvSpPr>
          <p:nvPr>
            <p:ph idx="1"/>
          </p:nvPr>
        </p:nvSpPr>
        <p:spPr/>
        <p:txBody>
          <a:bodyPr/>
          <a:lstStyle/>
          <a:p>
            <a:endParaRPr lang="es-PE" dirty="0"/>
          </a:p>
          <a:p>
            <a:endParaRPr lang="es-PE" dirty="0"/>
          </a:p>
          <a:p>
            <a:pPr marL="0" indent="0">
              <a:buNone/>
            </a:pPr>
            <a:endParaRPr lang="es-PE" dirty="0"/>
          </a:p>
          <a:p>
            <a:pPr marL="0" indent="0" algn="ctr">
              <a:buNone/>
            </a:pPr>
            <a:r>
              <a:rPr lang="en-US" sz="3600" dirty="0"/>
              <a:t>What results are being observed</a:t>
            </a:r>
            <a:r>
              <a:rPr lang="es-PE" sz="3600" dirty="0"/>
              <a:t>?</a:t>
            </a:r>
          </a:p>
        </p:txBody>
      </p:sp>
      <p:sp>
        <p:nvSpPr>
          <p:cNvPr id="6" name="CuadroTexto 5">
            <a:extLst>
              <a:ext uri="{FF2B5EF4-FFF2-40B4-BE49-F238E27FC236}">
                <a16:creationId xmlns:a16="http://schemas.microsoft.com/office/drawing/2014/main" id="{4EF4C499-401F-4838-8C30-5DC75E2BE3AA}"/>
              </a:ext>
            </a:extLst>
          </p:cNvPr>
          <p:cNvSpPr txBox="1"/>
          <p:nvPr/>
        </p:nvSpPr>
        <p:spPr>
          <a:xfrm>
            <a:off x="2451652" y="4465983"/>
            <a:ext cx="3127513" cy="1477328"/>
          </a:xfrm>
          <a:prstGeom prst="rect">
            <a:avLst/>
          </a:prstGeom>
          <a:noFill/>
        </p:spPr>
        <p:txBody>
          <a:bodyPr wrap="square" rtlCol="0">
            <a:spAutoFit/>
          </a:bodyPr>
          <a:lstStyle/>
          <a:p>
            <a:r>
              <a:rPr lang="es-PE" dirty="0" err="1"/>
              <a:t>Mid-term</a:t>
            </a:r>
            <a:r>
              <a:rPr lang="es-PE" dirty="0"/>
              <a:t> </a:t>
            </a:r>
            <a:r>
              <a:rPr lang="es-PE" dirty="0" err="1"/>
              <a:t>results</a:t>
            </a:r>
            <a:r>
              <a:rPr lang="es-PE" dirty="0"/>
              <a:t>:</a:t>
            </a:r>
          </a:p>
          <a:p>
            <a:r>
              <a:rPr lang="es-PE" dirty="0" err="1"/>
              <a:t>Schoolchildren</a:t>
            </a:r>
            <a:r>
              <a:rPr lang="es-PE" dirty="0"/>
              <a:t> </a:t>
            </a:r>
            <a:r>
              <a:rPr lang="es-PE" dirty="0" err="1"/>
              <a:t>substance</a:t>
            </a:r>
            <a:r>
              <a:rPr lang="es-PE" dirty="0"/>
              <a:t> use; </a:t>
            </a:r>
            <a:r>
              <a:rPr lang="en-US" dirty="0"/>
              <a:t>intention to use;</a:t>
            </a:r>
            <a:br>
              <a:rPr lang="en-US" dirty="0"/>
            </a:br>
            <a:r>
              <a:rPr lang="en-US" dirty="0"/>
              <a:t>attitudes; normative beliefs</a:t>
            </a:r>
            <a:endParaRPr lang="es-PE" dirty="0"/>
          </a:p>
          <a:p>
            <a:endParaRPr lang="en-US" dirty="0"/>
          </a:p>
        </p:txBody>
      </p:sp>
    </p:spTree>
    <p:extLst>
      <p:ext uri="{BB962C8B-B14F-4D97-AF65-F5344CB8AC3E}">
        <p14:creationId xmlns:p14="http://schemas.microsoft.com/office/powerpoint/2010/main" val="2939086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873891-ECCC-4131-A55D-C71C2239B0BE}"/>
              </a:ext>
            </a:extLst>
          </p:cNvPr>
          <p:cNvPicPr>
            <a:picLocks noChangeAspect="1"/>
          </p:cNvPicPr>
          <p:nvPr/>
        </p:nvPicPr>
        <p:blipFill>
          <a:blip r:embed="rId2"/>
          <a:stretch>
            <a:fillRect/>
          </a:stretch>
        </p:blipFill>
        <p:spPr>
          <a:xfrm>
            <a:off x="904875" y="365385"/>
            <a:ext cx="5313943" cy="3136098"/>
          </a:xfrm>
          <a:prstGeom prst="rect">
            <a:avLst/>
          </a:prstGeom>
        </p:spPr>
      </p:pic>
      <p:sp>
        <p:nvSpPr>
          <p:cNvPr id="5" name="Rectángulo 4"/>
          <p:cNvSpPr/>
          <p:nvPr/>
        </p:nvSpPr>
        <p:spPr>
          <a:xfrm>
            <a:off x="4088524" y="6022428"/>
            <a:ext cx="2648607" cy="283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chemeClr val="tx1"/>
                </a:solidFill>
              </a:rPr>
              <a:t>Encuesta / Mes / Año</a:t>
            </a:r>
          </a:p>
        </p:txBody>
      </p:sp>
      <p:pic>
        <p:nvPicPr>
          <p:cNvPr id="6" name="Imagen 5">
            <a:extLst>
              <a:ext uri="{FF2B5EF4-FFF2-40B4-BE49-F238E27FC236}">
                <a16:creationId xmlns:a16="http://schemas.microsoft.com/office/drawing/2014/main" id="{17231F4E-E6EB-4633-BE30-8CC12A255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1858" y="4674703"/>
            <a:ext cx="2916683" cy="2187512"/>
          </a:xfrm>
          <a:prstGeom prst="rect">
            <a:avLst/>
          </a:prstGeom>
        </p:spPr>
      </p:pic>
      <p:pic>
        <p:nvPicPr>
          <p:cNvPr id="2" name="Imagen 1"/>
          <p:cNvPicPr>
            <a:picLocks noChangeAspect="1"/>
          </p:cNvPicPr>
          <p:nvPr/>
        </p:nvPicPr>
        <p:blipFill>
          <a:blip r:embed="rId4"/>
          <a:stretch>
            <a:fillRect/>
          </a:stretch>
        </p:blipFill>
        <p:spPr>
          <a:xfrm>
            <a:off x="4877927" y="2898523"/>
            <a:ext cx="4889416" cy="2889754"/>
          </a:xfrm>
          <a:prstGeom prst="rect">
            <a:avLst/>
          </a:prstGeom>
        </p:spPr>
      </p:pic>
    </p:spTree>
    <p:extLst>
      <p:ext uri="{BB962C8B-B14F-4D97-AF65-F5344CB8AC3E}">
        <p14:creationId xmlns:p14="http://schemas.microsoft.com/office/powerpoint/2010/main" val="116631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81436B-ECF2-4DE4-9D39-2B8C31AF9992}"/>
              </a:ext>
            </a:extLst>
          </p:cNvPr>
          <p:cNvPicPr>
            <a:picLocks noChangeAspect="1"/>
          </p:cNvPicPr>
          <p:nvPr/>
        </p:nvPicPr>
        <p:blipFill>
          <a:blip r:embed="rId2"/>
          <a:stretch>
            <a:fillRect/>
          </a:stretch>
        </p:blipFill>
        <p:spPr>
          <a:xfrm>
            <a:off x="1079862" y="468657"/>
            <a:ext cx="5309011" cy="3133187"/>
          </a:xfrm>
          <a:prstGeom prst="rect">
            <a:avLst/>
          </a:prstGeom>
        </p:spPr>
      </p:pic>
      <p:sp>
        <p:nvSpPr>
          <p:cNvPr id="5" name="Rectángulo 4"/>
          <p:cNvSpPr/>
          <p:nvPr/>
        </p:nvSpPr>
        <p:spPr>
          <a:xfrm>
            <a:off x="4088524" y="5927838"/>
            <a:ext cx="2648607" cy="283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chemeClr val="tx1"/>
                </a:solidFill>
              </a:rPr>
              <a:t>Encuesta / Mes / Año</a:t>
            </a:r>
          </a:p>
        </p:txBody>
      </p:sp>
      <p:pic>
        <p:nvPicPr>
          <p:cNvPr id="6" name="Imagen 5">
            <a:extLst>
              <a:ext uri="{FF2B5EF4-FFF2-40B4-BE49-F238E27FC236}">
                <a16:creationId xmlns:a16="http://schemas.microsoft.com/office/drawing/2014/main" id="{17231F4E-E6EB-4633-BE30-8CC12A255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1858" y="4674703"/>
            <a:ext cx="2916683" cy="2187512"/>
          </a:xfrm>
          <a:prstGeom prst="rect">
            <a:avLst/>
          </a:prstGeom>
        </p:spPr>
      </p:pic>
      <p:pic>
        <p:nvPicPr>
          <p:cNvPr id="8" name="Picture 4">
            <a:extLst>
              <a:ext uri="{FF2B5EF4-FFF2-40B4-BE49-F238E27FC236}">
                <a16:creationId xmlns:a16="http://schemas.microsoft.com/office/drawing/2014/main" id="{B8922B4D-766E-49A3-B7C4-1CDCE9E40466}"/>
              </a:ext>
            </a:extLst>
          </p:cNvPr>
          <p:cNvPicPr>
            <a:picLocks noChangeAspect="1"/>
          </p:cNvPicPr>
          <p:nvPr/>
        </p:nvPicPr>
        <p:blipFill>
          <a:blip r:embed="rId4"/>
          <a:stretch>
            <a:fillRect/>
          </a:stretch>
        </p:blipFill>
        <p:spPr>
          <a:xfrm>
            <a:off x="6159769" y="3077737"/>
            <a:ext cx="5114114" cy="3018166"/>
          </a:xfrm>
          <a:prstGeom prst="rect">
            <a:avLst/>
          </a:prstGeom>
        </p:spPr>
      </p:pic>
    </p:spTree>
    <p:extLst>
      <p:ext uri="{BB962C8B-B14F-4D97-AF65-F5344CB8AC3E}">
        <p14:creationId xmlns:p14="http://schemas.microsoft.com/office/powerpoint/2010/main" val="4287630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A1A1B-5CD0-4312-9854-9FB5CB47DCEF}"/>
              </a:ext>
            </a:extLst>
          </p:cNvPr>
          <p:cNvPicPr>
            <a:picLocks noChangeAspect="1"/>
          </p:cNvPicPr>
          <p:nvPr/>
        </p:nvPicPr>
        <p:blipFill>
          <a:blip r:embed="rId2"/>
          <a:stretch>
            <a:fillRect/>
          </a:stretch>
        </p:blipFill>
        <p:spPr>
          <a:xfrm>
            <a:off x="1053071" y="566058"/>
            <a:ext cx="4992809" cy="2946576"/>
          </a:xfrm>
          <a:prstGeom prst="rect">
            <a:avLst/>
          </a:prstGeom>
        </p:spPr>
      </p:pic>
      <p:sp>
        <p:nvSpPr>
          <p:cNvPr id="4" name="Rectángulo 3"/>
          <p:cNvSpPr/>
          <p:nvPr/>
        </p:nvSpPr>
        <p:spPr>
          <a:xfrm>
            <a:off x="4088524" y="6022428"/>
            <a:ext cx="2648607" cy="283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chemeClr val="tx1"/>
                </a:solidFill>
              </a:rPr>
              <a:t>Encuesta / Mes / Año</a:t>
            </a:r>
          </a:p>
        </p:txBody>
      </p:sp>
      <p:pic>
        <p:nvPicPr>
          <p:cNvPr id="6" name="Imagen 5">
            <a:extLst>
              <a:ext uri="{FF2B5EF4-FFF2-40B4-BE49-F238E27FC236}">
                <a16:creationId xmlns:a16="http://schemas.microsoft.com/office/drawing/2014/main" id="{17231F4E-E6EB-4633-BE30-8CC12A255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1858" y="4674703"/>
            <a:ext cx="2916683" cy="2187512"/>
          </a:xfrm>
          <a:prstGeom prst="rect">
            <a:avLst/>
          </a:prstGeom>
        </p:spPr>
      </p:pic>
      <p:pic>
        <p:nvPicPr>
          <p:cNvPr id="2" name="Imagen 1"/>
          <p:cNvPicPr>
            <a:picLocks noChangeAspect="1"/>
          </p:cNvPicPr>
          <p:nvPr/>
        </p:nvPicPr>
        <p:blipFill>
          <a:blip r:embed="rId4"/>
          <a:stretch>
            <a:fillRect/>
          </a:stretch>
        </p:blipFill>
        <p:spPr>
          <a:xfrm>
            <a:off x="5539977" y="3048196"/>
            <a:ext cx="5566637" cy="3278035"/>
          </a:xfrm>
          <a:prstGeom prst="rect">
            <a:avLst/>
          </a:prstGeom>
        </p:spPr>
      </p:pic>
    </p:spTree>
    <p:extLst>
      <p:ext uri="{BB962C8B-B14F-4D97-AF65-F5344CB8AC3E}">
        <p14:creationId xmlns:p14="http://schemas.microsoft.com/office/powerpoint/2010/main" val="3516660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1210853" y="1090889"/>
            <a:ext cx="7766936" cy="1646302"/>
          </a:xfrm>
        </p:spPr>
        <p:txBody>
          <a:bodyPr/>
          <a:lstStyle/>
          <a:p>
            <a:r>
              <a:rPr lang="es-PE" dirty="0"/>
              <a:t>…times of COVID-19</a:t>
            </a:r>
          </a:p>
        </p:txBody>
      </p:sp>
      <p:sp>
        <p:nvSpPr>
          <p:cNvPr id="5" name="Subtítulo 4"/>
          <p:cNvSpPr>
            <a:spLocks noGrp="1"/>
          </p:cNvSpPr>
          <p:nvPr>
            <p:ph type="subTitle" idx="1"/>
          </p:nvPr>
        </p:nvSpPr>
        <p:spPr>
          <a:xfrm>
            <a:off x="1584340" y="3007645"/>
            <a:ext cx="7766936" cy="1096899"/>
          </a:xfrm>
        </p:spPr>
        <p:txBody>
          <a:bodyPr/>
          <a:lstStyle/>
          <a:p>
            <a:r>
              <a:rPr lang="en-US" dirty="0"/>
              <a:t>How do teachers work on the components of the program: </a:t>
            </a:r>
            <a:r>
              <a:rPr lang="en-US" b="1" u="sng" dirty="0"/>
              <a:t>prevention policies</a:t>
            </a:r>
            <a:r>
              <a:rPr lang="en-US" dirty="0"/>
              <a:t>, </a:t>
            </a:r>
            <a:r>
              <a:rPr lang="en-US" b="1" u="sng" dirty="0"/>
              <a:t>classroom management</a:t>
            </a:r>
            <a:r>
              <a:rPr lang="en-US" dirty="0"/>
              <a:t>, the </a:t>
            </a:r>
            <a:r>
              <a:rPr lang="en-US" b="1" u="sng" dirty="0"/>
              <a:t>positive climate </a:t>
            </a:r>
            <a:r>
              <a:rPr lang="en-US" dirty="0"/>
              <a:t>at school and </a:t>
            </a:r>
            <a:r>
              <a:rPr lang="en-US" b="1" u="sng" dirty="0"/>
              <a:t>service to others </a:t>
            </a:r>
            <a:r>
              <a:rPr lang="en-US" dirty="0"/>
              <a:t>(solidarity actions to the community)?</a:t>
            </a:r>
            <a:endParaRPr lang="es-PE" dirty="0"/>
          </a:p>
        </p:txBody>
      </p:sp>
    </p:spTree>
    <p:extLst>
      <p:ext uri="{BB962C8B-B14F-4D97-AF65-F5344CB8AC3E}">
        <p14:creationId xmlns:p14="http://schemas.microsoft.com/office/powerpoint/2010/main" val="4225984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8000"/>
          </a:xfrm>
          <a:prstGeom prst="rect">
            <a:avLst/>
          </a:prstGeom>
        </p:spPr>
      </p:pic>
      <p:sp>
        <p:nvSpPr>
          <p:cNvPr id="2" name="Flecha derecha 1"/>
          <p:cNvSpPr/>
          <p:nvPr/>
        </p:nvSpPr>
        <p:spPr>
          <a:xfrm>
            <a:off x="1777284" y="3519153"/>
            <a:ext cx="540913" cy="25757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23051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echa derecha 23"/>
          <p:cNvSpPr/>
          <p:nvPr/>
        </p:nvSpPr>
        <p:spPr>
          <a:xfrm>
            <a:off x="5285678" y="0"/>
            <a:ext cx="2910468" cy="501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grpSp>
        <p:nvGrpSpPr>
          <p:cNvPr id="26" name="Grupo 25"/>
          <p:cNvGrpSpPr/>
          <p:nvPr/>
        </p:nvGrpSpPr>
        <p:grpSpPr>
          <a:xfrm>
            <a:off x="5109939" y="479778"/>
            <a:ext cx="3097009" cy="1677992"/>
            <a:chOff x="328450" y="299809"/>
            <a:chExt cx="4275119" cy="1677992"/>
          </a:xfrm>
        </p:grpSpPr>
        <p:sp>
          <p:nvSpPr>
            <p:cNvPr id="3" name="CuadroTexto 2"/>
            <p:cNvSpPr txBox="1"/>
            <p:nvPr/>
          </p:nvSpPr>
          <p:spPr>
            <a:xfrm>
              <a:off x="651232" y="377363"/>
              <a:ext cx="3563308" cy="1600438"/>
            </a:xfrm>
            <a:prstGeom prst="rect">
              <a:avLst/>
            </a:prstGeom>
            <a:noFill/>
          </p:spPr>
          <p:txBody>
            <a:bodyPr wrap="square" rtlCol="0">
              <a:spAutoFit/>
            </a:bodyPr>
            <a:lstStyle/>
            <a:p>
              <a:pPr algn="ctr"/>
              <a:r>
                <a:rPr lang="es-PE" sz="1400" b="1" dirty="0">
                  <a:solidFill>
                    <a:prstClr val="black"/>
                  </a:solidFill>
                </a:rPr>
                <a:t>FAMILY CONNECTION</a:t>
              </a:r>
            </a:p>
            <a:p>
              <a:pPr algn="ctr"/>
              <a:r>
                <a:rPr lang="es-PE" sz="1400" dirty="0">
                  <a:solidFill>
                    <a:prstClr val="black"/>
                  </a:solidFill>
                </a:rPr>
                <a:t> </a:t>
              </a:r>
              <a:r>
                <a:rPr lang="en-US" sz="1400" dirty="0">
                  <a:solidFill>
                    <a:prstClr val="black"/>
                  </a:solidFill>
                </a:rPr>
                <a:t>Social, emotional and academic skills for the effective implementation of evidence-based practices aimed at improving the climate at home.</a:t>
              </a:r>
              <a:endParaRPr lang="es-PE" sz="1400" b="1" dirty="0">
                <a:solidFill>
                  <a:prstClr val="black"/>
                </a:solidFill>
              </a:endParaRPr>
            </a:p>
          </p:txBody>
        </p:sp>
        <p:sp>
          <p:nvSpPr>
            <p:cNvPr id="20" name="Rectángulo redondeado 19"/>
            <p:cNvSpPr/>
            <p:nvPr/>
          </p:nvSpPr>
          <p:spPr>
            <a:xfrm>
              <a:off x="328450" y="299809"/>
              <a:ext cx="4275119" cy="167799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b="1" dirty="0">
                <a:solidFill>
                  <a:prstClr val="white"/>
                </a:solidFill>
              </a:endParaRPr>
            </a:p>
          </p:txBody>
        </p:sp>
      </p:grpSp>
      <p:sp>
        <p:nvSpPr>
          <p:cNvPr id="27" name="Flecha derecha 26"/>
          <p:cNvSpPr/>
          <p:nvPr/>
        </p:nvSpPr>
        <p:spPr>
          <a:xfrm rot="5400000">
            <a:off x="9936353" y="2521323"/>
            <a:ext cx="656217" cy="40879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PE">
              <a:solidFill>
                <a:prstClr val="white"/>
              </a:solidFill>
            </a:endParaRPr>
          </a:p>
        </p:txBody>
      </p:sp>
      <p:graphicFrame>
        <p:nvGraphicFramePr>
          <p:cNvPr id="12" name="Diagrama 11"/>
          <p:cNvGraphicFramePr/>
          <p:nvPr>
            <p:extLst>
              <p:ext uri="{D42A27DB-BD31-4B8C-83A1-F6EECF244321}">
                <p14:modId xmlns:p14="http://schemas.microsoft.com/office/powerpoint/2010/main" val="2881754467"/>
              </p:ext>
            </p:extLst>
          </p:nvPr>
        </p:nvGraphicFramePr>
        <p:xfrm>
          <a:off x="223590" y="146756"/>
          <a:ext cx="4162232" cy="2344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lecha derecha 1"/>
          <p:cNvSpPr/>
          <p:nvPr/>
        </p:nvSpPr>
        <p:spPr>
          <a:xfrm>
            <a:off x="4456906" y="1132031"/>
            <a:ext cx="605307" cy="37348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4" name="CuadroTexto 3"/>
          <p:cNvSpPr txBox="1"/>
          <p:nvPr/>
        </p:nvSpPr>
        <p:spPr>
          <a:xfrm>
            <a:off x="5261236" y="2186648"/>
            <a:ext cx="2339551" cy="307777"/>
          </a:xfrm>
          <a:prstGeom prst="rect">
            <a:avLst/>
          </a:prstGeom>
          <a:solidFill>
            <a:schemeClr val="accent5">
              <a:lumMod val="60000"/>
              <a:lumOff val="40000"/>
            </a:schemeClr>
          </a:solidFill>
        </p:spPr>
        <p:txBody>
          <a:bodyPr wrap="none" rtlCol="0">
            <a:spAutoFit/>
          </a:bodyPr>
          <a:lstStyle/>
          <a:p>
            <a:r>
              <a:rPr lang="es-PE" sz="1400" b="1" dirty="0" err="1">
                <a:solidFill>
                  <a:prstClr val="black"/>
                </a:solidFill>
              </a:rPr>
              <a:t>Need</a:t>
            </a:r>
            <a:r>
              <a:rPr lang="es-PE" sz="1400" b="1" dirty="0">
                <a:solidFill>
                  <a:prstClr val="black"/>
                </a:solidFill>
              </a:rPr>
              <a:t>: Covid-19 </a:t>
            </a:r>
            <a:r>
              <a:rPr lang="es-PE" sz="1400" b="1" dirty="0" err="1">
                <a:solidFill>
                  <a:prstClr val="black"/>
                </a:solidFill>
              </a:rPr>
              <a:t>Pandemic</a:t>
            </a:r>
            <a:endParaRPr lang="es-PE" sz="1400" b="1" dirty="0">
              <a:solidFill>
                <a:prstClr val="black"/>
              </a:solidFill>
            </a:endParaRPr>
          </a:p>
        </p:txBody>
      </p:sp>
      <p:sp>
        <p:nvSpPr>
          <p:cNvPr id="28" name="Flecha derecha 27"/>
          <p:cNvSpPr/>
          <p:nvPr/>
        </p:nvSpPr>
        <p:spPr>
          <a:xfrm>
            <a:off x="8292669" y="1129883"/>
            <a:ext cx="605307" cy="37348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grpSp>
        <p:nvGrpSpPr>
          <p:cNvPr id="11" name="Grupo 10"/>
          <p:cNvGrpSpPr/>
          <p:nvPr/>
        </p:nvGrpSpPr>
        <p:grpSpPr>
          <a:xfrm>
            <a:off x="6265321" y="3001325"/>
            <a:ext cx="2757210" cy="1759695"/>
            <a:chOff x="8885855" y="2912115"/>
            <a:chExt cx="2757210" cy="1759695"/>
          </a:xfrm>
        </p:grpSpPr>
        <p:pic>
          <p:nvPicPr>
            <p:cNvPr id="29" name="Imagen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7477" y="2912115"/>
              <a:ext cx="2233967" cy="1477676"/>
            </a:xfrm>
            <a:prstGeom prst="rect">
              <a:avLst/>
            </a:prstGeom>
            <a:ln>
              <a:noFill/>
            </a:ln>
            <a:effectLst>
              <a:softEdge rad="112500"/>
            </a:effectLst>
          </p:spPr>
        </p:pic>
        <p:sp>
          <p:nvSpPr>
            <p:cNvPr id="30" name="Rectángulo 29"/>
            <p:cNvSpPr/>
            <p:nvPr/>
          </p:nvSpPr>
          <p:spPr>
            <a:xfrm>
              <a:off x="8885855" y="4364033"/>
              <a:ext cx="2757210" cy="307777"/>
            </a:xfrm>
            <a:prstGeom prst="rect">
              <a:avLst/>
            </a:prstGeom>
          </p:spPr>
          <p:txBody>
            <a:bodyPr wrap="square">
              <a:spAutoFit/>
            </a:bodyPr>
            <a:lstStyle/>
            <a:p>
              <a:pPr lvl="0" algn="ctr" defTabSz="457200">
                <a:defRPr/>
              </a:pPr>
              <a:r>
                <a:rPr lang="es-PE" sz="1400" b="1" dirty="0" err="1">
                  <a:solidFill>
                    <a:prstClr val="black"/>
                  </a:solidFill>
                </a:rPr>
                <a:t>Intervention</a:t>
              </a:r>
              <a:r>
                <a:rPr lang="es-PE" sz="1400" b="1" dirty="0">
                  <a:solidFill>
                    <a:prstClr val="black"/>
                  </a:solidFill>
                </a:rPr>
                <a:t> </a:t>
              </a:r>
              <a:r>
                <a:rPr lang="es-PE" sz="1400" b="1" dirty="0" err="1">
                  <a:solidFill>
                    <a:prstClr val="black"/>
                  </a:solidFill>
                </a:rPr>
                <a:t>planning</a:t>
              </a:r>
              <a:r>
                <a:rPr lang="es-PE" sz="1400" b="1" dirty="0">
                  <a:solidFill>
                    <a:prstClr val="black"/>
                  </a:solidFill>
                </a:rPr>
                <a:t> (PLAT)</a:t>
              </a:r>
            </a:p>
          </p:txBody>
        </p:sp>
      </p:grpSp>
      <p:pic>
        <p:nvPicPr>
          <p:cNvPr id="32" name="Imagen 31"/>
          <p:cNvPicPr>
            <a:picLocks noChangeAspect="1"/>
          </p:cNvPicPr>
          <p:nvPr/>
        </p:nvPicPr>
        <p:blipFill>
          <a:blip r:embed="rId8"/>
          <a:stretch>
            <a:fillRect/>
          </a:stretch>
        </p:blipFill>
        <p:spPr>
          <a:xfrm>
            <a:off x="4005371" y="3259197"/>
            <a:ext cx="1872015" cy="1053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Flecha derecha 35"/>
          <p:cNvSpPr/>
          <p:nvPr/>
        </p:nvSpPr>
        <p:spPr>
          <a:xfrm rot="10800000">
            <a:off x="8700766" y="3611631"/>
            <a:ext cx="605307" cy="37348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39" name="Flecha derecha 38"/>
          <p:cNvSpPr/>
          <p:nvPr/>
        </p:nvSpPr>
        <p:spPr>
          <a:xfrm rot="10800000">
            <a:off x="5916151" y="3611210"/>
            <a:ext cx="605307" cy="37348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40" name="Rectángulo 39"/>
          <p:cNvSpPr/>
          <p:nvPr/>
        </p:nvSpPr>
        <p:spPr>
          <a:xfrm>
            <a:off x="3747752" y="4413402"/>
            <a:ext cx="2511979" cy="523220"/>
          </a:xfrm>
          <a:prstGeom prst="rect">
            <a:avLst/>
          </a:prstGeom>
        </p:spPr>
        <p:txBody>
          <a:bodyPr wrap="square">
            <a:spAutoFit/>
          </a:bodyPr>
          <a:lstStyle/>
          <a:p>
            <a:pPr algn="ctr"/>
            <a:r>
              <a:rPr lang="es-PE" sz="1400" b="1" dirty="0">
                <a:solidFill>
                  <a:prstClr val="black"/>
                </a:solidFill>
              </a:rPr>
              <a:t>IMPLEMENTATION FAMILY CONNECTION</a:t>
            </a:r>
          </a:p>
        </p:txBody>
      </p:sp>
      <p:sp>
        <p:nvSpPr>
          <p:cNvPr id="17" name="Rectángulo 16"/>
          <p:cNvSpPr/>
          <p:nvPr/>
        </p:nvSpPr>
        <p:spPr>
          <a:xfrm>
            <a:off x="669701" y="193183"/>
            <a:ext cx="3309912" cy="36414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18" name="CuadroTexto 17"/>
          <p:cNvSpPr txBox="1"/>
          <p:nvPr/>
        </p:nvSpPr>
        <p:spPr>
          <a:xfrm>
            <a:off x="1180641" y="204334"/>
            <a:ext cx="2444900" cy="307777"/>
          </a:xfrm>
          <a:prstGeom prst="rect">
            <a:avLst/>
          </a:prstGeom>
          <a:noFill/>
        </p:spPr>
        <p:txBody>
          <a:bodyPr wrap="none" rtlCol="0">
            <a:spAutoFit/>
          </a:bodyPr>
          <a:lstStyle/>
          <a:p>
            <a:r>
              <a:rPr lang="es-PE" sz="1400" dirty="0" err="1">
                <a:solidFill>
                  <a:prstClr val="black"/>
                </a:solidFill>
              </a:rPr>
              <a:t>Implementation</a:t>
            </a:r>
            <a:r>
              <a:rPr lang="es-PE" sz="1400" dirty="0">
                <a:solidFill>
                  <a:prstClr val="black"/>
                </a:solidFill>
              </a:rPr>
              <a:t> 2018 - 2019</a:t>
            </a:r>
          </a:p>
        </p:txBody>
      </p:sp>
      <p:grpSp>
        <p:nvGrpSpPr>
          <p:cNvPr id="9" name="Grupo 8"/>
          <p:cNvGrpSpPr/>
          <p:nvPr/>
        </p:nvGrpSpPr>
        <p:grpSpPr>
          <a:xfrm>
            <a:off x="9295838" y="4681293"/>
            <a:ext cx="2896162" cy="1826415"/>
            <a:chOff x="8805176" y="722610"/>
            <a:chExt cx="2896162" cy="1826415"/>
          </a:xfrm>
        </p:grpSpPr>
        <p:grpSp>
          <p:nvGrpSpPr>
            <p:cNvPr id="8" name="Grupo 7"/>
            <p:cNvGrpSpPr/>
            <p:nvPr/>
          </p:nvGrpSpPr>
          <p:grpSpPr>
            <a:xfrm>
              <a:off x="8999228" y="722610"/>
              <a:ext cx="2581354" cy="1600438"/>
              <a:chOff x="8999228" y="722610"/>
              <a:chExt cx="2581354" cy="1600438"/>
            </a:xfrm>
          </p:grpSpPr>
          <p:sp>
            <p:nvSpPr>
              <p:cNvPr id="6" name="Rectángulo redondeado 5"/>
              <p:cNvSpPr/>
              <p:nvPr/>
            </p:nvSpPr>
            <p:spPr>
              <a:xfrm>
                <a:off x="9040969" y="775713"/>
                <a:ext cx="2446986" cy="1081825"/>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PE">
                  <a:solidFill>
                    <a:prstClr val="white"/>
                  </a:solidFill>
                </a:endParaRPr>
              </a:p>
            </p:txBody>
          </p:sp>
          <p:sp>
            <p:nvSpPr>
              <p:cNvPr id="31" name="CuadroTexto 30"/>
              <p:cNvSpPr txBox="1"/>
              <p:nvPr/>
            </p:nvSpPr>
            <p:spPr>
              <a:xfrm>
                <a:off x="8999228" y="722610"/>
                <a:ext cx="2581354" cy="160043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s-PE" sz="1400" dirty="0">
                  <a:solidFill>
                    <a:prstClr val="white"/>
                  </a:solidFill>
                </a:endParaRPr>
              </a:p>
              <a:p>
                <a:pPr algn="ctr"/>
                <a:r>
                  <a:rPr lang="en-US" sz="1400" dirty="0">
                    <a:solidFill>
                      <a:prstClr val="white"/>
                    </a:solidFill>
                  </a:rPr>
                  <a:t>Virtual workshops</a:t>
                </a:r>
              </a:p>
              <a:p>
                <a:pPr algn="ctr"/>
                <a:r>
                  <a:rPr lang="en-US" sz="1400" dirty="0">
                    <a:solidFill>
                      <a:prstClr val="white"/>
                    </a:solidFill>
                  </a:rPr>
                  <a:t>TRAINING</a:t>
                </a:r>
              </a:p>
              <a:p>
                <a:pPr algn="ctr"/>
                <a:r>
                  <a:rPr lang="en-US" sz="1400" dirty="0">
                    <a:solidFill>
                      <a:prstClr val="white"/>
                    </a:solidFill>
                  </a:rPr>
                  <a:t>IN FAMILY CONNECTION</a:t>
                </a:r>
              </a:p>
              <a:p>
                <a:pPr algn="ctr"/>
                <a:r>
                  <a:rPr lang="en-US" sz="1400" dirty="0">
                    <a:solidFill>
                      <a:prstClr val="white"/>
                    </a:solidFill>
                  </a:rPr>
                  <a:t>Home practices</a:t>
                </a:r>
              </a:p>
              <a:p>
                <a:pPr algn="ctr"/>
                <a:r>
                  <a:rPr lang="es-PE" sz="1400" dirty="0">
                    <a:solidFill>
                      <a:prstClr val="white"/>
                    </a:solidFill>
                  </a:rPr>
                  <a:t>PILOTING</a:t>
                </a:r>
              </a:p>
              <a:p>
                <a:pPr algn="ctr"/>
                <a:r>
                  <a:rPr lang="es-PE" sz="1400" dirty="0">
                    <a:solidFill>
                      <a:prstClr val="white"/>
                    </a:solidFill>
                  </a:rPr>
                  <a:t> </a:t>
                </a:r>
                <a:endParaRPr lang="es-PE" sz="1400" b="1" dirty="0">
                  <a:solidFill>
                    <a:prstClr val="white"/>
                  </a:solidFill>
                </a:endParaRPr>
              </a:p>
            </p:txBody>
          </p:sp>
        </p:grpSp>
        <p:sp>
          <p:nvSpPr>
            <p:cNvPr id="44" name="Rectángulo 43"/>
            <p:cNvSpPr/>
            <p:nvPr/>
          </p:nvSpPr>
          <p:spPr>
            <a:xfrm>
              <a:off x="8805176" y="2241248"/>
              <a:ext cx="2896162" cy="30777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s-PE" sz="1400" dirty="0" err="1">
                  <a:solidFill>
                    <a:prstClr val="white"/>
                  </a:solidFill>
                </a:rPr>
                <a:t>Teachers</a:t>
              </a:r>
              <a:r>
                <a:rPr lang="es-PE" sz="1400" dirty="0">
                  <a:solidFill>
                    <a:prstClr val="white"/>
                  </a:solidFill>
                </a:rPr>
                <a:t>, </a:t>
              </a:r>
              <a:r>
                <a:rPr lang="es-PE" sz="1400" dirty="0" err="1">
                  <a:solidFill>
                    <a:prstClr val="white"/>
                  </a:solidFill>
                </a:rPr>
                <a:t>principals</a:t>
              </a:r>
              <a:r>
                <a:rPr lang="es-PE" sz="1400" dirty="0">
                  <a:solidFill>
                    <a:prstClr val="white"/>
                  </a:solidFill>
                </a:rPr>
                <a:t>, </a:t>
              </a:r>
              <a:r>
                <a:rPr lang="es-PE" sz="1400" dirty="0" err="1">
                  <a:solidFill>
                    <a:prstClr val="white"/>
                  </a:solidFill>
                </a:rPr>
                <a:t>authorities</a:t>
              </a:r>
              <a:endParaRPr lang="es-PE" sz="1400" dirty="0">
                <a:solidFill>
                  <a:prstClr val="white"/>
                </a:solidFill>
              </a:endParaRPr>
            </a:p>
          </p:txBody>
        </p:sp>
      </p:grpSp>
      <p:sp>
        <p:nvSpPr>
          <p:cNvPr id="19" name="CuadroTexto 18"/>
          <p:cNvSpPr txBox="1"/>
          <p:nvPr/>
        </p:nvSpPr>
        <p:spPr>
          <a:xfrm>
            <a:off x="301083" y="4460342"/>
            <a:ext cx="3144644" cy="954107"/>
          </a:xfrm>
          <a:prstGeom prst="rect">
            <a:avLst/>
          </a:prstGeom>
          <a:noFill/>
        </p:spPr>
        <p:txBody>
          <a:bodyPr wrap="square" rtlCol="0">
            <a:spAutoFit/>
          </a:bodyPr>
          <a:lstStyle/>
          <a:p>
            <a:pPr algn="ctr"/>
            <a:r>
              <a:rPr lang="en-US" sz="1400" b="1" dirty="0">
                <a:solidFill>
                  <a:prstClr val="black"/>
                </a:solidFill>
              </a:rPr>
              <a:t>MONITORING IMPLEMENTATION</a:t>
            </a:r>
          </a:p>
          <a:p>
            <a:pPr algn="ctr"/>
            <a:r>
              <a:rPr lang="en-US" sz="1400" dirty="0">
                <a:solidFill>
                  <a:prstClr val="black"/>
                </a:solidFill>
              </a:rPr>
              <a:t>Fidelity and adaptation of content and methodology</a:t>
            </a:r>
          </a:p>
          <a:p>
            <a:pPr algn="ctr"/>
            <a:r>
              <a:rPr lang="en-US" sz="1400" dirty="0">
                <a:solidFill>
                  <a:prstClr val="black"/>
                </a:solidFill>
              </a:rPr>
              <a:t>Feedback and technical assistance</a:t>
            </a:r>
            <a:endParaRPr lang="es-PE" sz="1400" dirty="0">
              <a:solidFill>
                <a:prstClr val="black"/>
              </a:solidFill>
            </a:endParaRPr>
          </a:p>
        </p:txBody>
      </p:sp>
      <p:pic>
        <p:nvPicPr>
          <p:cNvPr id="21" name="Imagen 20"/>
          <p:cNvPicPr>
            <a:picLocks noChangeAspect="1"/>
          </p:cNvPicPr>
          <p:nvPr/>
        </p:nvPicPr>
        <p:blipFill>
          <a:blip r:embed="rId9"/>
          <a:stretch>
            <a:fillRect/>
          </a:stretch>
        </p:blipFill>
        <p:spPr>
          <a:xfrm>
            <a:off x="851000" y="3115059"/>
            <a:ext cx="2428353" cy="1413741"/>
          </a:xfrm>
          <a:prstGeom prst="rect">
            <a:avLst/>
          </a:prstGeom>
        </p:spPr>
      </p:pic>
      <p:sp>
        <p:nvSpPr>
          <p:cNvPr id="45" name="Flecha derecha 44"/>
          <p:cNvSpPr/>
          <p:nvPr/>
        </p:nvSpPr>
        <p:spPr>
          <a:xfrm rot="10800000">
            <a:off x="3289224" y="3609062"/>
            <a:ext cx="605307" cy="37348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pic>
        <p:nvPicPr>
          <p:cNvPr id="23" name="Imagen 22"/>
          <p:cNvPicPr>
            <a:picLocks noChangeAspect="1"/>
          </p:cNvPicPr>
          <p:nvPr/>
        </p:nvPicPr>
        <p:blipFill>
          <a:blip r:embed="rId10"/>
          <a:stretch>
            <a:fillRect/>
          </a:stretch>
        </p:blipFill>
        <p:spPr>
          <a:xfrm>
            <a:off x="5480660" y="5151807"/>
            <a:ext cx="1845691" cy="1020630"/>
          </a:xfrm>
          <a:prstGeom prst="rect">
            <a:avLst/>
          </a:prstGeom>
        </p:spPr>
      </p:pic>
      <p:cxnSp>
        <p:nvCxnSpPr>
          <p:cNvPr id="33" name="Conector angular 32"/>
          <p:cNvCxnSpPr/>
          <p:nvPr/>
        </p:nvCxnSpPr>
        <p:spPr>
          <a:xfrm rot="5400000" flipH="1" flipV="1">
            <a:off x="2054108" y="5043541"/>
            <a:ext cx="104856" cy="1556227"/>
          </a:xfrm>
          <a:prstGeom prst="bentConnector4">
            <a:avLst>
              <a:gd name="adj1" fmla="val -389969"/>
              <a:gd name="adj2" fmla="val 52885"/>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upo 13"/>
          <p:cNvGrpSpPr/>
          <p:nvPr/>
        </p:nvGrpSpPr>
        <p:grpSpPr>
          <a:xfrm>
            <a:off x="3023470" y="5238559"/>
            <a:ext cx="1711694" cy="1299069"/>
            <a:chOff x="3101527" y="5316617"/>
            <a:chExt cx="1711694" cy="1299069"/>
          </a:xfrm>
        </p:grpSpPr>
        <p:sp>
          <p:nvSpPr>
            <p:cNvPr id="54" name="Pentágono regular 53"/>
            <p:cNvSpPr/>
            <p:nvPr/>
          </p:nvSpPr>
          <p:spPr>
            <a:xfrm>
              <a:off x="3101527" y="5316617"/>
              <a:ext cx="1711694" cy="1299069"/>
            </a:xfrm>
            <a:prstGeom prst="pentagon">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a:solidFill>
                  <a:prstClr val="white"/>
                </a:solidFill>
              </a:endParaRPr>
            </a:p>
          </p:txBody>
        </p:sp>
        <p:sp>
          <p:nvSpPr>
            <p:cNvPr id="55" name="CuadroTexto 54"/>
            <p:cNvSpPr txBox="1"/>
            <p:nvPr/>
          </p:nvSpPr>
          <p:spPr>
            <a:xfrm>
              <a:off x="3231802" y="5653272"/>
              <a:ext cx="1508577" cy="738664"/>
            </a:xfrm>
            <a:prstGeom prst="rect">
              <a:avLst/>
            </a:prstGeom>
            <a:noFill/>
          </p:spPr>
          <p:txBody>
            <a:bodyPr wrap="square" rtlCol="0">
              <a:spAutoFit/>
            </a:bodyPr>
            <a:lstStyle/>
            <a:p>
              <a:pPr algn="ctr"/>
              <a:r>
                <a:rPr lang="es-PE" sz="1400" dirty="0" err="1">
                  <a:solidFill>
                    <a:prstClr val="black"/>
                  </a:solidFill>
                </a:rPr>
                <a:t>Survey</a:t>
              </a:r>
              <a:endParaRPr lang="es-PE" sz="1400" dirty="0">
                <a:solidFill>
                  <a:prstClr val="black"/>
                </a:solidFill>
              </a:endParaRPr>
            </a:p>
            <a:p>
              <a:pPr algn="ctr"/>
              <a:r>
                <a:rPr lang="es-PE" sz="1400" dirty="0" err="1">
                  <a:solidFill>
                    <a:prstClr val="black"/>
                  </a:solidFill>
                </a:rPr>
                <a:t>Functioning</a:t>
              </a:r>
              <a:endParaRPr lang="es-PE" sz="1400" dirty="0">
                <a:solidFill>
                  <a:prstClr val="black"/>
                </a:solidFill>
              </a:endParaRPr>
            </a:p>
            <a:p>
              <a:pPr algn="ctr"/>
              <a:r>
                <a:rPr lang="es-PE" sz="1400" dirty="0" err="1">
                  <a:solidFill>
                    <a:prstClr val="black"/>
                  </a:solidFill>
                </a:rPr>
                <a:t>Family</a:t>
              </a:r>
              <a:endParaRPr lang="es-PE" sz="1400" dirty="0">
                <a:solidFill>
                  <a:prstClr val="black"/>
                </a:solidFill>
              </a:endParaRPr>
            </a:p>
          </p:txBody>
        </p:sp>
      </p:grpSp>
      <p:sp>
        <p:nvSpPr>
          <p:cNvPr id="56" name="Flecha derecha 55"/>
          <p:cNvSpPr/>
          <p:nvPr/>
        </p:nvSpPr>
        <p:spPr>
          <a:xfrm>
            <a:off x="4835162" y="5630744"/>
            <a:ext cx="605307" cy="37348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sp>
        <p:nvSpPr>
          <p:cNvPr id="52" name="CuadroTexto 51"/>
          <p:cNvSpPr txBox="1"/>
          <p:nvPr/>
        </p:nvSpPr>
        <p:spPr>
          <a:xfrm>
            <a:off x="5430645" y="6291983"/>
            <a:ext cx="2862024" cy="523220"/>
          </a:xfrm>
          <a:prstGeom prst="rect">
            <a:avLst/>
          </a:prstGeom>
          <a:noFill/>
        </p:spPr>
        <p:txBody>
          <a:bodyPr wrap="square" rtlCol="0">
            <a:spAutoFit/>
          </a:bodyPr>
          <a:lstStyle/>
          <a:p>
            <a:pPr algn="ctr"/>
            <a:r>
              <a:rPr lang="es-PE" sz="1400" b="1" dirty="0">
                <a:solidFill>
                  <a:prstClr val="black"/>
                </a:solidFill>
              </a:rPr>
              <a:t>EVALUATION AND SUSTAINABILITY AGREEMENTS</a:t>
            </a:r>
          </a:p>
        </p:txBody>
      </p:sp>
      <p:grpSp>
        <p:nvGrpSpPr>
          <p:cNvPr id="42" name="Grupo 41"/>
          <p:cNvGrpSpPr/>
          <p:nvPr/>
        </p:nvGrpSpPr>
        <p:grpSpPr>
          <a:xfrm>
            <a:off x="9230981" y="718597"/>
            <a:ext cx="1711694" cy="1299069"/>
            <a:chOff x="3101527" y="5316617"/>
            <a:chExt cx="1711694" cy="1299069"/>
          </a:xfrm>
        </p:grpSpPr>
        <p:sp>
          <p:nvSpPr>
            <p:cNvPr id="43" name="Pentágono regular 42"/>
            <p:cNvSpPr/>
            <p:nvPr/>
          </p:nvSpPr>
          <p:spPr>
            <a:xfrm>
              <a:off x="3101527" y="5316617"/>
              <a:ext cx="1711694" cy="1299069"/>
            </a:xfrm>
            <a:prstGeom prst="pentagon">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a:solidFill>
                  <a:prstClr val="white"/>
                </a:solidFill>
              </a:endParaRPr>
            </a:p>
          </p:txBody>
        </p:sp>
        <p:sp>
          <p:nvSpPr>
            <p:cNvPr id="46" name="CuadroTexto 45"/>
            <p:cNvSpPr txBox="1"/>
            <p:nvPr/>
          </p:nvSpPr>
          <p:spPr>
            <a:xfrm>
              <a:off x="3231802" y="5653272"/>
              <a:ext cx="1508577" cy="738664"/>
            </a:xfrm>
            <a:prstGeom prst="rect">
              <a:avLst/>
            </a:prstGeom>
            <a:noFill/>
          </p:spPr>
          <p:txBody>
            <a:bodyPr wrap="square" rtlCol="0">
              <a:spAutoFit/>
            </a:bodyPr>
            <a:lstStyle/>
            <a:p>
              <a:pPr algn="ctr"/>
              <a:r>
                <a:rPr lang="es-PE" sz="1400" dirty="0" err="1">
                  <a:solidFill>
                    <a:prstClr val="black"/>
                  </a:solidFill>
                </a:rPr>
                <a:t>Survey</a:t>
              </a:r>
              <a:endParaRPr lang="es-PE" sz="1400" dirty="0">
                <a:solidFill>
                  <a:prstClr val="black"/>
                </a:solidFill>
              </a:endParaRPr>
            </a:p>
            <a:p>
              <a:pPr algn="ctr"/>
              <a:r>
                <a:rPr lang="es-PE" sz="1400" dirty="0" err="1">
                  <a:solidFill>
                    <a:prstClr val="black"/>
                  </a:solidFill>
                </a:rPr>
                <a:t>Functioning</a:t>
              </a:r>
              <a:endParaRPr lang="es-PE" sz="1400" dirty="0">
                <a:solidFill>
                  <a:prstClr val="black"/>
                </a:solidFill>
              </a:endParaRPr>
            </a:p>
            <a:p>
              <a:pPr algn="ctr"/>
              <a:r>
                <a:rPr lang="es-PE" sz="1400" dirty="0" err="1">
                  <a:solidFill>
                    <a:prstClr val="black"/>
                  </a:solidFill>
                </a:rPr>
                <a:t>Family</a:t>
              </a:r>
              <a:endParaRPr lang="es-PE" sz="1400" dirty="0">
                <a:solidFill>
                  <a:prstClr val="black"/>
                </a:solidFill>
              </a:endParaRPr>
            </a:p>
          </p:txBody>
        </p:sp>
      </p:grpSp>
      <p:sp>
        <p:nvSpPr>
          <p:cNvPr id="15" name="CuadroTexto 14"/>
          <p:cNvSpPr txBox="1"/>
          <p:nvPr/>
        </p:nvSpPr>
        <p:spPr>
          <a:xfrm>
            <a:off x="9032487" y="2096431"/>
            <a:ext cx="2107580" cy="261610"/>
          </a:xfrm>
          <a:prstGeom prst="rect">
            <a:avLst/>
          </a:prstGeom>
          <a:noFill/>
        </p:spPr>
        <p:txBody>
          <a:bodyPr wrap="square" rtlCol="0">
            <a:spAutoFit/>
          </a:bodyPr>
          <a:lstStyle/>
          <a:p>
            <a:pPr algn="ctr"/>
            <a:r>
              <a:rPr lang="en-US" sz="1050" b="1" dirty="0">
                <a:solidFill>
                  <a:prstClr val="black"/>
                </a:solidFill>
              </a:rPr>
              <a:t>LINEA BASAL</a:t>
            </a:r>
            <a:endParaRPr lang="es-PE" sz="1050" b="1" dirty="0">
              <a:solidFill>
                <a:prstClr val="black"/>
              </a:solidFill>
            </a:endParaRPr>
          </a:p>
        </p:txBody>
      </p:sp>
      <p:sp>
        <p:nvSpPr>
          <p:cNvPr id="47" name="CuadroTexto 46"/>
          <p:cNvSpPr txBox="1"/>
          <p:nvPr/>
        </p:nvSpPr>
        <p:spPr>
          <a:xfrm>
            <a:off x="2817542" y="6596390"/>
            <a:ext cx="2107580" cy="261610"/>
          </a:xfrm>
          <a:prstGeom prst="rect">
            <a:avLst/>
          </a:prstGeom>
          <a:noFill/>
        </p:spPr>
        <p:txBody>
          <a:bodyPr wrap="square" rtlCol="0">
            <a:spAutoFit/>
          </a:bodyPr>
          <a:lstStyle/>
          <a:p>
            <a:pPr algn="ctr"/>
            <a:r>
              <a:rPr lang="en-US" sz="1050" b="1" dirty="0">
                <a:solidFill>
                  <a:prstClr val="black"/>
                </a:solidFill>
              </a:rPr>
              <a:t>SEGUIMIENTO</a:t>
            </a:r>
            <a:endParaRPr lang="es-PE" sz="1050" b="1" dirty="0">
              <a:solidFill>
                <a:prstClr val="black"/>
              </a:solidFill>
            </a:endParaRPr>
          </a:p>
        </p:txBody>
      </p:sp>
      <p:sp>
        <p:nvSpPr>
          <p:cNvPr id="49" name="CuadroTexto 48"/>
          <p:cNvSpPr txBox="1"/>
          <p:nvPr/>
        </p:nvSpPr>
        <p:spPr>
          <a:xfrm>
            <a:off x="5458992" y="111407"/>
            <a:ext cx="1891865" cy="307777"/>
          </a:xfrm>
          <a:prstGeom prst="rect">
            <a:avLst/>
          </a:prstGeom>
          <a:noFill/>
        </p:spPr>
        <p:txBody>
          <a:bodyPr wrap="none" rtlCol="0">
            <a:spAutoFit/>
          </a:bodyPr>
          <a:lstStyle/>
          <a:p>
            <a:r>
              <a:rPr lang="es-PE" sz="1400" dirty="0" err="1">
                <a:solidFill>
                  <a:prstClr val="black"/>
                </a:solidFill>
              </a:rPr>
              <a:t>Implementation</a:t>
            </a:r>
            <a:r>
              <a:rPr lang="es-PE" sz="1400" dirty="0">
                <a:solidFill>
                  <a:prstClr val="black"/>
                </a:solidFill>
              </a:rPr>
              <a:t> 2020</a:t>
            </a:r>
          </a:p>
        </p:txBody>
      </p:sp>
      <p:pic>
        <p:nvPicPr>
          <p:cNvPr id="5" name="Imagen 4"/>
          <p:cNvPicPr>
            <a:picLocks noChangeAspect="1"/>
          </p:cNvPicPr>
          <p:nvPr/>
        </p:nvPicPr>
        <p:blipFill>
          <a:blip r:embed="rId11"/>
          <a:stretch>
            <a:fillRect/>
          </a:stretch>
        </p:blipFill>
        <p:spPr>
          <a:xfrm>
            <a:off x="656546" y="3088887"/>
            <a:ext cx="2510399" cy="1410138"/>
          </a:xfrm>
          <a:prstGeom prst="rect">
            <a:avLst/>
          </a:prstGeom>
        </p:spPr>
      </p:pic>
      <p:pic>
        <p:nvPicPr>
          <p:cNvPr id="7" name="Imagen 6"/>
          <p:cNvPicPr>
            <a:picLocks noChangeAspect="1"/>
          </p:cNvPicPr>
          <p:nvPr/>
        </p:nvPicPr>
        <p:blipFill>
          <a:blip r:embed="rId12"/>
          <a:stretch>
            <a:fillRect/>
          </a:stretch>
        </p:blipFill>
        <p:spPr>
          <a:xfrm>
            <a:off x="9349504" y="3111192"/>
            <a:ext cx="2626905" cy="1475582"/>
          </a:xfrm>
          <a:prstGeom prst="rect">
            <a:avLst/>
          </a:prstGeom>
        </p:spPr>
      </p:pic>
    </p:spTree>
    <p:extLst>
      <p:ext uri="{BB962C8B-B14F-4D97-AF65-F5344CB8AC3E}">
        <p14:creationId xmlns:p14="http://schemas.microsoft.com/office/powerpoint/2010/main" val="1665711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7055" y="4297530"/>
            <a:ext cx="2524774" cy="252477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0390" y="4119752"/>
            <a:ext cx="2721610" cy="272161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1307" y="247256"/>
            <a:ext cx="3747710" cy="374771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773" y="247256"/>
            <a:ext cx="3482460" cy="3872496"/>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8453" y="4319532"/>
            <a:ext cx="2596166" cy="2596166"/>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058" y="4319532"/>
            <a:ext cx="2596166" cy="2596166"/>
          </a:xfrm>
          <a:prstGeom prst="rect">
            <a:avLst/>
          </a:prstGeom>
        </p:spPr>
      </p:pic>
      <p:grpSp>
        <p:nvGrpSpPr>
          <p:cNvPr id="10" name="Grupo 9"/>
          <p:cNvGrpSpPr/>
          <p:nvPr/>
        </p:nvGrpSpPr>
        <p:grpSpPr>
          <a:xfrm>
            <a:off x="-2" y="4864000"/>
            <a:ext cx="2051823" cy="1994000"/>
            <a:chOff x="3010686" y="560284"/>
            <a:chExt cx="1223468" cy="1223468"/>
          </a:xfrm>
        </p:grpSpPr>
        <p:sp>
          <p:nvSpPr>
            <p:cNvPr id="11" name="Elipse 10"/>
            <p:cNvSpPr/>
            <p:nvPr/>
          </p:nvSpPr>
          <p:spPr>
            <a:xfrm>
              <a:off x="3010686" y="560284"/>
              <a:ext cx="1223468" cy="1223468"/>
            </a:xfrm>
            <a:prstGeom prst="ellipse">
              <a:avLst/>
            </a:prstGeom>
          </p:spPr>
          <p:style>
            <a:lnRef idx="0">
              <a:schemeClr val="accent5"/>
            </a:lnRef>
            <a:fillRef idx="3">
              <a:schemeClr val="accent5"/>
            </a:fillRef>
            <a:effectRef idx="3">
              <a:schemeClr val="accent5"/>
            </a:effectRef>
            <a:fontRef idx="minor">
              <a:schemeClr val="lt1"/>
            </a:fontRef>
          </p:style>
        </p:sp>
        <p:sp>
          <p:nvSpPr>
            <p:cNvPr id="12" name="Elipse 4"/>
            <p:cNvSpPr/>
            <p:nvPr/>
          </p:nvSpPr>
          <p:spPr>
            <a:xfrm>
              <a:off x="3044731" y="739457"/>
              <a:ext cx="1116282" cy="86512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7332" tIns="11430" rIns="67332" bIns="11430" numCol="1" spcCol="1270" anchor="ctr" anchorCtr="0">
              <a:noAutofit/>
            </a:bodyPr>
            <a:lstStyle/>
            <a:p>
              <a:pPr lvl="0" algn="ctr" defTabSz="400050">
                <a:lnSpc>
                  <a:spcPct val="90000"/>
                </a:lnSpc>
                <a:spcBef>
                  <a:spcPct val="0"/>
                </a:spcBef>
                <a:spcAft>
                  <a:spcPct val="35000"/>
                </a:spcAft>
              </a:pPr>
              <a:r>
                <a:rPr lang="es-PE" b="1" kern="1200" dirty="0">
                  <a:solidFill>
                    <a:schemeClr val="bg1"/>
                  </a:solidFill>
                </a:rPr>
                <a:t>PREVENTION POLICY</a:t>
              </a:r>
            </a:p>
          </p:txBody>
        </p:sp>
      </p:grpSp>
      <p:pic>
        <p:nvPicPr>
          <p:cNvPr id="13" name="Imagen 12"/>
          <p:cNvPicPr>
            <a:picLocks noChangeAspect="1"/>
          </p:cNvPicPr>
          <p:nvPr/>
        </p:nvPicPr>
        <p:blipFill>
          <a:blip r:embed="rId8"/>
          <a:stretch>
            <a:fillRect/>
          </a:stretch>
        </p:blipFill>
        <p:spPr>
          <a:xfrm>
            <a:off x="7951188" y="247256"/>
            <a:ext cx="3523888" cy="3881694"/>
          </a:xfrm>
          <a:prstGeom prst="rect">
            <a:avLst/>
          </a:prstGeom>
        </p:spPr>
      </p:pic>
    </p:spTree>
    <p:extLst>
      <p:ext uri="{BB962C8B-B14F-4D97-AF65-F5344CB8AC3E}">
        <p14:creationId xmlns:p14="http://schemas.microsoft.com/office/powerpoint/2010/main" val="2098959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6413" t="25837" r="33402" b="20290"/>
          <a:stretch/>
        </p:blipFill>
        <p:spPr>
          <a:xfrm>
            <a:off x="528034" y="386366"/>
            <a:ext cx="8397025" cy="5068028"/>
          </a:xfrm>
          <a:prstGeom prst="rect">
            <a:avLst/>
          </a:prstGeom>
        </p:spPr>
      </p:pic>
      <p:sp>
        <p:nvSpPr>
          <p:cNvPr id="3" name="Rectángulo 2"/>
          <p:cNvSpPr/>
          <p:nvPr/>
        </p:nvSpPr>
        <p:spPr>
          <a:xfrm>
            <a:off x="6207618" y="1635617"/>
            <a:ext cx="2485622" cy="1477328"/>
          </a:xfrm>
          <a:prstGeom prst="rect">
            <a:avLst/>
          </a:prstGeom>
        </p:spPr>
        <p:txBody>
          <a:bodyPr wrap="square">
            <a:spAutoFit/>
          </a:bodyPr>
          <a:lstStyle/>
          <a:p>
            <a:r>
              <a:rPr lang="en-US" dirty="0"/>
              <a:t>In rural areas where connectivity does not reach, families organize with PLAT to deliver work material</a:t>
            </a:r>
            <a:endParaRPr lang="es-PE" dirty="0"/>
          </a:p>
        </p:txBody>
      </p:sp>
      <p:pic>
        <p:nvPicPr>
          <p:cNvPr id="4" name="Imagen 3"/>
          <p:cNvPicPr>
            <a:picLocks noChangeAspect="1"/>
          </p:cNvPicPr>
          <p:nvPr/>
        </p:nvPicPr>
        <p:blipFill rotWithShape="1">
          <a:blip r:embed="rId3"/>
          <a:srcRect l="37396" t="18794" r="37363" b="22755"/>
          <a:stretch/>
        </p:blipFill>
        <p:spPr>
          <a:xfrm>
            <a:off x="7875431" y="3294846"/>
            <a:ext cx="2736761" cy="3563154"/>
          </a:xfrm>
          <a:prstGeom prst="rect">
            <a:avLst/>
          </a:prstGeom>
        </p:spPr>
      </p:pic>
      <p:sp>
        <p:nvSpPr>
          <p:cNvPr id="5" name="Rectángulo 4"/>
          <p:cNvSpPr/>
          <p:nvPr/>
        </p:nvSpPr>
        <p:spPr>
          <a:xfrm>
            <a:off x="9243811" y="2280566"/>
            <a:ext cx="2640169" cy="923330"/>
          </a:xfrm>
          <a:prstGeom prst="rect">
            <a:avLst/>
          </a:prstGeom>
        </p:spPr>
        <p:txBody>
          <a:bodyPr wrap="square">
            <a:spAutoFit/>
          </a:bodyPr>
          <a:lstStyle/>
          <a:p>
            <a:r>
              <a:rPr lang="en-US" dirty="0"/>
              <a:t>They use security protocols to minimize contagion</a:t>
            </a:r>
            <a:endParaRPr lang="es-PE" dirty="0"/>
          </a:p>
        </p:txBody>
      </p:sp>
      <p:sp>
        <p:nvSpPr>
          <p:cNvPr id="6" name="Rectángulo 5"/>
          <p:cNvSpPr/>
          <p:nvPr/>
        </p:nvSpPr>
        <p:spPr>
          <a:xfrm>
            <a:off x="522668" y="5657671"/>
            <a:ext cx="6096000" cy="923330"/>
          </a:xfrm>
          <a:prstGeom prst="rect">
            <a:avLst/>
          </a:prstGeom>
        </p:spPr>
        <p:txBody>
          <a:bodyPr>
            <a:spAutoFit/>
          </a:bodyPr>
          <a:lstStyle/>
          <a:p>
            <a:r>
              <a:rPr lang="en-US" dirty="0"/>
              <a:t>Preparation of the Prevention Policies of COVID-19</a:t>
            </a:r>
          </a:p>
          <a:p>
            <a:r>
              <a:rPr lang="en-US" dirty="0"/>
              <a:t>Based on international prevention principles and standards</a:t>
            </a:r>
            <a:endParaRPr lang="es-PE" dirty="0"/>
          </a:p>
        </p:txBody>
      </p:sp>
      <p:grpSp>
        <p:nvGrpSpPr>
          <p:cNvPr id="10" name="Grupo 9"/>
          <p:cNvGrpSpPr/>
          <p:nvPr/>
        </p:nvGrpSpPr>
        <p:grpSpPr>
          <a:xfrm>
            <a:off x="0" y="4864000"/>
            <a:ext cx="2051825" cy="1994000"/>
            <a:chOff x="2937544" y="560284"/>
            <a:chExt cx="1223469" cy="1223468"/>
          </a:xfrm>
        </p:grpSpPr>
        <p:sp>
          <p:nvSpPr>
            <p:cNvPr id="11" name="Elipse 10"/>
            <p:cNvSpPr/>
            <p:nvPr/>
          </p:nvSpPr>
          <p:spPr>
            <a:xfrm>
              <a:off x="2937544" y="560284"/>
              <a:ext cx="1223468" cy="1223468"/>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es-PE" dirty="0"/>
            </a:p>
            <a:p>
              <a:pPr algn="ctr"/>
              <a:r>
                <a:rPr lang="es-PE" dirty="0"/>
                <a:t>POSITIVE CLIMATE AT HOME</a:t>
              </a:r>
            </a:p>
          </p:txBody>
        </p:sp>
        <p:sp>
          <p:nvSpPr>
            <p:cNvPr id="12" name="Elipse 4"/>
            <p:cNvSpPr/>
            <p:nvPr/>
          </p:nvSpPr>
          <p:spPr>
            <a:xfrm>
              <a:off x="3044731" y="739457"/>
              <a:ext cx="1116282" cy="86512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7332" tIns="11430" rIns="67332" bIns="11430" numCol="1" spcCol="1270" anchor="ctr" anchorCtr="0">
              <a:noAutofit/>
            </a:bodyPr>
            <a:lstStyle/>
            <a:p>
              <a:pPr lvl="0" algn="ctr" defTabSz="400050">
                <a:lnSpc>
                  <a:spcPct val="90000"/>
                </a:lnSpc>
                <a:spcBef>
                  <a:spcPct val="0"/>
                </a:spcBef>
                <a:spcAft>
                  <a:spcPct val="35000"/>
                </a:spcAft>
              </a:pPr>
              <a:r>
                <a:rPr lang="es-PE" b="1" kern="1200" dirty="0"/>
                <a:t> </a:t>
              </a:r>
            </a:p>
          </p:txBody>
        </p:sp>
      </p:grpSp>
    </p:spTree>
    <p:extLst>
      <p:ext uri="{BB962C8B-B14F-4D97-AF65-F5344CB8AC3E}">
        <p14:creationId xmlns:p14="http://schemas.microsoft.com/office/powerpoint/2010/main" val="2014597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8982" t="14921" r="27762" b="6206"/>
          <a:stretch/>
        </p:blipFill>
        <p:spPr>
          <a:xfrm>
            <a:off x="154546" y="263221"/>
            <a:ext cx="4031088" cy="4132557"/>
          </a:xfrm>
          <a:prstGeom prst="rect">
            <a:avLst/>
          </a:prstGeom>
        </p:spPr>
      </p:pic>
      <p:pic>
        <p:nvPicPr>
          <p:cNvPr id="3" name="Imagen 2"/>
          <p:cNvPicPr>
            <a:picLocks noChangeAspect="1"/>
          </p:cNvPicPr>
          <p:nvPr/>
        </p:nvPicPr>
        <p:blipFill rotWithShape="1">
          <a:blip r:embed="rId3"/>
          <a:srcRect l="32249" t="14920" r="32018" b="5855"/>
          <a:stretch/>
        </p:blipFill>
        <p:spPr>
          <a:xfrm>
            <a:off x="1429557" y="1722780"/>
            <a:ext cx="3992450" cy="4976738"/>
          </a:xfrm>
          <a:prstGeom prst="rect">
            <a:avLst/>
          </a:prstGeom>
        </p:spPr>
      </p:pic>
      <p:pic>
        <p:nvPicPr>
          <p:cNvPr id="4" name="Imagen 3"/>
          <p:cNvPicPr>
            <a:picLocks noChangeAspect="1"/>
          </p:cNvPicPr>
          <p:nvPr/>
        </p:nvPicPr>
        <p:blipFill rotWithShape="1">
          <a:blip r:embed="rId4"/>
          <a:srcRect l="28191" t="15449" r="28158" b="6734"/>
          <a:stretch/>
        </p:blipFill>
        <p:spPr>
          <a:xfrm>
            <a:off x="6479584" y="7581"/>
            <a:ext cx="3597926" cy="3606085"/>
          </a:xfrm>
          <a:prstGeom prst="rect">
            <a:avLst/>
          </a:prstGeom>
        </p:spPr>
      </p:pic>
      <p:pic>
        <p:nvPicPr>
          <p:cNvPr id="5" name="Imagen 4"/>
          <p:cNvPicPr>
            <a:picLocks noChangeAspect="1"/>
          </p:cNvPicPr>
          <p:nvPr/>
        </p:nvPicPr>
        <p:blipFill rotWithShape="1">
          <a:blip r:embed="rId5"/>
          <a:srcRect l="28290" t="14920" r="27366" b="6030"/>
          <a:stretch/>
        </p:blipFill>
        <p:spPr>
          <a:xfrm>
            <a:off x="7534142" y="2466305"/>
            <a:ext cx="4381914" cy="4391695"/>
          </a:xfrm>
          <a:prstGeom prst="rect">
            <a:avLst/>
          </a:prstGeom>
        </p:spPr>
      </p:pic>
      <p:sp>
        <p:nvSpPr>
          <p:cNvPr id="6" name="Rectángulo 5"/>
          <p:cNvSpPr/>
          <p:nvPr/>
        </p:nvSpPr>
        <p:spPr>
          <a:xfrm>
            <a:off x="4167936" y="1221838"/>
            <a:ext cx="1906291" cy="369332"/>
          </a:xfrm>
          <a:prstGeom prst="rect">
            <a:avLst/>
          </a:prstGeom>
        </p:spPr>
        <p:txBody>
          <a:bodyPr wrap="none">
            <a:spAutoFit/>
          </a:bodyPr>
          <a:lstStyle/>
          <a:p>
            <a:r>
              <a:rPr lang="es-PE" b="1" dirty="0">
                <a:solidFill>
                  <a:srgbClr val="FF0000"/>
                </a:solidFill>
              </a:rPr>
              <a:t>Light up </a:t>
            </a:r>
            <a:r>
              <a:rPr lang="es-PE" b="1" dirty="0" err="1">
                <a:solidFill>
                  <a:srgbClr val="FF0000"/>
                </a:solidFill>
              </a:rPr>
              <a:t>my</a:t>
            </a:r>
            <a:r>
              <a:rPr lang="es-PE" b="1" dirty="0">
                <a:solidFill>
                  <a:srgbClr val="FF0000"/>
                </a:solidFill>
              </a:rPr>
              <a:t> </a:t>
            </a:r>
            <a:r>
              <a:rPr lang="es-PE" b="1" dirty="0" err="1">
                <a:solidFill>
                  <a:srgbClr val="FF0000"/>
                </a:solidFill>
              </a:rPr>
              <a:t>day</a:t>
            </a:r>
            <a:endParaRPr lang="es-PE" b="1" dirty="0">
              <a:solidFill>
                <a:srgbClr val="FF0000"/>
              </a:solidFill>
            </a:endParaRPr>
          </a:p>
        </p:txBody>
      </p:sp>
      <p:sp>
        <p:nvSpPr>
          <p:cNvPr id="7" name="Rectángulo 6"/>
          <p:cNvSpPr/>
          <p:nvPr/>
        </p:nvSpPr>
        <p:spPr>
          <a:xfrm>
            <a:off x="778226" y="0"/>
            <a:ext cx="3624710" cy="369332"/>
          </a:xfrm>
          <a:prstGeom prst="rect">
            <a:avLst/>
          </a:prstGeom>
        </p:spPr>
        <p:txBody>
          <a:bodyPr wrap="none">
            <a:spAutoFit/>
          </a:bodyPr>
          <a:lstStyle/>
          <a:p>
            <a:r>
              <a:rPr lang="en-US" b="1" dirty="0">
                <a:solidFill>
                  <a:srgbClr val="FF0000"/>
                </a:solidFill>
              </a:rPr>
              <a:t>Rules of solidarity and affection</a:t>
            </a:r>
            <a:endParaRPr lang="es-PE" b="1" dirty="0">
              <a:solidFill>
                <a:srgbClr val="FF0000"/>
              </a:solidFill>
            </a:endParaRPr>
          </a:p>
        </p:txBody>
      </p:sp>
      <p:sp>
        <p:nvSpPr>
          <p:cNvPr id="8" name="Rectángulo 7"/>
          <p:cNvSpPr/>
          <p:nvPr/>
        </p:nvSpPr>
        <p:spPr>
          <a:xfrm>
            <a:off x="10120135" y="369332"/>
            <a:ext cx="1861792" cy="369332"/>
          </a:xfrm>
          <a:prstGeom prst="rect">
            <a:avLst/>
          </a:prstGeom>
        </p:spPr>
        <p:txBody>
          <a:bodyPr wrap="none">
            <a:spAutoFit/>
          </a:bodyPr>
          <a:lstStyle/>
          <a:p>
            <a:r>
              <a:rPr lang="es-PE" b="1" dirty="0" err="1">
                <a:solidFill>
                  <a:srgbClr val="FF0000"/>
                </a:solidFill>
              </a:rPr>
              <a:t>Family</a:t>
            </a:r>
            <a:r>
              <a:rPr lang="es-PE" b="1" dirty="0">
                <a:solidFill>
                  <a:srgbClr val="FF0000"/>
                </a:solidFill>
              </a:rPr>
              <a:t> </a:t>
            </a:r>
            <a:r>
              <a:rPr lang="es-PE" b="1" dirty="0" err="1">
                <a:solidFill>
                  <a:srgbClr val="FF0000"/>
                </a:solidFill>
              </a:rPr>
              <a:t>strength</a:t>
            </a:r>
            <a:endParaRPr lang="es-PE" b="1" dirty="0">
              <a:solidFill>
                <a:srgbClr val="FF0000"/>
              </a:solidFill>
            </a:endParaRPr>
          </a:p>
        </p:txBody>
      </p:sp>
      <p:sp>
        <p:nvSpPr>
          <p:cNvPr id="9" name="Rectángulo 8"/>
          <p:cNvSpPr/>
          <p:nvPr/>
        </p:nvSpPr>
        <p:spPr>
          <a:xfrm>
            <a:off x="10120135" y="2096973"/>
            <a:ext cx="1928733" cy="369332"/>
          </a:xfrm>
          <a:prstGeom prst="rect">
            <a:avLst/>
          </a:prstGeom>
        </p:spPr>
        <p:txBody>
          <a:bodyPr wrap="none">
            <a:spAutoFit/>
          </a:bodyPr>
          <a:lstStyle/>
          <a:p>
            <a:r>
              <a:rPr lang="es-PE" b="1" dirty="0">
                <a:solidFill>
                  <a:srgbClr val="FF0000"/>
                </a:solidFill>
              </a:rPr>
              <a:t>Back </a:t>
            </a:r>
            <a:r>
              <a:rPr lang="es-PE" b="1" dirty="0" err="1">
                <a:solidFill>
                  <a:srgbClr val="FF0000"/>
                </a:solidFill>
              </a:rPr>
              <a:t>to</a:t>
            </a:r>
            <a:r>
              <a:rPr lang="es-PE" b="1" dirty="0">
                <a:solidFill>
                  <a:srgbClr val="FF0000"/>
                </a:solidFill>
              </a:rPr>
              <a:t> </a:t>
            </a:r>
            <a:r>
              <a:rPr lang="es-PE" b="1" dirty="0" err="1">
                <a:solidFill>
                  <a:srgbClr val="FF0000"/>
                </a:solidFill>
              </a:rPr>
              <a:t>the</a:t>
            </a:r>
            <a:r>
              <a:rPr lang="es-PE" b="1" dirty="0">
                <a:solidFill>
                  <a:srgbClr val="FF0000"/>
                </a:solidFill>
              </a:rPr>
              <a:t> </a:t>
            </a:r>
            <a:r>
              <a:rPr lang="es-PE" b="1" dirty="0" err="1">
                <a:solidFill>
                  <a:srgbClr val="FF0000"/>
                </a:solidFill>
              </a:rPr>
              <a:t>past</a:t>
            </a:r>
            <a:endParaRPr lang="es-PE" b="1" dirty="0">
              <a:solidFill>
                <a:srgbClr val="FF0000"/>
              </a:solidFill>
            </a:endParaRPr>
          </a:p>
        </p:txBody>
      </p:sp>
      <p:grpSp>
        <p:nvGrpSpPr>
          <p:cNvPr id="11" name="Grupo 10"/>
          <p:cNvGrpSpPr/>
          <p:nvPr/>
        </p:nvGrpSpPr>
        <p:grpSpPr>
          <a:xfrm>
            <a:off x="0" y="4864000"/>
            <a:ext cx="2051825" cy="1994000"/>
            <a:chOff x="2937544" y="560284"/>
            <a:chExt cx="1223469" cy="1223468"/>
          </a:xfrm>
        </p:grpSpPr>
        <p:sp>
          <p:nvSpPr>
            <p:cNvPr id="12" name="Elipse 11"/>
            <p:cNvSpPr/>
            <p:nvPr/>
          </p:nvSpPr>
          <p:spPr>
            <a:xfrm>
              <a:off x="2937544" y="560284"/>
              <a:ext cx="1223468" cy="1223468"/>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es-PE" sz="1600" dirty="0"/>
            </a:p>
            <a:p>
              <a:pPr algn="ctr"/>
              <a:r>
                <a:rPr lang="es-PE" sz="1600" dirty="0"/>
                <a:t>PREVENTION CURRICULUM AT HOME</a:t>
              </a:r>
            </a:p>
          </p:txBody>
        </p:sp>
        <p:sp>
          <p:nvSpPr>
            <p:cNvPr id="13" name="Elipse 4"/>
            <p:cNvSpPr/>
            <p:nvPr/>
          </p:nvSpPr>
          <p:spPr>
            <a:xfrm>
              <a:off x="3044731" y="739457"/>
              <a:ext cx="1116282" cy="86512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7332" tIns="11430" rIns="67332" bIns="11430" numCol="1" spcCol="1270" anchor="ctr" anchorCtr="0">
              <a:noAutofit/>
            </a:bodyPr>
            <a:lstStyle/>
            <a:p>
              <a:pPr lvl="0" algn="ctr" defTabSz="400050">
                <a:lnSpc>
                  <a:spcPct val="90000"/>
                </a:lnSpc>
                <a:spcBef>
                  <a:spcPct val="0"/>
                </a:spcBef>
                <a:spcAft>
                  <a:spcPct val="35000"/>
                </a:spcAft>
              </a:pPr>
              <a:r>
                <a:rPr lang="es-PE" b="1" kern="1200" dirty="0"/>
                <a:t> </a:t>
              </a:r>
            </a:p>
          </p:txBody>
        </p:sp>
      </p:grpSp>
    </p:spTree>
    <p:extLst>
      <p:ext uri="{BB962C8B-B14F-4D97-AF65-F5344CB8AC3E}">
        <p14:creationId xmlns:p14="http://schemas.microsoft.com/office/powerpoint/2010/main" val="1948789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54" y="3274499"/>
            <a:ext cx="3492061" cy="3492061"/>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377551"/>
            <a:ext cx="5143500" cy="2676525"/>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853" y="3306729"/>
            <a:ext cx="5090147" cy="3266178"/>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330" y="1286629"/>
            <a:ext cx="2790399" cy="1856884"/>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5122" y="2993971"/>
            <a:ext cx="2700511" cy="3864029"/>
          </a:xfrm>
          <a:prstGeom prst="rect">
            <a:avLst/>
          </a:prstGeom>
        </p:spPr>
      </p:pic>
      <p:sp>
        <p:nvSpPr>
          <p:cNvPr id="5" name="CuadroTexto 4"/>
          <p:cNvSpPr txBox="1"/>
          <p:nvPr/>
        </p:nvSpPr>
        <p:spPr>
          <a:xfrm>
            <a:off x="3623310" y="674370"/>
            <a:ext cx="2994660" cy="1384995"/>
          </a:xfrm>
          <a:prstGeom prst="rect">
            <a:avLst/>
          </a:prstGeom>
          <a:noFill/>
        </p:spPr>
        <p:txBody>
          <a:bodyPr wrap="square" rtlCol="0">
            <a:spAutoFit/>
          </a:bodyPr>
          <a:lstStyle/>
          <a:p>
            <a:pPr algn="ctr"/>
            <a:r>
              <a:rPr lang="en-US" sz="2800" b="1">
                <a:solidFill>
                  <a:schemeClr val="accent4">
                    <a:lumMod val="50000"/>
                  </a:schemeClr>
                </a:solidFill>
              </a:rPr>
              <a:t>Looking for program sustainability</a:t>
            </a:r>
          </a:p>
        </p:txBody>
      </p:sp>
      <p:grpSp>
        <p:nvGrpSpPr>
          <p:cNvPr id="9" name="Grupo 8"/>
          <p:cNvGrpSpPr/>
          <p:nvPr/>
        </p:nvGrpSpPr>
        <p:grpSpPr>
          <a:xfrm>
            <a:off x="0" y="4864000"/>
            <a:ext cx="2051825" cy="1994000"/>
            <a:chOff x="2937544" y="560284"/>
            <a:chExt cx="1223469" cy="1223468"/>
          </a:xfrm>
        </p:grpSpPr>
        <p:sp>
          <p:nvSpPr>
            <p:cNvPr id="10" name="Elipse 9"/>
            <p:cNvSpPr/>
            <p:nvPr/>
          </p:nvSpPr>
          <p:spPr>
            <a:xfrm>
              <a:off x="2937544" y="560284"/>
              <a:ext cx="1223468" cy="1223468"/>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es-PE" sz="1400" dirty="0"/>
            </a:p>
            <a:p>
              <a:pPr algn="ctr"/>
              <a:endParaRPr lang="es-PE" sz="1400" dirty="0"/>
            </a:p>
            <a:p>
              <a:pPr algn="ctr"/>
              <a:endParaRPr lang="es-PE" sz="1400" dirty="0"/>
            </a:p>
            <a:p>
              <a:pPr algn="ctr"/>
              <a:r>
                <a:rPr lang="es-PE" sz="1400" dirty="0"/>
                <a:t>SUSTAINABILITY</a:t>
              </a:r>
            </a:p>
          </p:txBody>
        </p:sp>
        <p:sp>
          <p:nvSpPr>
            <p:cNvPr id="11" name="Elipse 4"/>
            <p:cNvSpPr/>
            <p:nvPr/>
          </p:nvSpPr>
          <p:spPr>
            <a:xfrm>
              <a:off x="3044731" y="739457"/>
              <a:ext cx="1116282" cy="86512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67332" tIns="11430" rIns="67332" bIns="11430" numCol="1" spcCol="1270" anchor="ctr" anchorCtr="0">
              <a:noAutofit/>
            </a:bodyPr>
            <a:lstStyle/>
            <a:p>
              <a:pPr lvl="0" algn="ctr" defTabSz="400050">
                <a:lnSpc>
                  <a:spcPct val="90000"/>
                </a:lnSpc>
                <a:spcBef>
                  <a:spcPct val="0"/>
                </a:spcBef>
                <a:spcAft>
                  <a:spcPct val="35000"/>
                </a:spcAft>
              </a:pPr>
              <a:r>
                <a:rPr lang="es-PE" b="1" kern="1200" dirty="0"/>
                <a:t> </a:t>
              </a:r>
            </a:p>
          </p:txBody>
        </p:sp>
      </p:grpSp>
    </p:spTree>
    <p:extLst>
      <p:ext uri="{BB962C8B-B14F-4D97-AF65-F5344CB8AC3E}">
        <p14:creationId xmlns:p14="http://schemas.microsoft.com/office/powerpoint/2010/main" val="3124035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1"/>
          <p:cNvPicPr>
            <a:picLocks noGrp="1" noChangeAspect="1"/>
          </p:cNvPicPr>
          <p:nvPr>
            <p:ph idx="1"/>
          </p:nvPr>
        </p:nvPicPr>
        <p:blipFill rotWithShape="1">
          <a:blip r:embed="rId2">
            <a:extLst>
              <a:ext uri="{28A0092B-C50C-407E-A947-70E740481C1C}">
                <a14:useLocalDpi xmlns:a14="http://schemas.microsoft.com/office/drawing/2010/main" val="0"/>
              </a:ext>
            </a:extLst>
          </a:blip>
          <a:srcRect b="14544"/>
          <a:stretch/>
        </p:blipFill>
        <p:spPr>
          <a:xfrm>
            <a:off x="0" y="0"/>
            <a:ext cx="12192000" cy="6909034"/>
          </a:xfrm>
        </p:spPr>
      </p:pic>
      <p:sp>
        <p:nvSpPr>
          <p:cNvPr id="6" name="Rectángulo 5"/>
          <p:cNvSpPr/>
          <p:nvPr/>
        </p:nvSpPr>
        <p:spPr>
          <a:xfrm>
            <a:off x="261415" y="505122"/>
            <a:ext cx="7071628" cy="5170646"/>
          </a:xfrm>
          <a:prstGeom prst="rect">
            <a:avLst/>
          </a:prstGeom>
          <a:solidFill>
            <a:schemeClr val="accent2">
              <a:lumMod val="20000"/>
              <a:lumOff val="80000"/>
            </a:schemeClr>
          </a:solidFill>
        </p:spPr>
        <p:txBody>
          <a:bodyPr wrap="square">
            <a:spAutoFit/>
          </a:bodyPr>
          <a:lstStyle/>
          <a:p>
            <a:r>
              <a:rPr lang="en-US" sz="2200" b="1" u="sng" dirty="0">
                <a:solidFill>
                  <a:srgbClr val="1D301C"/>
                </a:solidFill>
                <a:latin typeface="Calibri" panose="020F0502020204030204" pitchFamily="34" charset="0"/>
                <a:cs typeface="Calibri" panose="020F0502020204030204" pitchFamily="34" charset="0"/>
              </a:rPr>
              <a:t>THE A TEAM:</a:t>
            </a:r>
          </a:p>
          <a:p>
            <a:r>
              <a:rPr lang="en-US" sz="2200" b="1" i="1" dirty="0">
                <a:solidFill>
                  <a:srgbClr val="1D301C"/>
                </a:solidFill>
                <a:latin typeface="Calibri" panose="020F0502020204030204" pitchFamily="34" charset="0"/>
                <a:cs typeface="Calibri" panose="020F0502020204030204" pitchFamily="34" charset="0"/>
              </a:rPr>
              <a:t>Fernando Salazar Silva, Ph.D.  </a:t>
            </a:r>
          </a:p>
          <a:p>
            <a:r>
              <a:rPr lang="en-US" sz="2200" i="1" dirty="0">
                <a:solidFill>
                  <a:srgbClr val="1D301C"/>
                </a:solidFill>
                <a:latin typeface="Calibri" panose="020F0502020204030204" pitchFamily="34" charset="0"/>
                <a:cs typeface="Calibri" panose="020F0502020204030204" pitchFamily="34" charset="0"/>
              </a:rPr>
              <a:t>Principal Investigator and Project Director</a:t>
            </a:r>
          </a:p>
          <a:p>
            <a:r>
              <a:rPr lang="en-US" sz="2200" i="1" dirty="0">
                <a:solidFill>
                  <a:schemeClr val="accent4">
                    <a:lumMod val="50000"/>
                  </a:schemeClr>
                </a:solidFill>
                <a:latin typeface="Calibri" panose="020F0502020204030204" pitchFamily="34" charset="0"/>
                <a:cs typeface="Calibri" panose="020F0502020204030204" pitchFamily="34" charset="0"/>
              </a:rPr>
              <a:t>fernando.salazar.s@upch.pe  </a:t>
            </a:r>
          </a:p>
          <a:p>
            <a:r>
              <a:rPr lang="en-US" sz="2200" b="1" i="1" dirty="0" err="1">
                <a:solidFill>
                  <a:srgbClr val="1D301C"/>
                </a:solidFill>
                <a:latin typeface="Calibri" panose="020F0502020204030204" pitchFamily="34" charset="0"/>
                <a:cs typeface="Calibri" panose="020F0502020204030204" pitchFamily="34" charset="0"/>
              </a:rPr>
              <a:t>Azucena</a:t>
            </a:r>
            <a:r>
              <a:rPr lang="en-US" sz="2200" b="1" i="1" dirty="0">
                <a:solidFill>
                  <a:srgbClr val="1D301C"/>
                </a:solidFill>
                <a:latin typeface="Calibri" panose="020F0502020204030204" pitchFamily="34" charset="0"/>
                <a:cs typeface="Calibri" panose="020F0502020204030204" pitchFamily="34" charset="0"/>
              </a:rPr>
              <a:t> Avalos </a:t>
            </a:r>
            <a:r>
              <a:rPr lang="en-US" sz="2200" b="1" i="1" dirty="0" err="1">
                <a:solidFill>
                  <a:srgbClr val="1D301C"/>
                </a:solidFill>
                <a:latin typeface="Calibri" panose="020F0502020204030204" pitchFamily="34" charset="0"/>
                <a:cs typeface="Calibri" panose="020F0502020204030204" pitchFamily="34" charset="0"/>
              </a:rPr>
              <a:t>Jara</a:t>
            </a:r>
            <a:r>
              <a:rPr lang="en-US" sz="2200" b="1" i="1" dirty="0">
                <a:solidFill>
                  <a:srgbClr val="1D301C"/>
                </a:solidFill>
                <a:latin typeface="Calibri" panose="020F0502020204030204" pitchFamily="34" charset="0"/>
                <a:cs typeface="Calibri" panose="020F0502020204030204" pitchFamily="34" charset="0"/>
              </a:rPr>
              <a:t>, MSc </a:t>
            </a:r>
          </a:p>
          <a:p>
            <a:r>
              <a:rPr lang="en-US" sz="2200" i="1" dirty="0">
                <a:solidFill>
                  <a:srgbClr val="1D301C"/>
                </a:solidFill>
                <a:latin typeface="Calibri" panose="020F0502020204030204" pitchFamily="34" charset="0"/>
                <a:cs typeface="Calibri" panose="020F0502020204030204" pitchFamily="34" charset="0"/>
              </a:rPr>
              <a:t>Associated Investigator and Implementation Coordinator</a:t>
            </a:r>
          </a:p>
          <a:p>
            <a:endParaRPr lang="en-US" sz="2200" b="1" i="1" dirty="0">
              <a:solidFill>
                <a:srgbClr val="1D301C"/>
              </a:solidFill>
              <a:latin typeface="Calibri" panose="020F0502020204030204" pitchFamily="34" charset="0"/>
              <a:cs typeface="Calibri" panose="020F0502020204030204" pitchFamily="34" charset="0"/>
            </a:endParaRPr>
          </a:p>
          <a:p>
            <a:r>
              <a:rPr lang="en-US" sz="2200" b="1" i="1" dirty="0">
                <a:solidFill>
                  <a:srgbClr val="1D301C"/>
                </a:solidFill>
                <a:latin typeface="Calibri" panose="020F0502020204030204" pitchFamily="34" charset="0"/>
                <a:cs typeface="Calibri" panose="020F0502020204030204" pitchFamily="34" charset="0"/>
              </a:rPr>
              <a:t>Inés Bustamante </a:t>
            </a:r>
            <a:r>
              <a:rPr lang="en-US" sz="2200" b="1" i="1" dirty="0" err="1">
                <a:solidFill>
                  <a:srgbClr val="1D301C"/>
                </a:solidFill>
                <a:latin typeface="Calibri" panose="020F0502020204030204" pitchFamily="34" charset="0"/>
                <a:cs typeface="Calibri" panose="020F0502020204030204" pitchFamily="34" charset="0"/>
              </a:rPr>
              <a:t>Rivero</a:t>
            </a:r>
            <a:r>
              <a:rPr lang="en-US" sz="2200" b="1" i="1" dirty="0">
                <a:solidFill>
                  <a:srgbClr val="1D301C"/>
                </a:solidFill>
                <a:latin typeface="Calibri" panose="020F0502020204030204" pitchFamily="34" charset="0"/>
                <a:cs typeface="Calibri" panose="020F0502020204030204" pitchFamily="34" charset="0"/>
              </a:rPr>
              <a:t>, Ph.D. – Master Trainer UPC</a:t>
            </a:r>
          </a:p>
          <a:p>
            <a:r>
              <a:rPr lang="en-US" sz="2200" b="1" i="1" dirty="0">
                <a:solidFill>
                  <a:srgbClr val="1D301C"/>
                </a:solidFill>
                <a:latin typeface="Calibri" panose="020F0502020204030204" pitchFamily="34" charset="0"/>
                <a:cs typeface="Calibri" panose="020F0502020204030204" pitchFamily="34" charset="0"/>
              </a:rPr>
              <a:t>Joel Salinas </a:t>
            </a:r>
            <a:r>
              <a:rPr lang="en-US" sz="2200" b="1" i="1" dirty="0" err="1">
                <a:solidFill>
                  <a:srgbClr val="1D301C"/>
                </a:solidFill>
                <a:latin typeface="Calibri" panose="020F0502020204030204" pitchFamily="34" charset="0"/>
                <a:cs typeface="Calibri" panose="020F0502020204030204" pitchFamily="34" charset="0"/>
              </a:rPr>
              <a:t>Piélago</a:t>
            </a:r>
            <a:r>
              <a:rPr lang="en-US" sz="2200" b="1" i="1" dirty="0">
                <a:solidFill>
                  <a:srgbClr val="1D301C"/>
                </a:solidFill>
                <a:latin typeface="Calibri" panose="020F0502020204030204" pitchFamily="34" charset="0"/>
                <a:cs typeface="Calibri" panose="020F0502020204030204" pitchFamily="34" charset="0"/>
              </a:rPr>
              <a:t>, MD Psychiatrist – Master Trainer UPC</a:t>
            </a:r>
          </a:p>
          <a:p>
            <a:r>
              <a:rPr lang="en-US" sz="2200" b="1" i="1" dirty="0">
                <a:solidFill>
                  <a:srgbClr val="1D301C"/>
                </a:solidFill>
                <a:latin typeface="Calibri" panose="020F0502020204030204" pitchFamily="34" charset="0"/>
                <a:cs typeface="Calibri" panose="020F0502020204030204" pitchFamily="34" charset="0"/>
              </a:rPr>
              <a:t>Jessica </a:t>
            </a:r>
            <a:r>
              <a:rPr lang="en-US" sz="2200" b="1" i="1" dirty="0" err="1">
                <a:solidFill>
                  <a:srgbClr val="1D301C"/>
                </a:solidFill>
                <a:latin typeface="Calibri" panose="020F0502020204030204" pitchFamily="34" charset="0"/>
                <a:cs typeface="Calibri" panose="020F0502020204030204" pitchFamily="34" charset="0"/>
              </a:rPr>
              <a:t>Ludeña</a:t>
            </a:r>
            <a:r>
              <a:rPr lang="en-US" sz="2200" b="1" i="1" dirty="0">
                <a:solidFill>
                  <a:srgbClr val="1D301C"/>
                </a:solidFill>
                <a:latin typeface="Calibri" panose="020F0502020204030204" pitchFamily="34" charset="0"/>
                <a:cs typeface="Calibri" panose="020F0502020204030204" pitchFamily="34" charset="0"/>
              </a:rPr>
              <a:t> Herrera – Monitoring and evaluation</a:t>
            </a:r>
          </a:p>
          <a:p>
            <a:r>
              <a:rPr lang="en-US" sz="2200" b="1" i="1" dirty="0" err="1">
                <a:solidFill>
                  <a:srgbClr val="1D301C"/>
                </a:solidFill>
                <a:latin typeface="Calibri" panose="020F0502020204030204" pitchFamily="34" charset="0"/>
                <a:cs typeface="Calibri" panose="020F0502020204030204" pitchFamily="34" charset="0"/>
              </a:rPr>
              <a:t>Estefany</a:t>
            </a:r>
            <a:r>
              <a:rPr lang="en-US" sz="2200" b="1" i="1" dirty="0">
                <a:solidFill>
                  <a:srgbClr val="1D301C"/>
                </a:solidFill>
                <a:latin typeface="Calibri" panose="020F0502020204030204" pitchFamily="34" charset="0"/>
                <a:cs typeface="Calibri" panose="020F0502020204030204" pitchFamily="34" charset="0"/>
              </a:rPr>
              <a:t> </a:t>
            </a:r>
            <a:r>
              <a:rPr lang="en-US" sz="2200" b="1" i="1" dirty="0" err="1">
                <a:solidFill>
                  <a:srgbClr val="1D301C"/>
                </a:solidFill>
                <a:latin typeface="Calibri" panose="020F0502020204030204" pitchFamily="34" charset="0"/>
                <a:cs typeface="Calibri" panose="020F0502020204030204" pitchFamily="34" charset="0"/>
              </a:rPr>
              <a:t>Rufasto</a:t>
            </a:r>
            <a:r>
              <a:rPr lang="en-US" sz="2200" b="1" i="1" dirty="0">
                <a:solidFill>
                  <a:srgbClr val="1D301C"/>
                </a:solidFill>
                <a:latin typeface="Calibri" panose="020F0502020204030204" pitchFamily="34" charset="0"/>
                <a:cs typeface="Calibri" panose="020F0502020204030204" pitchFamily="34" charset="0"/>
              </a:rPr>
              <a:t> Hernández – Monitoring and evaluation</a:t>
            </a:r>
          </a:p>
          <a:p>
            <a:r>
              <a:rPr lang="en-US" sz="2200" b="1" i="1" dirty="0">
                <a:solidFill>
                  <a:srgbClr val="1D301C"/>
                </a:solidFill>
                <a:latin typeface="Calibri" panose="020F0502020204030204" pitchFamily="34" charset="0"/>
                <a:cs typeface="Calibri" panose="020F0502020204030204" pitchFamily="34" charset="0"/>
              </a:rPr>
              <a:t>Kelly Linares - Monitoring and evaluation</a:t>
            </a:r>
          </a:p>
          <a:p>
            <a:endParaRPr lang="en-US" sz="2200" i="1" dirty="0">
              <a:solidFill>
                <a:srgbClr val="1D301C"/>
              </a:solidFill>
              <a:latin typeface="Calibri" panose="020F0502020204030204" pitchFamily="34" charset="0"/>
              <a:cs typeface="Calibri" panose="020F0502020204030204" pitchFamily="34" charset="0"/>
            </a:endParaRPr>
          </a:p>
          <a:p>
            <a:r>
              <a:rPr lang="en-US" sz="2200" b="1" i="1" dirty="0">
                <a:solidFill>
                  <a:srgbClr val="1D301C"/>
                </a:solidFill>
                <a:latin typeface="Calibri" panose="020F0502020204030204" pitchFamily="34" charset="0"/>
                <a:cs typeface="Calibri" panose="020F0502020204030204" pitchFamily="34" charset="0"/>
              </a:rPr>
              <a:t>Carlos Figueroa – Social Communicator</a:t>
            </a:r>
          </a:p>
          <a:p>
            <a:r>
              <a:rPr lang="en-US" sz="2200" b="1" i="1" dirty="0" err="1">
                <a:solidFill>
                  <a:srgbClr val="1D301C"/>
                </a:solidFill>
                <a:latin typeface="Calibri" panose="020F0502020204030204" pitchFamily="34" charset="0"/>
                <a:cs typeface="Calibri" panose="020F0502020204030204" pitchFamily="34" charset="0"/>
              </a:rPr>
              <a:t>Máximo</a:t>
            </a:r>
            <a:r>
              <a:rPr lang="en-US" sz="2200" b="1" i="1" dirty="0">
                <a:solidFill>
                  <a:srgbClr val="1D301C"/>
                </a:solidFill>
                <a:latin typeface="Calibri" panose="020F0502020204030204" pitchFamily="34" charset="0"/>
                <a:cs typeface="Calibri" panose="020F0502020204030204" pitchFamily="34" charset="0"/>
              </a:rPr>
              <a:t> </a:t>
            </a:r>
            <a:r>
              <a:rPr lang="en-US" sz="2200" b="1" i="1" dirty="0" err="1">
                <a:solidFill>
                  <a:srgbClr val="1D301C"/>
                </a:solidFill>
                <a:latin typeface="Calibri" panose="020F0502020204030204" pitchFamily="34" charset="0"/>
                <a:cs typeface="Calibri" panose="020F0502020204030204" pitchFamily="34" charset="0"/>
              </a:rPr>
              <a:t>Grados</a:t>
            </a:r>
            <a:r>
              <a:rPr lang="en-US" sz="2200" b="1" i="1" dirty="0">
                <a:solidFill>
                  <a:srgbClr val="1D301C"/>
                </a:solidFill>
                <a:latin typeface="Calibri" panose="020F0502020204030204" pitchFamily="34" charset="0"/>
                <a:cs typeface="Calibri" panose="020F0502020204030204" pitchFamily="34" charset="0"/>
              </a:rPr>
              <a:t> - Manager</a:t>
            </a:r>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0143" t="7898" r="19604" b="11498"/>
          <a:stretch/>
        </p:blipFill>
        <p:spPr>
          <a:xfrm>
            <a:off x="7413531" y="211872"/>
            <a:ext cx="2758531" cy="2375211"/>
          </a:xfrm>
          <a:prstGeom prst="rect">
            <a:avLst/>
          </a:prstGeom>
          <a:ln>
            <a:noFill/>
          </a:ln>
          <a:effectLst>
            <a:softEdge rad="112500"/>
          </a:effectLst>
        </p:spPr>
      </p:pic>
      <p:sp>
        <p:nvSpPr>
          <p:cNvPr id="4" name="Rectángulo 3"/>
          <p:cNvSpPr/>
          <p:nvPr/>
        </p:nvSpPr>
        <p:spPr>
          <a:xfrm>
            <a:off x="204438" y="5626011"/>
            <a:ext cx="8805747" cy="461665"/>
          </a:xfrm>
          <a:prstGeom prst="rect">
            <a:avLst/>
          </a:prstGeom>
        </p:spPr>
        <p:txBody>
          <a:bodyPr wrap="square">
            <a:spAutoFit/>
          </a:bodyPr>
          <a:lstStyle/>
          <a:p>
            <a:r>
              <a:rPr lang="es-PE" sz="2400" b="1" dirty="0">
                <a:solidFill>
                  <a:schemeClr val="accent4">
                    <a:lumMod val="50000"/>
                  </a:schemeClr>
                </a:solidFill>
              </a:rPr>
              <a:t>https://www.facebook.com/universalpreventioncurriculum/</a:t>
            </a:r>
          </a:p>
        </p:txBody>
      </p:sp>
      <p:pic>
        <p:nvPicPr>
          <p:cNvPr id="8" name="Imagen 7"/>
          <p:cNvPicPr>
            <a:picLocks noChangeAspect="1"/>
          </p:cNvPicPr>
          <p:nvPr/>
        </p:nvPicPr>
        <p:blipFill>
          <a:blip r:embed="rId4"/>
          <a:stretch>
            <a:fillRect/>
          </a:stretch>
        </p:blipFill>
        <p:spPr>
          <a:xfrm>
            <a:off x="7297686" y="2855495"/>
            <a:ext cx="4894314" cy="2747046"/>
          </a:xfrm>
          <a:prstGeom prst="rect">
            <a:avLst/>
          </a:prstGeom>
        </p:spPr>
      </p:pic>
    </p:spTree>
    <p:extLst>
      <p:ext uri="{BB962C8B-B14F-4D97-AF65-F5344CB8AC3E}">
        <p14:creationId xmlns:p14="http://schemas.microsoft.com/office/powerpoint/2010/main" val="2633871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144319" y="4277263"/>
            <a:ext cx="5962405" cy="1091279"/>
          </a:xfrm>
          <a:prstGeom prst="rect">
            <a:avLst/>
          </a:prstGeom>
        </p:spPr>
      </p:pic>
      <p:pic>
        <p:nvPicPr>
          <p:cNvPr id="5" name="Imagen 4"/>
          <p:cNvPicPr>
            <a:picLocks noChangeAspect="1"/>
          </p:cNvPicPr>
          <p:nvPr/>
        </p:nvPicPr>
        <p:blipFill>
          <a:blip r:embed="rId3"/>
          <a:stretch>
            <a:fillRect/>
          </a:stretch>
        </p:blipFill>
        <p:spPr>
          <a:xfrm>
            <a:off x="1817649" y="4375812"/>
            <a:ext cx="2987862" cy="928869"/>
          </a:xfrm>
          <a:prstGeom prst="rect">
            <a:avLst/>
          </a:prstGeom>
        </p:spPr>
      </p:pic>
      <p:sp>
        <p:nvSpPr>
          <p:cNvPr id="7" name="Rectangle 1"/>
          <p:cNvSpPr>
            <a:spLocks noChangeArrowheads="1"/>
          </p:cNvSpPr>
          <p:nvPr/>
        </p:nvSpPr>
        <p:spPr bwMode="auto">
          <a:xfrm>
            <a:off x="2343957" y="2161765"/>
            <a:ext cx="7688686" cy="144207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just" defTabSz="914400" rtl="0" eaLnBrk="0" fontAlgn="base" latinLnBrk="0" hangingPunct="0">
              <a:spcBef>
                <a:spcPct val="0"/>
              </a:spcBef>
              <a:spcAft>
                <a:spcPct val="0"/>
              </a:spcAft>
              <a:buClrTx/>
              <a:buSzTx/>
              <a:buFontTx/>
              <a:buNone/>
              <a:tabLst/>
            </a:pPr>
            <a:r>
              <a:rPr kumimoji="0" lang="es-PE" sz="1600" b="0" i="0" u="none" strike="noStrike" cap="none" normalizeH="0" baseline="0" dirty="0" err="1">
                <a:ln>
                  <a:noFill/>
                </a:ln>
                <a:solidFill>
                  <a:srgbClr val="222222"/>
                </a:solidFill>
                <a:effectLst/>
                <a:cs typeface="Arial" panose="020B0604020202020204" pitchFamily="34" charset="0"/>
              </a:rPr>
              <a:t>This</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presentation</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is</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based</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on</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the</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experiences</a:t>
            </a:r>
            <a:r>
              <a:rPr kumimoji="0" lang="es-PE" sz="1600" b="0" i="0" u="none" strike="noStrike" cap="none" normalizeH="0" baseline="0" dirty="0">
                <a:ln>
                  <a:noFill/>
                </a:ln>
                <a:solidFill>
                  <a:srgbClr val="222222"/>
                </a:solidFill>
                <a:effectLst/>
                <a:cs typeface="Arial" panose="020B0604020202020204" pitchFamily="34" charset="0"/>
              </a:rPr>
              <a:t> and </a:t>
            </a:r>
            <a:r>
              <a:rPr kumimoji="0" lang="es-PE" sz="1600" b="0" i="0" u="none" strike="noStrike" cap="none" normalizeH="0" baseline="0" dirty="0" err="1">
                <a:ln>
                  <a:noFill/>
                </a:ln>
                <a:solidFill>
                  <a:srgbClr val="222222"/>
                </a:solidFill>
                <a:effectLst/>
                <a:cs typeface="Arial" panose="020B0604020202020204" pitchFamily="34" charset="0"/>
              </a:rPr>
              <a:t>lessons</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learned</a:t>
            </a:r>
            <a:r>
              <a:rPr kumimoji="0" lang="es-PE" sz="1600" b="0" i="0" u="none" strike="noStrike" cap="none" normalizeH="0" baseline="0" dirty="0">
                <a:ln>
                  <a:noFill/>
                </a:ln>
                <a:solidFill>
                  <a:srgbClr val="222222"/>
                </a:solidFill>
                <a:effectLst/>
                <a:cs typeface="Arial" panose="020B0604020202020204" pitchFamily="34" charset="0"/>
              </a:rPr>
              <a:t> in </a:t>
            </a:r>
            <a:r>
              <a:rPr kumimoji="0" lang="es-PE" sz="1600" b="0" i="0" u="none" strike="noStrike" cap="none" normalizeH="0" baseline="0" dirty="0" err="1">
                <a:ln>
                  <a:noFill/>
                </a:ln>
                <a:solidFill>
                  <a:srgbClr val="222222"/>
                </a:solidFill>
                <a:effectLst/>
                <a:cs typeface="Arial" panose="020B0604020202020204" pitchFamily="34" charset="0"/>
              </a:rPr>
              <a:t>the</a:t>
            </a:r>
            <a:r>
              <a:rPr kumimoji="0" lang="es-PE" sz="1600" b="0" i="0" u="none" strike="noStrike" cap="none" normalizeH="0" baseline="0" dirty="0">
                <a:ln>
                  <a:noFill/>
                </a:ln>
                <a:solidFill>
                  <a:srgbClr val="222222"/>
                </a:solidFill>
                <a:effectLst/>
                <a:cs typeface="Arial" panose="020B0604020202020204" pitchFamily="34" charset="0"/>
              </a:rPr>
              <a:t> Project: </a:t>
            </a:r>
            <a:r>
              <a:rPr kumimoji="0" lang="es-PE" sz="1600" b="1" i="0" u="none" strike="noStrike" cap="none" normalizeH="0" baseline="0" dirty="0">
                <a:ln>
                  <a:noFill/>
                </a:ln>
                <a:solidFill>
                  <a:srgbClr val="222222"/>
                </a:solidFill>
                <a:effectLst/>
                <a:cs typeface="Arial" panose="020B0604020202020204" pitchFamily="34" charset="0"/>
              </a:rPr>
              <a:t>“A </a:t>
            </a:r>
            <a:r>
              <a:rPr kumimoji="0" lang="es-PE" sz="1600" b="1" i="0" u="none" strike="noStrike" cap="none" normalizeH="0" baseline="0" dirty="0" err="1">
                <a:ln>
                  <a:noFill/>
                </a:ln>
                <a:solidFill>
                  <a:srgbClr val="222222"/>
                </a:solidFill>
                <a:effectLst/>
                <a:cs typeface="Arial" panose="020B0604020202020204" pitchFamily="34" charset="0"/>
              </a:rPr>
              <a:t>Demonstration</a:t>
            </a:r>
            <a:r>
              <a:rPr kumimoji="0" lang="es-PE" sz="1600" b="1" i="0" u="none" strike="noStrike" cap="none" normalizeH="0" baseline="0" dirty="0">
                <a:ln>
                  <a:noFill/>
                </a:ln>
                <a:solidFill>
                  <a:srgbClr val="222222"/>
                </a:solidFill>
                <a:effectLst/>
                <a:cs typeface="Arial" panose="020B0604020202020204" pitchFamily="34" charset="0"/>
              </a:rPr>
              <a:t> Project </a:t>
            </a:r>
            <a:r>
              <a:rPr kumimoji="0" lang="es-PE" sz="1600" b="1" i="0" u="none" strike="noStrike" cap="none" normalizeH="0" baseline="0" dirty="0" err="1">
                <a:ln>
                  <a:noFill/>
                </a:ln>
                <a:solidFill>
                  <a:srgbClr val="222222"/>
                </a:solidFill>
                <a:effectLst/>
                <a:cs typeface="Arial" panose="020B0604020202020204" pitchFamily="34" charset="0"/>
              </a:rPr>
              <a:t>to</a:t>
            </a:r>
            <a:r>
              <a:rPr kumimoji="0" lang="es-PE" sz="1600" b="1" i="0" u="none" strike="noStrike" cap="none" normalizeH="0" baseline="0" dirty="0">
                <a:ln>
                  <a:noFill/>
                </a:ln>
                <a:solidFill>
                  <a:srgbClr val="222222"/>
                </a:solidFill>
                <a:effectLst/>
                <a:cs typeface="Arial" panose="020B0604020202020204" pitchFamily="34" charset="0"/>
              </a:rPr>
              <a:t> </a:t>
            </a:r>
            <a:r>
              <a:rPr kumimoji="0" lang="es-PE" sz="1600" b="1" i="0" u="none" strike="noStrike" cap="none" normalizeH="0" baseline="0" dirty="0" err="1">
                <a:ln>
                  <a:noFill/>
                </a:ln>
                <a:solidFill>
                  <a:srgbClr val="222222"/>
                </a:solidFill>
                <a:effectLst/>
                <a:cs typeface="Arial" panose="020B0604020202020204" pitchFamily="34" charset="0"/>
              </a:rPr>
              <a:t>Apply</a:t>
            </a:r>
            <a:r>
              <a:rPr kumimoji="0" lang="es-PE" sz="1600" b="1" i="0" u="none" strike="noStrike" cap="none" normalizeH="0" baseline="0" dirty="0">
                <a:ln>
                  <a:noFill/>
                </a:ln>
                <a:solidFill>
                  <a:srgbClr val="222222"/>
                </a:solidFill>
                <a:effectLst/>
                <a:cs typeface="Arial" panose="020B0604020202020204" pitchFamily="34" charset="0"/>
              </a:rPr>
              <a:t> </a:t>
            </a:r>
            <a:r>
              <a:rPr kumimoji="0" lang="es-PE" sz="1600" b="1" i="0" u="none" strike="noStrike" cap="none" normalizeH="0" baseline="0" dirty="0" err="1">
                <a:ln>
                  <a:noFill/>
                </a:ln>
                <a:solidFill>
                  <a:srgbClr val="222222"/>
                </a:solidFill>
                <a:effectLst/>
                <a:cs typeface="Arial" panose="020B0604020202020204" pitchFamily="34" charset="0"/>
              </a:rPr>
              <a:t>the</a:t>
            </a:r>
            <a:r>
              <a:rPr kumimoji="0" lang="es-PE" sz="1600" b="1" i="0" u="none" strike="noStrike" cap="none" normalizeH="0" baseline="0" dirty="0">
                <a:ln>
                  <a:noFill/>
                </a:ln>
                <a:solidFill>
                  <a:srgbClr val="222222"/>
                </a:solidFill>
                <a:effectLst/>
                <a:cs typeface="Arial" panose="020B0604020202020204" pitchFamily="34" charset="0"/>
              </a:rPr>
              <a:t> </a:t>
            </a:r>
            <a:r>
              <a:rPr kumimoji="0" lang="es-PE" sz="1600" b="1" i="0" u="none" strike="noStrike" cap="none" normalizeH="0" baseline="0" dirty="0" err="1">
                <a:ln>
                  <a:noFill/>
                </a:ln>
                <a:solidFill>
                  <a:srgbClr val="222222"/>
                </a:solidFill>
                <a:effectLst/>
                <a:cs typeface="Arial" panose="020B0604020202020204" pitchFamily="34" charset="0"/>
              </a:rPr>
              <a:t>Principles</a:t>
            </a:r>
            <a:r>
              <a:rPr kumimoji="0" lang="es-PE" sz="1600" b="1" i="0" u="none" strike="noStrike" cap="none" normalizeH="0" baseline="0" dirty="0">
                <a:ln>
                  <a:noFill/>
                </a:ln>
                <a:solidFill>
                  <a:srgbClr val="222222"/>
                </a:solidFill>
                <a:effectLst/>
                <a:cs typeface="Arial" panose="020B0604020202020204" pitchFamily="34" charset="0"/>
              </a:rPr>
              <a:t> and </a:t>
            </a:r>
            <a:r>
              <a:rPr kumimoji="0" lang="es-PE" sz="1600" b="1" i="0" u="none" strike="noStrike" cap="none" normalizeH="0" baseline="0" dirty="0" err="1">
                <a:ln>
                  <a:noFill/>
                </a:ln>
                <a:solidFill>
                  <a:srgbClr val="222222"/>
                </a:solidFill>
                <a:effectLst/>
                <a:cs typeface="Arial" panose="020B0604020202020204" pitchFamily="34" charset="0"/>
              </a:rPr>
              <a:t>Practices</a:t>
            </a:r>
            <a:r>
              <a:rPr kumimoji="0" lang="es-PE" sz="1600" b="1" i="0" u="none" strike="noStrike" cap="none" normalizeH="0" baseline="0" dirty="0">
                <a:ln>
                  <a:noFill/>
                </a:ln>
                <a:solidFill>
                  <a:srgbClr val="222222"/>
                </a:solidFill>
                <a:effectLst/>
                <a:cs typeface="Arial" panose="020B0604020202020204" pitchFamily="34" charset="0"/>
              </a:rPr>
              <a:t> of </a:t>
            </a:r>
            <a:r>
              <a:rPr kumimoji="0" lang="es-PE" sz="1600" b="1" i="0" u="none" strike="noStrike" cap="none" normalizeH="0" baseline="0" dirty="0" err="1">
                <a:ln>
                  <a:noFill/>
                </a:ln>
                <a:solidFill>
                  <a:srgbClr val="222222"/>
                </a:solidFill>
                <a:effectLst/>
                <a:cs typeface="Arial" panose="020B0604020202020204" pitchFamily="34" charset="0"/>
              </a:rPr>
              <a:t>the</a:t>
            </a:r>
            <a:r>
              <a:rPr kumimoji="0" lang="es-PE" sz="1600" b="1" i="0" u="none" strike="noStrike" cap="none" normalizeH="0" baseline="0" dirty="0">
                <a:ln>
                  <a:noFill/>
                </a:ln>
                <a:solidFill>
                  <a:srgbClr val="222222"/>
                </a:solidFill>
                <a:effectLst/>
                <a:cs typeface="Arial" panose="020B0604020202020204" pitchFamily="34" charset="0"/>
              </a:rPr>
              <a:t> Universal </a:t>
            </a:r>
            <a:r>
              <a:rPr kumimoji="0" lang="es-PE" sz="1600" b="1" i="0" u="none" strike="noStrike" cap="none" normalizeH="0" baseline="0" dirty="0" err="1">
                <a:ln>
                  <a:noFill/>
                </a:ln>
                <a:solidFill>
                  <a:srgbClr val="222222"/>
                </a:solidFill>
                <a:effectLst/>
                <a:cs typeface="Arial" panose="020B0604020202020204" pitchFamily="34" charset="0"/>
              </a:rPr>
              <a:t>Prevention</a:t>
            </a:r>
            <a:r>
              <a:rPr kumimoji="0" lang="es-PE" sz="1600" b="1" i="0" u="none" strike="noStrike" cap="none" normalizeH="0" baseline="0" dirty="0">
                <a:ln>
                  <a:noFill/>
                </a:ln>
                <a:solidFill>
                  <a:srgbClr val="222222"/>
                </a:solidFill>
                <a:effectLst/>
                <a:cs typeface="Arial" panose="020B0604020202020204" pitchFamily="34" charset="0"/>
              </a:rPr>
              <a:t> </a:t>
            </a:r>
            <a:r>
              <a:rPr kumimoji="0" lang="es-PE" sz="1600" b="1" i="0" u="none" strike="noStrike" cap="none" normalizeH="0" baseline="0" dirty="0" err="1">
                <a:ln>
                  <a:noFill/>
                </a:ln>
                <a:solidFill>
                  <a:srgbClr val="222222"/>
                </a:solidFill>
                <a:effectLst/>
                <a:cs typeface="Arial" panose="020B0604020202020204" pitchFamily="34" charset="0"/>
              </a:rPr>
              <a:t>Curriculum</a:t>
            </a:r>
            <a:r>
              <a:rPr kumimoji="0" lang="es-PE" sz="1600" b="1" i="0" u="none" strike="noStrike" cap="none" normalizeH="0" baseline="0" dirty="0">
                <a:ln>
                  <a:noFill/>
                </a:ln>
                <a:solidFill>
                  <a:srgbClr val="222222"/>
                </a:solidFill>
                <a:effectLst/>
                <a:cs typeface="Arial" panose="020B0604020202020204" pitchFamily="34" charset="0"/>
              </a:rPr>
              <a:t> (UPC) </a:t>
            </a:r>
            <a:r>
              <a:rPr kumimoji="0" lang="es-PE" sz="1600" b="1" i="0" u="none" strike="noStrike" cap="none" normalizeH="0" baseline="0" dirty="0" err="1">
                <a:ln>
                  <a:noFill/>
                </a:ln>
                <a:solidFill>
                  <a:srgbClr val="222222"/>
                </a:solidFill>
                <a:effectLst/>
                <a:cs typeface="Arial" panose="020B0604020202020204" pitchFamily="34" charset="0"/>
              </a:rPr>
              <a:t>to</a:t>
            </a:r>
            <a:r>
              <a:rPr kumimoji="0" lang="es-PE" sz="1600" b="1" i="0" u="none" strike="noStrike" cap="none" normalizeH="0" baseline="0" dirty="0">
                <a:ln>
                  <a:noFill/>
                </a:ln>
                <a:solidFill>
                  <a:srgbClr val="222222"/>
                </a:solidFill>
                <a:effectLst/>
                <a:cs typeface="Arial" panose="020B0604020202020204" pitchFamily="34" charset="0"/>
              </a:rPr>
              <a:t> </a:t>
            </a:r>
            <a:r>
              <a:rPr kumimoji="0" lang="es-PE" sz="1600" b="1" i="0" u="none" strike="noStrike" cap="none" normalizeH="0" baseline="0" dirty="0" err="1">
                <a:ln>
                  <a:noFill/>
                </a:ln>
                <a:solidFill>
                  <a:srgbClr val="222222"/>
                </a:solidFill>
                <a:effectLst/>
                <a:cs typeface="Arial" panose="020B0604020202020204" pitchFamily="34" charset="0"/>
              </a:rPr>
              <a:t>Schools</a:t>
            </a:r>
            <a:r>
              <a:rPr kumimoji="0" lang="es-PE" sz="1600" b="1" i="0" u="none" strike="noStrike" cap="none" normalizeH="0" baseline="0" dirty="0">
                <a:ln>
                  <a:noFill/>
                </a:ln>
                <a:solidFill>
                  <a:srgbClr val="222222"/>
                </a:solidFill>
                <a:effectLst/>
                <a:cs typeface="Arial" panose="020B0604020202020204" pitchFamily="34" charset="0"/>
              </a:rPr>
              <a:t> in </a:t>
            </a:r>
            <a:r>
              <a:rPr kumimoji="0" lang="es-PE" sz="1600" b="1" i="0" u="none" strike="noStrike" cap="none" normalizeH="0" baseline="0" dirty="0" err="1">
                <a:ln>
                  <a:noFill/>
                </a:ln>
                <a:solidFill>
                  <a:srgbClr val="222222"/>
                </a:solidFill>
                <a:effectLst/>
                <a:cs typeface="Arial" panose="020B0604020202020204" pitchFamily="34" charset="0"/>
              </a:rPr>
              <a:t>Peru</a:t>
            </a:r>
            <a:r>
              <a:rPr kumimoji="0" lang="es-PE" sz="1600" b="1" i="0" u="none" strike="noStrike" cap="none" normalizeH="0" baseline="0" dirty="0">
                <a:ln>
                  <a:noFill/>
                </a:ln>
                <a:solidFill>
                  <a:srgbClr val="222222"/>
                </a:solidFill>
                <a:effectLst/>
                <a:cs typeface="Arial" panose="020B0604020202020204" pitchFamily="34" charset="0"/>
              </a:rPr>
              <a:t>”</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that</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is</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possible</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thanks</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to</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the</a:t>
            </a:r>
            <a:r>
              <a:rPr kumimoji="0" lang="es-PE" sz="1600" b="0" i="0" u="none" strike="noStrike" cap="none" normalizeH="0" baseline="0" dirty="0">
                <a:ln>
                  <a:noFill/>
                </a:ln>
                <a:solidFill>
                  <a:srgbClr val="222222"/>
                </a:solidFill>
                <a:effectLst/>
                <a:cs typeface="Arial" panose="020B0604020202020204" pitchFamily="34" charset="0"/>
              </a:rPr>
              <a:t> Federal </a:t>
            </a:r>
            <a:r>
              <a:rPr kumimoji="0" lang="es-PE" sz="1600" b="0" i="0" u="none" strike="noStrike" cap="none" normalizeH="0" baseline="0" dirty="0" err="1">
                <a:ln>
                  <a:noFill/>
                </a:ln>
                <a:solidFill>
                  <a:srgbClr val="222222"/>
                </a:solidFill>
                <a:effectLst/>
                <a:cs typeface="Arial" panose="020B0604020202020204" pitchFamily="34" charset="0"/>
              </a:rPr>
              <a:t>Assistance</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Award</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from</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the</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State</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Department</a:t>
            </a:r>
            <a:r>
              <a:rPr kumimoji="0" lang="es-PE" sz="1600" b="0" i="0" u="none" strike="noStrike" cap="none" normalizeH="0" baseline="0" dirty="0">
                <a:ln>
                  <a:noFill/>
                </a:ln>
                <a:solidFill>
                  <a:srgbClr val="222222"/>
                </a:solidFill>
                <a:effectLst/>
                <a:cs typeface="Arial" panose="020B0604020202020204" pitchFamily="34" charset="0"/>
              </a:rPr>
              <a:t> of </a:t>
            </a:r>
            <a:r>
              <a:rPr kumimoji="0" lang="es-PE" sz="1600" b="0" i="0" u="none" strike="noStrike" cap="none" normalizeH="0" baseline="0" dirty="0" err="1">
                <a:ln>
                  <a:noFill/>
                </a:ln>
                <a:solidFill>
                  <a:srgbClr val="222222"/>
                </a:solidFill>
                <a:effectLst/>
                <a:cs typeface="Arial" panose="020B0604020202020204" pitchFamily="34" charset="0"/>
              </a:rPr>
              <a:t>the</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United</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States</a:t>
            </a:r>
            <a:r>
              <a:rPr kumimoji="0" lang="es-PE" sz="1600" b="0" i="0" u="none" strike="noStrike" cap="none" normalizeH="0" baseline="0" dirty="0">
                <a:ln>
                  <a:noFill/>
                </a:ln>
                <a:solidFill>
                  <a:srgbClr val="222222"/>
                </a:solidFill>
                <a:effectLst/>
                <a:cs typeface="Arial" panose="020B0604020202020204" pitchFamily="34" charset="0"/>
              </a:rPr>
              <a:t> of </a:t>
            </a:r>
            <a:r>
              <a:rPr kumimoji="0" lang="es-PE" sz="1600" b="0" i="0" u="none" strike="noStrike" cap="none" normalizeH="0" baseline="0" dirty="0" err="1">
                <a:ln>
                  <a:noFill/>
                </a:ln>
                <a:solidFill>
                  <a:srgbClr val="222222"/>
                </a:solidFill>
                <a:effectLst/>
                <a:cs typeface="Arial" panose="020B0604020202020204" pitchFamily="34" charset="0"/>
              </a:rPr>
              <a:t>America</a:t>
            </a:r>
            <a:r>
              <a:rPr kumimoji="0" lang="es-PE" sz="1600" b="0" i="0" u="none" strike="noStrike" cap="none" normalizeH="0" baseline="0" dirty="0">
                <a:ln>
                  <a:noFill/>
                </a:ln>
                <a:solidFill>
                  <a:srgbClr val="222222"/>
                </a:solidFill>
                <a:effectLst/>
                <a:cs typeface="Arial" panose="020B0604020202020204" pitchFamily="34" charset="0"/>
              </a:rPr>
              <a:t> (SPE50018CA0001) and </a:t>
            </a:r>
            <a:r>
              <a:rPr kumimoji="0" lang="es-PE" sz="1600" b="0" i="0" u="none" strike="noStrike" cap="none" normalizeH="0" baseline="0" dirty="0" err="1">
                <a:ln>
                  <a:noFill/>
                </a:ln>
                <a:solidFill>
                  <a:srgbClr val="222222"/>
                </a:solidFill>
                <a:effectLst/>
                <a:cs typeface="Arial" panose="020B0604020202020204" pitchFamily="34" charset="0"/>
              </a:rPr>
              <a:t>the</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Drug</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Advisory</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Program</a:t>
            </a:r>
            <a:r>
              <a:rPr kumimoji="0" lang="es-PE" sz="1600" b="0" i="0" u="none" strike="noStrike" cap="none" normalizeH="0" baseline="0" dirty="0">
                <a:ln>
                  <a:noFill/>
                </a:ln>
                <a:solidFill>
                  <a:srgbClr val="222222"/>
                </a:solidFill>
                <a:effectLst/>
                <a:cs typeface="Arial" panose="020B0604020202020204" pitchFamily="34" charset="0"/>
              </a:rPr>
              <a:t> of </a:t>
            </a:r>
            <a:r>
              <a:rPr kumimoji="0" lang="es-PE" sz="1600" b="0" i="0" u="none" strike="noStrike" cap="none" normalizeH="0" baseline="0" dirty="0" err="1">
                <a:ln>
                  <a:noFill/>
                </a:ln>
                <a:solidFill>
                  <a:srgbClr val="222222"/>
                </a:solidFill>
                <a:effectLst/>
                <a:cs typeface="Arial" panose="020B0604020202020204" pitchFamily="34" charset="0"/>
              </a:rPr>
              <a:t>the</a:t>
            </a:r>
            <a:r>
              <a:rPr kumimoji="0" lang="es-PE" sz="1600" b="0" i="0" u="none" strike="noStrike" cap="none" normalizeH="0" baseline="0" dirty="0">
                <a:ln>
                  <a:noFill/>
                </a:ln>
                <a:solidFill>
                  <a:srgbClr val="222222"/>
                </a:solidFill>
                <a:effectLst/>
                <a:cs typeface="Arial" panose="020B0604020202020204" pitchFamily="34" charset="0"/>
              </a:rPr>
              <a:t> Colombo Plan </a:t>
            </a:r>
            <a:r>
              <a:rPr kumimoji="0" lang="es-PE" sz="1600" b="0" i="0" u="none" strike="noStrike" cap="none" normalizeH="0" baseline="0" dirty="0" err="1">
                <a:ln>
                  <a:noFill/>
                </a:ln>
                <a:solidFill>
                  <a:srgbClr val="222222"/>
                </a:solidFill>
                <a:effectLst/>
                <a:cs typeface="Arial" panose="020B0604020202020204" pitchFamily="34" charset="0"/>
              </a:rPr>
              <a:t>which</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is</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supported</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by</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the</a:t>
            </a:r>
            <a:r>
              <a:rPr kumimoji="0" lang="es-PE" sz="1600" b="0" i="0" u="none" strike="noStrike" cap="none" normalizeH="0" baseline="0" dirty="0">
                <a:ln>
                  <a:noFill/>
                </a:ln>
                <a:solidFill>
                  <a:srgbClr val="222222"/>
                </a:solidFill>
                <a:effectLst/>
                <a:cs typeface="Arial" panose="020B0604020202020204" pitchFamily="34" charset="0"/>
              </a:rPr>
              <a:t> Bureau of International </a:t>
            </a:r>
            <a:r>
              <a:rPr kumimoji="0" lang="es-PE" sz="1600" b="0" i="0" u="none" strike="noStrike" cap="none" normalizeH="0" baseline="0" dirty="0" err="1">
                <a:ln>
                  <a:noFill/>
                </a:ln>
                <a:solidFill>
                  <a:srgbClr val="222222"/>
                </a:solidFill>
                <a:effectLst/>
                <a:cs typeface="Arial" panose="020B0604020202020204" pitchFamily="34" charset="0"/>
              </a:rPr>
              <a:t>Narcotics</a:t>
            </a:r>
            <a:r>
              <a:rPr kumimoji="0" lang="es-PE" sz="1600" b="0" i="0" u="none" strike="noStrike" cap="none" normalizeH="0" baseline="0" dirty="0">
                <a:ln>
                  <a:noFill/>
                </a:ln>
                <a:solidFill>
                  <a:srgbClr val="222222"/>
                </a:solidFill>
                <a:effectLst/>
                <a:cs typeface="Arial" panose="020B0604020202020204" pitchFamily="34" charset="0"/>
              </a:rPr>
              <a:t> and </a:t>
            </a:r>
            <a:r>
              <a:rPr kumimoji="0" lang="es-PE" sz="1600" b="0" i="0" u="none" strike="noStrike" cap="none" normalizeH="0" baseline="0" dirty="0" err="1">
                <a:ln>
                  <a:noFill/>
                </a:ln>
                <a:solidFill>
                  <a:srgbClr val="222222"/>
                </a:solidFill>
                <a:effectLst/>
                <a:cs typeface="Arial" panose="020B0604020202020204" pitchFamily="34" charset="0"/>
              </a:rPr>
              <a:t>Law</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Enforcement</a:t>
            </a:r>
            <a:r>
              <a:rPr kumimoji="0" lang="es-PE" sz="1600" b="0" i="0" u="none" strike="noStrike" cap="none" normalizeH="0" baseline="0" dirty="0">
                <a:ln>
                  <a:noFill/>
                </a:ln>
                <a:solidFill>
                  <a:srgbClr val="222222"/>
                </a:solidFill>
                <a:effectLst/>
                <a:cs typeface="Arial" panose="020B0604020202020204" pitchFamily="34" charset="0"/>
              </a:rPr>
              <a:t> </a:t>
            </a:r>
            <a:r>
              <a:rPr kumimoji="0" lang="es-PE" sz="1600" b="0" i="0" u="none" strike="noStrike" cap="none" normalizeH="0" baseline="0" dirty="0" err="1">
                <a:ln>
                  <a:noFill/>
                </a:ln>
                <a:solidFill>
                  <a:srgbClr val="222222"/>
                </a:solidFill>
                <a:effectLst/>
                <a:cs typeface="Arial" panose="020B0604020202020204" pitchFamily="34" charset="0"/>
              </a:rPr>
              <a:t>Affairs</a:t>
            </a:r>
            <a:r>
              <a:rPr kumimoji="0" lang="es-PE" sz="1600" b="0" i="0" u="none" strike="noStrike" cap="none" normalizeH="0" baseline="0" dirty="0">
                <a:ln>
                  <a:noFill/>
                </a:ln>
                <a:solidFill>
                  <a:srgbClr val="222222"/>
                </a:solidFill>
                <a:effectLst/>
                <a:cs typeface="Arial" panose="020B0604020202020204" pitchFamily="34" charset="0"/>
              </a:rPr>
              <a:t> (INL)</a:t>
            </a:r>
            <a:r>
              <a:rPr kumimoji="0" lang="es-PE" sz="1600" b="0" i="0" u="none" strike="noStrike" cap="none" normalizeH="0" baseline="0" dirty="0">
                <a:ln>
                  <a:noFill/>
                </a:ln>
                <a:solidFill>
                  <a:schemeClr val="tx1"/>
                </a:solidFill>
                <a:effectLst/>
                <a:cs typeface="Arial" panose="020B0604020202020204" pitchFamily="34" charset="0"/>
              </a:rPr>
              <a:t> </a:t>
            </a:r>
          </a:p>
        </p:txBody>
      </p:sp>
    </p:spTree>
    <p:extLst>
      <p:ext uri="{BB962C8B-B14F-4D97-AF65-F5344CB8AC3E}">
        <p14:creationId xmlns:p14="http://schemas.microsoft.com/office/powerpoint/2010/main" val="5571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n-US" dirty="0"/>
            </a:br>
            <a:r>
              <a:rPr lang="en-US" b="1" dirty="0"/>
              <a:t>Definition of prevention</a:t>
            </a:r>
            <a:endParaRPr lang="en-US" dirty="0"/>
          </a:p>
        </p:txBody>
      </p:sp>
      <p:sp>
        <p:nvSpPr>
          <p:cNvPr id="3" name="Marcador de contenido 2"/>
          <p:cNvSpPr>
            <a:spLocks noGrp="1"/>
          </p:cNvSpPr>
          <p:nvPr>
            <p:ph idx="1"/>
          </p:nvPr>
        </p:nvSpPr>
        <p:spPr/>
        <p:txBody>
          <a:bodyPr>
            <a:normAutofit/>
          </a:bodyPr>
          <a:lstStyle/>
          <a:p>
            <a:pPr marL="0" indent="0">
              <a:buNone/>
            </a:pPr>
            <a:endParaRPr lang="en-US" dirty="0"/>
          </a:p>
          <a:p>
            <a:pPr marL="0" indent="0" algn="just">
              <a:buNone/>
            </a:pPr>
            <a:r>
              <a:rPr lang="en-US" i="1" dirty="0"/>
              <a:t>Prevention is the </a:t>
            </a:r>
            <a:r>
              <a:rPr lang="en-US" b="1" i="1" dirty="0"/>
              <a:t>application</a:t>
            </a:r>
            <a:r>
              <a:rPr lang="en-US" i="1" dirty="0"/>
              <a:t> of </a:t>
            </a:r>
            <a:r>
              <a:rPr lang="en-US" b="1" i="1" dirty="0"/>
              <a:t>prevention science to address the health and safety of individuals</a:t>
            </a:r>
            <a:r>
              <a:rPr lang="en-US" i="1" dirty="0"/>
              <a:t> through improving socialization processes to </a:t>
            </a:r>
            <a:r>
              <a:rPr lang="en-US" b="1" i="1" dirty="0"/>
              <a:t>enhance self-realization and participation in society.</a:t>
            </a:r>
          </a:p>
          <a:p>
            <a:pPr marL="0" indent="0">
              <a:buNone/>
            </a:pPr>
            <a:endParaRPr lang="en-US" b="1" i="1" dirty="0"/>
          </a:p>
          <a:p>
            <a:pPr marL="3657600" lvl="8" indent="0">
              <a:buNone/>
            </a:pPr>
            <a:r>
              <a:rPr lang="en-US" sz="3200" b="1" i="1" dirty="0">
                <a:solidFill>
                  <a:schemeClr val="accent1">
                    <a:lumMod val="50000"/>
                  </a:schemeClr>
                </a:solidFill>
              </a:rPr>
              <a:t>IS SCHOOL PREVENTION NEEDED?</a:t>
            </a:r>
            <a:endParaRPr lang="en-US" sz="5400" dirty="0">
              <a:solidFill>
                <a:schemeClr val="accent1">
                  <a:lumMod val="50000"/>
                </a:schemeClr>
              </a:solidFill>
            </a:endParaRPr>
          </a:p>
          <a:p>
            <a:pPr marL="0" indent="0">
              <a:buNone/>
            </a:pPr>
            <a:endParaRPr lang="en-US" b="1" dirty="0"/>
          </a:p>
        </p:txBody>
      </p:sp>
      <p:pic>
        <p:nvPicPr>
          <p:cNvPr id="4" name="Imagen 3">
            <a:extLst>
              <a:ext uri="{FF2B5EF4-FFF2-40B4-BE49-F238E27FC236}">
                <a16:creationId xmlns:a16="http://schemas.microsoft.com/office/drawing/2014/main" id="{17231F4E-E6EB-4633-BE30-8CC12A2555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1858" y="4674703"/>
            <a:ext cx="2916683" cy="2187512"/>
          </a:xfrm>
          <a:prstGeom prst="rect">
            <a:avLst/>
          </a:prstGeom>
        </p:spPr>
      </p:pic>
    </p:spTree>
    <p:extLst>
      <p:ext uri="{BB962C8B-B14F-4D97-AF65-F5344CB8AC3E}">
        <p14:creationId xmlns:p14="http://schemas.microsoft.com/office/powerpoint/2010/main" val="10486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950921" y="422219"/>
            <a:ext cx="9424187" cy="845169"/>
          </a:xfrm>
        </p:spPr>
        <p:txBody>
          <a:bodyPr>
            <a:noAutofit/>
          </a:bodyPr>
          <a:lstStyle/>
          <a:p>
            <a:r>
              <a:rPr lang="es-PE" sz="3600" b="1" dirty="0" err="1"/>
              <a:t>Etiology</a:t>
            </a:r>
            <a:r>
              <a:rPr lang="es-PE" sz="3600" b="1" dirty="0"/>
              <a:t> </a:t>
            </a:r>
            <a:r>
              <a:rPr lang="es-PE" sz="3600" b="1" dirty="0" err="1"/>
              <a:t>Model</a:t>
            </a:r>
            <a:r>
              <a:rPr lang="es-PE" sz="3600" b="1" dirty="0"/>
              <a:t> - </a:t>
            </a:r>
            <a:r>
              <a:rPr lang="en-US" sz="3600" b="1" dirty="0"/>
              <a:t>The basis for the intervention</a:t>
            </a:r>
            <a:br>
              <a:rPr lang="es-PE" sz="3600" b="1" dirty="0"/>
            </a:br>
            <a:endParaRPr lang="en-US" sz="3600" b="1" dirty="0">
              <a:latin typeface="Avenir LT Std 65 Medium" pitchFamily="-65" charset="0"/>
            </a:endParaRPr>
          </a:p>
        </p:txBody>
      </p:sp>
      <p:sp>
        <p:nvSpPr>
          <p:cNvPr id="12" name="TextBox 11"/>
          <p:cNvSpPr txBox="1"/>
          <p:nvPr/>
        </p:nvSpPr>
        <p:spPr>
          <a:xfrm>
            <a:off x="253672" y="6534415"/>
            <a:ext cx="1781468" cy="246221"/>
          </a:xfrm>
          <a:prstGeom prst="rect">
            <a:avLst/>
          </a:prstGeom>
          <a:noFill/>
        </p:spPr>
        <p:txBody>
          <a:bodyPr wrap="square" rtlCol="0">
            <a:spAutoFit/>
          </a:bodyPr>
          <a:lstStyle/>
          <a:p>
            <a:pPr>
              <a:defRPr/>
            </a:pPr>
            <a:r>
              <a:rPr lang="en-US" sz="1000" dirty="0">
                <a:solidFill>
                  <a:prstClr val="black"/>
                </a:solidFill>
              </a:rPr>
              <a:t>©Sloboda, 2015</a:t>
            </a:r>
          </a:p>
        </p:txBody>
      </p:sp>
      <p:grpSp>
        <p:nvGrpSpPr>
          <p:cNvPr id="17" name="Group 16"/>
          <p:cNvGrpSpPr/>
          <p:nvPr/>
        </p:nvGrpSpPr>
        <p:grpSpPr>
          <a:xfrm>
            <a:off x="950921" y="1771310"/>
            <a:ext cx="10068581" cy="4596849"/>
            <a:chOff x="1573877" y="2373922"/>
            <a:chExt cx="10737309" cy="3264153"/>
          </a:xfrm>
        </p:grpSpPr>
        <p:cxnSp>
          <p:nvCxnSpPr>
            <p:cNvPr id="18" name="Straight Connector 17"/>
            <p:cNvCxnSpPr/>
            <p:nvPr/>
          </p:nvCxnSpPr>
          <p:spPr>
            <a:xfrm>
              <a:off x="7298723" y="3170440"/>
              <a:ext cx="0"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28" idx="3"/>
            </p:cNvCxnSpPr>
            <p:nvPr/>
          </p:nvCxnSpPr>
          <p:spPr>
            <a:xfrm>
              <a:off x="10075605" y="3254538"/>
              <a:ext cx="334051" cy="138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 4"/>
            <p:cNvSpPr>
              <a:spLocks noChangeArrowheads="1"/>
            </p:cNvSpPr>
            <p:nvPr/>
          </p:nvSpPr>
          <p:spPr bwMode="auto">
            <a:xfrm>
              <a:off x="4332806" y="2561852"/>
              <a:ext cx="2326884" cy="1484114"/>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Arial" panose="020B0604020202020204" pitchFamily="34" charset="0"/>
                <a:buNone/>
                <a:defRPr/>
              </a:pPr>
              <a:r>
                <a:rPr lang="en-US" sz="1800" b="1" kern="0" dirty="0">
                  <a:solidFill>
                    <a:prstClr val="black"/>
                  </a:solidFill>
                  <a:latin typeface="Arial" panose="020B0604020202020204" pitchFamily="34" charset="0"/>
                </a:rPr>
                <a:t>Biological/</a:t>
              </a:r>
            </a:p>
            <a:p>
              <a:pPr algn="ctr">
                <a:spcBef>
                  <a:spcPct val="0"/>
                </a:spcBef>
                <a:buFont typeface="Arial" panose="020B0604020202020204" pitchFamily="34" charset="0"/>
                <a:buNone/>
                <a:defRPr/>
              </a:pPr>
              <a:r>
                <a:rPr lang="en-US" sz="1800" b="1" kern="0" dirty="0">
                  <a:solidFill>
                    <a:prstClr val="black"/>
                  </a:solidFill>
                  <a:latin typeface="Arial" panose="020B0604020202020204" pitchFamily="34" charset="0"/>
                </a:rPr>
                <a:t>Personal</a:t>
              </a:r>
            </a:p>
            <a:p>
              <a:pPr algn="ctr">
                <a:spcBef>
                  <a:spcPct val="0"/>
                </a:spcBef>
                <a:buFont typeface="Arial" panose="020B0604020202020204" pitchFamily="34" charset="0"/>
                <a:buNone/>
                <a:defRPr/>
              </a:pPr>
              <a:r>
                <a:rPr lang="en-US" sz="1800" b="1" kern="0" dirty="0" err="1">
                  <a:solidFill>
                    <a:prstClr val="black"/>
                  </a:solidFill>
                  <a:latin typeface="Arial" panose="020B0604020202020204" pitchFamily="34" charset="0"/>
                </a:rPr>
                <a:t>Characterístics</a:t>
              </a:r>
              <a:endParaRPr lang="en-US" sz="1800" b="1" kern="0" dirty="0">
                <a:solidFill>
                  <a:prstClr val="black"/>
                </a:solidFill>
                <a:latin typeface="Arial" panose="020B0604020202020204" pitchFamily="34" charset="0"/>
              </a:endParaRPr>
            </a:p>
            <a:p>
              <a:pPr algn="ctr">
                <a:spcBef>
                  <a:spcPct val="0"/>
                </a:spcBef>
                <a:buFont typeface="Arial" panose="020B0604020202020204" pitchFamily="34" charset="0"/>
                <a:buNone/>
                <a:defRPr/>
              </a:pPr>
              <a:r>
                <a:rPr lang="en-US" sz="1800" b="1" kern="0" dirty="0">
                  <a:solidFill>
                    <a:prstClr val="black"/>
                  </a:solidFill>
                  <a:latin typeface="Arial" panose="020B0604020202020204" pitchFamily="34" charset="0"/>
                </a:rPr>
                <a:t> </a:t>
              </a:r>
            </a:p>
          </p:txBody>
        </p:sp>
        <p:sp>
          <p:nvSpPr>
            <p:cNvPr id="5" name="Rectangle 5"/>
            <p:cNvSpPr>
              <a:spLocks noChangeArrowheads="1"/>
            </p:cNvSpPr>
            <p:nvPr/>
          </p:nvSpPr>
          <p:spPr bwMode="auto">
            <a:xfrm>
              <a:off x="1573878" y="3684777"/>
              <a:ext cx="2300216" cy="647700"/>
            </a:xfrm>
            <a:prstGeom prst="rect">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2"/>
            </a:lnRef>
            <a:fillRef idx="3">
              <a:schemeClr val="accent2"/>
            </a:fillRef>
            <a:effectRef idx="3">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defRPr/>
              </a:pPr>
              <a:r>
                <a:rPr lang="en-US" sz="1600" b="1" kern="0" dirty="0">
                  <a:solidFill>
                    <a:prstClr val="black"/>
                  </a:solidFill>
                  <a:latin typeface="Arial" panose="020B0604020202020204" pitchFamily="34" charset="0"/>
                  <a:cs typeface="Arial" panose="020B0604020202020204" pitchFamily="34" charset="0"/>
                </a:rPr>
                <a:t>Micro-Level</a:t>
              </a:r>
            </a:p>
            <a:p>
              <a:pPr algn="ctr">
                <a:buNone/>
                <a:defRPr/>
              </a:pPr>
              <a:r>
                <a:rPr lang="en-US" sz="1600" b="1" kern="0" dirty="0">
                  <a:solidFill>
                    <a:prstClr val="black"/>
                  </a:solidFill>
                  <a:latin typeface="Arial" panose="020B0604020202020204" pitchFamily="34" charset="0"/>
                  <a:cs typeface="Arial" panose="020B0604020202020204" pitchFamily="34" charset="0"/>
                </a:rPr>
                <a:t>Environments</a:t>
              </a:r>
            </a:p>
          </p:txBody>
        </p:sp>
        <p:sp>
          <p:nvSpPr>
            <p:cNvPr id="6" name="Rectangle 6"/>
            <p:cNvSpPr>
              <a:spLocks noChangeArrowheads="1"/>
            </p:cNvSpPr>
            <p:nvPr/>
          </p:nvSpPr>
          <p:spPr bwMode="auto">
            <a:xfrm>
              <a:off x="1573877" y="2473568"/>
              <a:ext cx="2286000" cy="809625"/>
            </a:xfrm>
            <a:prstGeom prst="rect">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600" b="1" kern="0" dirty="0">
                  <a:solidFill>
                    <a:prstClr val="black"/>
                  </a:solidFill>
                  <a:latin typeface="Arial" panose="020B0604020202020204" pitchFamily="34" charset="0"/>
                  <a:cs typeface="Arial" panose="020B0604020202020204" pitchFamily="34" charset="0"/>
                </a:rPr>
                <a:t>Macro-Level</a:t>
              </a:r>
            </a:p>
            <a:p>
              <a:pPr algn="ctr">
                <a:defRPr/>
              </a:pPr>
              <a:r>
                <a:rPr lang="en-US" sz="1600" b="1" kern="0" dirty="0">
                  <a:solidFill>
                    <a:prstClr val="black"/>
                  </a:solidFill>
                  <a:latin typeface="Arial" panose="020B0604020202020204" pitchFamily="34" charset="0"/>
                  <a:cs typeface="Arial" panose="020B0604020202020204" pitchFamily="34" charset="0"/>
                </a:rPr>
                <a:t>Environments</a:t>
              </a:r>
            </a:p>
          </p:txBody>
        </p:sp>
        <p:sp>
          <p:nvSpPr>
            <p:cNvPr id="7" name="Line 7"/>
            <p:cNvSpPr>
              <a:spLocks noChangeShapeType="1"/>
            </p:cNvSpPr>
            <p:nvPr/>
          </p:nvSpPr>
          <p:spPr bwMode="auto">
            <a:xfrm>
              <a:off x="3859879" y="3254538"/>
              <a:ext cx="522287" cy="82978"/>
            </a:xfrm>
            <a:prstGeom prst="line">
              <a:avLst/>
            </a:pr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760" kern="0">
                <a:solidFill>
                  <a:prstClr val="black"/>
                </a:solidFill>
              </a:endParaRPr>
            </a:p>
          </p:txBody>
        </p:sp>
        <p:sp>
          <p:nvSpPr>
            <p:cNvPr id="8" name="Line 8"/>
            <p:cNvSpPr>
              <a:spLocks noChangeShapeType="1"/>
            </p:cNvSpPr>
            <p:nvPr/>
          </p:nvSpPr>
          <p:spPr bwMode="auto">
            <a:xfrm flipV="1">
              <a:off x="3851404" y="3482355"/>
              <a:ext cx="530760" cy="225801"/>
            </a:xfrm>
            <a:prstGeom prst="line">
              <a:avLst/>
            </a:pr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760" kern="0">
                <a:solidFill>
                  <a:prstClr val="black"/>
                </a:solidFill>
              </a:endParaRPr>
            </a:p>
          </p:txBody>
        </p:sp>
        <p:sp>
          <p:nvSpPr>
            <p:cNvPr id="9" name="Line 9"/>
            <p:cNvSpPr>
              <a:spLocks noChangeShapeType="1"/>
            </p:cNvSpPr>
            <p:nvPr/>
          </p:nvSpPr>
          <p:spPr bwMode="auto">
            <a:xfrm>
              <a:off x="2869277" y="3283193"/>
              <a:ext cx="0" cy="389335"/>
            </a:xfrm>
            <a:prstGeom prst="line">
              <a:avLst/>
            </a:pr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760" kern="0">
                <a:solidFill>
                  <a:prstClr val="black"/>
                </a:solidFill>
              </a:endParaRPr>
            </a:p>
          </p:txBody>
        </p:sp>
        <p:sp>
          <p:nvSpPr>
            <p:cNvPr id="10" name="Line 10"/>
            <p:cNvSpPr>
              <a:spLocks noChangeShapeType="1"/>
            </p:cNvSpPr>
            <p:nvPr/>
          </p:nvSpPr>
          <p:spPr bwMode="auto">
            <a:xfrm flipV="1">
              <a:off x="6512342" y="2871830"/>
              <a:ext cx="246555" cy="58857"/>
            </a:xfrm>
            <a:prstGeom prst="line">
              <a:avLst/>
            </a:pr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760" kern="0">
                <a:solidFill>
                  <a:prstClr val="black"/>
                </a:solidFill>
              </a:endParaRPr>
            </a:p>
          </p:txBody>
        </p:sp>
        <p:sp>
          <p:nvSpPr>
            <p:cNvPr id="11" name="AutoShape 11"/>
            <p:cNvSpPr>
              <a:spLocks noChangeArrowheads="1"/>
            </p:cNvSpPr>
            <p:nvPr/>
          </p:nvSpPr>
          <p:spPr bwMode="auto">
            <a:xfrm>
              <a:off x="6750423" y="2373922"/>
              <a:ext cx="1529053" cy="810850"/>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sz="1600" b="1" kern="0" dirty="0">
                  <a:solidFill>
                    <a:prstClr val="black"/>
                  </a:solidFill>
                  <a:latin typeface="Arial" panose="020B0604020202020204" pitchFamily="34" charset="0"/>
                  <a:cs typeface="Arial" panose="020B0604020202020204" pitchFamily="34" charset="0"/>
                </a:rPr>
                <a:t>- Beliefs</a:t>
              </a:r>
            </a:p>
            <a:p>
              <a:pPr>
                <a:defRPr/>
              </a:pPr>
              <a:r>
                <a:rPr lang="en-US" sz="1600" b="1" kern="0" dirty="0">
                  <a:solidFill>
                    <a:prstClr val="black"/>
                  </a:solidFill>
                  <a:latin typeface="Arial" panose="020B0604020202020204" pitchFamily="34" charset="0"/>
                  <a:cs typeface="Arial" panose="020B0604020202020204" pitchFamily="34" charset="0"/>
                </a:rPr>
                <a:t>- Attitudes</a:t>
              </a:r>
            </a:p>
          </p:txBody>
        </p:sp>
        <p:sp>
          <p:nvSpPr>
            <p:cNvPr id="13" name="Rounded Rectangle 12"/>
            <p:cNvSpPr/>
            <p:nvPr/>
          </p:nvSpPr>
          <p:spPr>
            <a:xfrm>
              <a:off x="6726127" y="3352874"/>
              <a:ext cx="2002077" cy="967355"/>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US" sz="1600" b="1" dirty="0">
                  <a:solidFill>
                    <a:prstClr val="black"/>
                  </a:solidFill>
                  <a:latin typeface="Arial" panose="020B0604020202020204" pitchFamily="34" charset="0"/>
                  <a:cs typeface="Arial" panose="020B0604020202020204" pitchFamily="34" charset="0"/>
                </a:rPr>
                <a:t>- cognitive, social and affective competences</a:t>
              </a:r>
            </a:p>
          </p:txBody>
        </p:sp>
        <p:sp>
          <p:nvSpPr>
            <p:cNvPr id="15" name="Line 10"/>
            <p:cNvSpPr>
              <a:spLocks noChangeShapeType="1"/>
            </p:cNvSpPr>
            <p:nvPr/>
          </p:nvSpPr>
          <p:spPr bwMode="auto">
            <a:xfrm flipV="1">
              <a:off x="6512343" y="3672523"/>
              <a:ext cx="246553" cy="3"/>
            </a:xfrm>
            <a:prstGeom prst="line">
              <a:avLst/>
            </a:pr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760" kern="0">
                <a:solidFill>
                  <a:prstClr val="black"/>
                </a:solidFill>
              </a:endParaRPr>
            </a:p>
          </p:txBody>
        </p:sp>
        <p:sp>
          <p:nvSpPr>
            <p:cNvPr id="24" name="Right Brace 23"/>
            <p:cNvSpPr/>
            <p:nvPr/>
          </p:nvSpPr>
          <p:spPr>
            <a:xfrm rot="5400000">
              <a:off x="4986433" y="2398187"/>
              <a:ext cx="871090" cy="4648200"/>
            </a:xfrm>
            <a:prstGeom prst="rightBrace">
              <a:avLst>
                <a:gd name="adj1" fmla="val 8333"/>
                <a:gd name="adj2" fmla="val 4958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60">
                <a:solidFill>
                  <a:prstClr val="black"/>
                </a:solidFill>
              </a:endParaRPr>
            </a:p>
          </p:txBody>
        </p:sp>
        <p:sp>
          <p:nvSpPr>
            <p:cNvPr id="25" name="Snip Same Side Corner Rectangle 24"/>
            <p:cNvSpPr/>
            <p:nvPr/>
          </p:nvSpPr>
          <p:spPr>
            <a:xfrm>
              <a:off x="4179354" y="5066576"/>
              <a:ext cx="2485248" cy="571499"/>
            </a:xfrm>
            <a:prstGeom prst="snip2Same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prstClr val="black"/>
                  </a:solidFill>
                  <a:latin typeface="Arial" panose="020B0604020202020204" pitchFamily="34" charset="0"/>
                  <a:cs typeface="Arial" panose="020B0604020202020204" pitchFamily="34" charset="0"/>
                </a:rPr>
                <a:t>Socialization</a:t>
              </a:r>
            </a:p>
          </p:txBody>
        </p:sp>
        <p:sp>
          <p:nvSpPr>
            <p:cNvPr id="26" name="Rounded Rectangle 25"/>
            <p:cNvSpPr/>
            <p:nvPr/>
          </p:nvSpPr>
          <p:spPr>
            <a:xfrm>
              <a:off x="8975476" y="2930688"/>
              <a:ext cx="1078740" cy="6477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Arial" panose="020B0604020202020204" pitchFamily="34" charset="0"/>
                  <a:cs typeface="Arial" panose="020B0604020202020204" pitchFamily="34" charset="0"/>
                </a:rPr>
                <a:t>Intentions</a:t>
              </a:r>
            </a:p>
          </p:txBody>
        </p:sp>
        <p:cxnSp>
          <p:nvCxnSpPr>
            <p:cNvPr id="27" name="Straight Arrow Connector 26"/>
            <p:cNvCxnSpPr>
              <a:endCxn id="26" idx="1"/>
            </p:cNvCxnSpPr>
            <p:nvPr/>
          </p:nvCxnSpPr>
          <p:spPr>
            <a:xfrm flipV="1">
              <a:off x="7298723" y="3254538"/>
              <a:ext cx="1676753" cy="78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Hexagon 27"/>
            <p:cNvSpPr/>
            <p:nvPr/>
          </p:nvSpPr>
          <p:spPr>
            <a:xfrm>
              <a:off x="10409656" y="2706083"/>
              <a:ext cx="1901530" cy="1124546"/>
            </a:xfrm>
            <a:prstGeom prst="hexagon">
              <a:avLst/>
            </a:prstGeom>
            <a:solidFill>
              <a:srgbClr val="4A906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dirty="0">
                  <a:solidFill>
                    <a:prstClr val="black"/>
                  </a:solidFill>
                  <a:latin typeface="Arial" panose="020B0604020202020204" pitchFamily="34" charset="0"/>
                  <a:cs typeface="Arial" panose="020B0604020202020204" pitchFamily="34" charset="0"/>
                </a:rPr>
                <a:t>Behavior:</a:t>
              </a:r>
            </a:p>
            <a:p>
              <a:pPr algn="ctr"/>
              <a:r>
                <a:rPr lang="en-US" sz="1050" b="1" dirty="0">
                  <a:solidFill>
                    <a:prstClr val="black"/>
                  </a:solidFill>
                  <a:latin typeface="Arial" panose="020B0604020202020204" pitchFamily="34" charset="0"/>
                  <a:cs typeface="Arial" panose="020B0604020202020204" pitchFamily="34" charset="0"/>
                </a:rPr>
                <a:t>Substance </a:t>
              </a:r>
            </a:p>
            <a:p>
              <a:pPr algn="ctr"/>
              <a:r>
                <a:rPr lang="en-US" sz="1050" b="1" dirty="0">
                  <a:solidFill>
                    <a:prstClr val="black"/>
                  </a:solidFill>
                  <a:latin typeface="Arial" panose="020B0604020202020204" pitchFamily="34" charset="0"/>
                  <a:cs typeface="Arial" panose="020B0604020202020204" pitchFamily="34" charset="0"/>
                </a:rPr>
                <a:t>Use</a:t>
              </a:r>
            </a:p>
          </p:txBody>
        </p:sp>
        <p:cxnSp>
          <p:nvCxnSpPr>
            <p:cNvPr id="30" name="Straight Arrow Connector 29"/>
            <p:cNvCxnSpPr/>
            <p:nvPr/>
          </p:nvCxnSpPr>
          <p:spPr>
            <a:xfrm flipH="1">
              <a:off x="8279478" y="2539348"/>
              <a:ext cx="3080945" cy="225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a:off x="11360420" y="2539349"/>
              <a:ext cx="0" cy="1788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8747532" y="4024081"/>
              <a:ext cx="2656147" cy="67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1403677" y="3830629"/>
              <a:ext cx="0" cy="193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Imagen 33">
            <a:extLst>
              <a:ext uri="{FF2B5EF4-FFF2-40B4-BE49-F238E27FC236}">
                <a16:creationId xmlns:a16="http://schemas.microsoft.com/office/drawing/2014/main" id="{17231F4E-E6EB-4633-BE30-8CC12A255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1858" y="4674703"/>
            <a:ext cx="2916683" cy="2187512"/>
          </a:xfrm>
          <a:prstGeom prst="rect">
            <a:avLst/>
          </a:prstGeom>
        </p:spPr>
      </p:pic>
    </p:spTree>
    <p:extLst>
      <p:ext uri="{BB962C8B-B14F-4D97-AF65-F5344CB8AC3E}">
        <p14:creationId xmlns:p14="http://schemas.microsoft.com/office/powerpoint/2010/main" val="34147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n 33">
            <a:extLst>
              <a:ext uri="{FF2B5EF4-FFF2-40B4-BE49-F238E27FC236}">
                <a16:creationId xmlns:a16="http://schemas.microsoft.com/office/drawing/2014/main" id="{17231F4E-E6EB-4633-BE30-8CC12A255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1858" y="4674703"/>
            <a:ext cx="2916683" cy="2187512"/>
          </a:xfrm>
          <a:prstGeom prst="rect">
            <a:avLst/>
          </a:prstGeom>
        </p:spPr>
      </p:pic>
      <p:sp>
        <p:nvSpPr>
          <p:cNvPr id="49154" name="Title 1"/>
          <p:cNvSpPr>
            <a:spLocks noGrp="1"/>
          </p:cNvSpPr>
          <p:nvPr>
            <p:ph type="title"/>
          </p:nvPr>
        </p:nvSpPr>
        <p:spPr>
          <a:xfrm>
            <a:off x="795133" y="319040"/>
            <a:ext cx="9424187" cy="845169"/>
          </a:xfrm>
        </p:spPr>
        <p:txBody>
          <a:bodyPr>
            <a:noAutofit/>
          </a:bodyPr>
          <a:lstStyle/>
          <a:p>
            <a:pPr algn="just"/>
            <a:r>
              <a:rPr lang="en-US" sz="3600" b="1" dirty="0"/>
              <a:t>Where to intervene?</a:t>
            </a:r>
            <a:endParaRPr lang="en-US" sz="3600" b="1" dirty="0">
              <a:latin typeface="Avenir LT Std 65 Medium" pitchFamily="-65" charset="0"/>
            </a:endParaRPr>
          </a:p>
        </p:txBody>
      </p:sp>
      <p:sp>
        <p:nvSpPr>
          <p:cNvPr id="12" name="TextBox 11"/>
          <p:cNvSpPr txBox="1"/>
          <p:nvPr/>
        </p:nvSpPr>
        <p:spPr>
          <a:xfrm>
            <a:off x="1957782" y="6368159"/>
            <a:ext cx="178146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prstClr val="black"/>
                </a:solidFill>
                <a:effectLst/>
                <a:uLnTx/>
                <a:uFillTx/>
                <a:latin typeface="Calibri" panose="020F0502020204030204"/>
                <a:ea typeface="+mn-ea"/>
                <a:cs typeface="+mn-cs"/>
              </a:rPr>
              <a:t>©</a:t>
            </a:r>
            <a:r>
              <a:rPr kumimoji="0" lang="en-US" sz="1000" b="0" i="0" u="none" strike="noStrike" kern="1200" cap="none" spc="0" normalizeH="0" baseline="0" dirty="0" err="1">
                <a:ln>
                  <a:noFill/>
                </a:ln>
                <a:solidFill>
                  <a:prstClr val="black"/>
                </a:solidFill>
                <a:effectLst/>
                <a:uLnTx/>
                <a:uFillTx/>
                <a:latin typeface="Calibri" panose="020F0502020204030204"/>
                <a:ea typeface="+mn-ea"/>
                <a:cs typeface="+mn-cs"/>
              </a:rPr>
              <a:t>Sloboda</a:t>
            </a:r>
            <a:r>
              <a:rPr kumimoji="0" lang="en-US" sz="1000" b="0" i="0" u="none" strike="noStrike" kern="1200" cap="none" spc="0" normalizeH="0" baseline="0" dirty="0">
                <a:ln>
                  <a:noFill/>
                </a:ln>
                <a:solidFill>
                  <a:prstClr val="black"/>
                </a:solidFill>
                <a:effectLst/>
                <a:uLnTx/>
                <a:uFillTx/>
                <a:latin typeface="Calibri" panose="020F0502020204030204"/>
                <a:ea typeface="+mn-ea"/>
                <a:cs typeface="+mn-cs"/>
              </a:rPr>
              <a:t>, 2015</a:t>
            </a:r>
          </a:p>
        </p:txBody>
      </p:sp>
      <p:grpSp>
        <p:nvGrpSpPr>
          <p:cNvPr id="17" name="Group 16"/>
          <p:cNvGrpSpPr/>
          <p:nvPr/>
        </p:nvGrpSpPr>
        <p:grpSpPr>
          <a:xfrm>
            <a:off x="1666234" y="2551500"/>
            <a:ext cx="8261538" cy="3131429"/>
            <a:chOff x="1573877" y="2373922"/>
            <a:chExt cx="10737309" cy="3223231"/>
          </a:xfrm>
        </p:grpSpPr>
        <p:cxnSp>
          <p:nvCxnSpPr>
            <p:cNvPr id="18" name="Straight Connector 17"/>
            <p:cNvCxnSpPr/>
            <p:nvPr/>
          </p:nvCxnSpPr>
          <p:spPr>
            <a:xfrm>
              <a:off x="7298723" y="3170440"/>
              <a:ext cx="0" cy="171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28" idx="3"/>
            </p:cNvCxnSpPr>
            <p:nvPr/>
          </p:nvCxnSpPr>
          <p:spPr>
            <a:xfrm>
              <a:off x="10075605" y="3254538"/>
              <a:ext cx="334051" cy="138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Oval 4"/>
            <p:cNvSpPr>
              <a:spLocks noChangeArrowheads="1"/>
            </p:cNvSpPr>
            <p:nvPr/>
          </p:nvSpPr>
          <p:spPr bwMode="auto">
            <a:xfrm>
              <a:off x="4332806" y="2561852"/>
              <a:ext cx="2326884" cy="1484114"/>
            </a:xfrm>
            <a:prstGeom prst="ellipse">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US" sz="1400" b="1" kern="0" dirty="0">
                  <a:solidFill>
                    <a:prstClr val="black"/>
                  </a:solidFill>
                  <a:latin typeface="Arial" panose="020B0604020202020204" pitchFamily="34" charset="0"/>
                </a:rPr>
                <a:t>Biological/</a:t>
              </a:r>
            </a:p>
            <a:p>
              <a:pPr algn="ctr">
                <a:spcBef>
                  <a:spcPct val="0"/>
                </a:spcBef>
                <a:buNone/>
                <a:defRPr/>
              </a:pPr>
              <a:r>
                <a:rPr lang="en-US" sz="1400" b="1" kern="0" dirty="0">
                  <a:solidFill>
                    <a:prstClr val="black"/>
                  </a:solidFill>
                  <a:latin typeface="Arial" panose="020B0604020202020204" pitchFamily="34" charset="0"/>
                </a:rPr>
                <a:t>Personal</a:t>
              </a:r>
            </a:p>
            <a:p>
              <a:pPr algn="ctr">
                <a:spcBef>
                  <a:spcPct val="0"/>
                </a:spcBef>
                <a:buNone/>
                <a:defRPr/>
              </a:pPr>
              <a:r>
                <a:rPr lang="en-US" sz="1400" b="1" kern="0" dirty="0" err="1">
                  <a:solidFill>
                    <a:prstClr val="black"/>
                  </a:solidFill>
                  <a:latin typeface="Arial" panose="020B0604020202020204" pitchFamily="34" charset="0"/>
                </a:rPr>
                <a:t>Characterístics</a:t>
              </a:r>
              <a:endParaRPr lang="en-US" sz="1400" b="1" kern="0" dirty="0">
                <a:solidFill>
                  <a:prstClr val="black"/>
                </a:solidFill>
                <a:latin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1400" b="1" i="0" u="none" strike="noStrike" kern="0" cap="none" spc="0" normalizeH="0" baseline="0" dirty="0">
                <a:ln>
                  <a:noFill/>
                </a:ln>
                <a:solidFill>
                  <a:prstClr val="black"/>
                </a:solidFill>
                <a:effectLst/>
                <a:uLnTx/>
                <a:uFillTx/>
                <a:latin typeface="Arial" panose="020B0604020202020204" pitchFamily="34" charset="0"/>
                <a:ea typeface="+mn-ea"/>
                <a:cs typeface="+mn-cs"/>
              </a:endParaRPr>
            </a:p>
          </p:txBody>
        </p:sp>
        <p:sp>
          <p:nvSpPr>
            <p:cNvPr id="5" name="Rectangle 5"/>
            <p:cNvSpPr>
              <a:spLocks noChangeArrowheads="1"/>
            </p:cNvSpPr>
            <p:nvPr/>
          </p:nvSpPr>
          <p:spPr bwMode="auto">
            <a:xfrm>
              <a:off x="1573878" y="3684777"/>
              <a:ext cx="2300216" cy="647700"/>
            </a:xfrm>
            <a:prstGeom prst="rect">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2"/>
            </a:lnRef>
            <a:fillRef idx="3">
              <a:schemeClr val="accent2"/>
            </a:fillRef>
            <a:effectRef idx="3">
              <a:schemeClr val="accent2"/>
            </a:effectRef>
            <a:fontRef idx="minor">
              <a:schemeClr val="lt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None/>
                <a:defRPr/>
              </a:pPr>
              <a:r>
                <a:rPr lang="en-US" sz="1200" b="1" kern="0" dirty="0">
                  <a:solidFill>
                    <a:prstClr val="black"/>
                  </a:solidFill>
                  <a:latin typeface="Arial" panose="020B0604020202020204" pitchFamily="34" charset="0"/>
                  <a:cs typeface="Arial" panose="020B0604020202020204" pitchFamily="34" charset="0"/>
                </a:rPr>
                <a:t>Micro-Level</a:t>
              </a:r>
            </a:p>
            <a:p>
              <a:pPr algn="ctr">
                <a:buNone/>
                <a:defRPr/>
              </a:pPr>
              <a:r>
                <a:rPr lang="en-US" sz="1200" b="1" kern="0" dirty="0">
                  <a:solidFill>
                    <a:prstClr val="black"/>
                  </a:solidFill>
                  <a:latin typeface="Arial" panose="020B0604020202020204" pitchFamily="34" charset="0"/>
                  <a:cs typeface="Arial" panose="020B0604020202020204" pitchFamily="34" charset="0"/>
                </a:rPr>
                <a:t>Environments</a:t>
              </a:r>
              <a:endParaRPr kumimoji="0" lang="en-US" sz="1200" b="1" i="0" u="none" strike="noStrike" kern="0" cap="none" spc="0" normalizeH="0" baseline="0" dirty="0">
                <a:ln>
                  <a:noFill/>
                </a:ln>
                <a:solidFill>
                  <a:prstClr val="black"/>
                </a:solidFill>
                <a:effectLst/>
                <a:uLnTx/>
                <a:uFillTx/>
                <a:latin typeface="Arial" panose="020B0604020202020204" pitchFamily="34" charset="0"/>
                <a:ea typeface="+mn-ea"/>
                <a:cs typeface="+mn-cs"/>
              </a:endParaRPr>
            </a:p>
          </p:txBody>
        </p:sp>
        <p:sp>
          <p:nvSpPr>
            <p:cNvPr id="6" name="Rectangle 6"/>
            <p:cNvSpPr>
              <a:spLocks noChangeArrowheads="1"/>
            </p:cNvSpPr>
            <p:nvPr/>
          </p:nvSpPr>
          <p:spPr bwMode="auto">
            <a:xfrm>
              <a:off x="1573877" y="2473568"/>
              <a:ext cx="2286000" cy="809625"/>
            </a:xfrm>
            <a:prstGeom prst="rect">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n-US" sz="1200" b="1" kern="0" dirty="0">
                  <a:solidFill>
                    <a:prstClr val="black"/>
                  </a:solidFill>
                  <a:latin typeface="Arial" panose="020B0604020202020204" pitchFamily="34" charset="0"/>
                  <a:cs typeface="Arial" panose="020B0604020202020204" pitchFamily="34" charset="0"/>
                </a:rPr>
                <a:t>Macro-Level</a:t>
              </a:r>
            </a:p>
            <a:p>
              <a:pPr algn="ctr">
                <a:defRPr/>
              </a:pPr>
              <a:r>
                <a:rPr lang="en-US" sz="1200" b="1" kern="0" dirty="0">
                  <a:solidFill>
                    <a:prstClr val="black"/>
                  </a:solidFill>
                  <a:latin typeface="Arial" panose="020B0604020202020204" pitchFamily="34" charset="0"/>
                  <a:cs typeface="Arial" panose="020B0604020202020204" pitchFamily="34" charset="0"/>
                </a:rPr>
                <a:t>Environments</a:t>
              </a:r>
            </a:p>
          </p:txBody>
        </p:sp>
        <p:sp>
          <p:nvSpPr>
            <p:cNvPr id="10" name="Line 10"/>
            <p:cNvSpPr>
              <a:spLocks noChangeShapeType="1"/>
            </p:cNvSpPr>
            <p:nvPr/>
          </p:nvSpPr>
          <p:spPr bwMode="auto">
            <a:xfrm flipV="1">
              <a:off x="6512342" y="2871830"/>
              <a:ext cx="246555" cy="58857"/>
            </a:xfrm>
            <a:prstGeom prst="line">
              <a:avLst/>
            </a:pr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dirty="0">
                <a:ln>
                  <a:noFill/>
                </a:ln>
                <a:solidFill>
                  <a:prstClr val="black"/>
                </a:solidFill>
                <a:effectLst/>
                <a:uLnTx/>
                <a:uFillTx/>
                <a:latin typeface="Calibri" panose="020F0502020204030204"/>
                <a:ea typeface="+mn-ea"/>
                <a:cs typeface="+mn-cs"/>
              </a:endParaRPr>
            </a:p>
          </p:txBody>
        </p:sp>
        <p:sp>
          <p:nvSpPr>
            <p:cNvPr id="11" name="AutoShape 11"/>
            <p:cNvSpPr>
              <a:spLocks noChangeArrowheads="1"/>
            </p:cNvSpPr>
            <p:nvPr/>
          </p:nvSpPr>
          <p:spPr bwMode="auto">
            <a:xfrm>
              <a:off x="6750423" y="2373922"/>
              <a:ext cx="1529053" cy="810850"/>
            </a:xfrm>
            <a:prstGeom prst="roundRect">
              <a:avLst>
                <a:gd name="adj" fmla="val 16667"/>
              </a:avLst>
            </a:prstGeom>
            <a:ln>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5"/>
            </a:lnRef>
            <a:fillRef idx="3">
              <a:schemeClr val="accent5"/>
            </a:fillRef>
            <a:effectRef idx="3">
              <a:schemeClr val="accent5"/>
            </a:effectRef>
            <a:fontRef idx="minor">
              <a:schemeClr val="lt1"/>
            </a:fontRef>
          </p:style>
          <p:txBody>
            <a:bodyPr wrap="none" anchor="ctr"/>
            <a:lstStyle/>
            <a:p>
              <a:pPr>
                <a:defRPr/>
              </a:pPr>
              <a:r>
                <a:rPr lang="en-US" sz="1200" b="1" kern="0" dirty="0">
                  <a:solidFill>
                    <a:prstClr val="black"/>
                  </a:solidFill>
                  <a:latin typeface="Arial" panose="020B0604020202020204" pitchFamily="34" charset="0"/>
                  <a:cs typeface="Arial" panose="020B0604020202020204" pitchFamily="34" charset="0"/>
                </a:rPr>
                <a:t>- Beliefs</a:t>
              </a:r>
            </a:p>
            <a:p>
              <a:pPr>
                <a:defRPr/>
              </a:pPr>
              <a:r>
                <a:rPr lang="en-US" sz="1200" b="1" kern="0" dirty="0">
                  <a:solidFill>
                    <a:prstClr val="black"/>
                  </a:solidFill>
                  <a:latin typeface="Arial" panose="020B0604020202020204" pitchFamily="34" charset="0"/>
                  <a:cs typeface="Arial" panose="020B0604020202020204" pitchFamily="34" charset="0"/>
                </a:rPr>
                <a:t>- Attitudes</a:t>
              </a:r>
            </a:p>
          </p:txBody>
        </p:sp>
        <p:sp>
          <p:nvSpPr>
            <p:cNvPr id="13" name="Rounded Rectangle 12"/>
            <p:cNvSpPr/>
            <p:nvPr/>
          </p:nvSpPr>
          <p:spPr>
            <a:xfrm>
              <a:off x="6726127" y="3352874"/>
              <a:ext cx="2002077" cy="967355"/>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US" sz="1200" b="1" dirty="0">
                  <a:solidFill>
                    <a:prstClr val="black"/>
                  </a:solidFill>
                  <a:latin typeface="Arial" panose="020B0604020202020204" pitchFamily="34" charset="0"/>
                  <a:cs typeface="Arial" panose="020B0604020202020204" pitchFamily="34" charset="0"/>
                </a:rPr>
                <a:t>- Cognitive, social and affective competences</a:t>
              </a:r>
            </a:p>
          </p:txBody>
        </p:sp>
        <p:sp>
          <p:nvSpPr>
            <p:cNvPr id="15" name="Line 10"/>
            <p:cNvSpPr>
              <a:spLocks noChangeShapeType="1"/>
            </p:cNvSpPr>
            <p:nvPr/>
          </p:nvSpPr>
          <p:spPr bwMode="auto">
            <a:xfrm flipV="1">
              <a:off x="6512343" y="3672523"/>
              <a:ext cx="246553" cy="3"/>
            </a:xfrm>
            <a:prstGeom prst="line">
              <a:avLst/>
            </a:prstGeom>
            <a:noFill/>
            <a:ln w="9525">
              <a:solidFill>
                <a:sysClr val="windowText" lastClr="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dirty="0">
                <a:ln>
                  <a:noFill/>
                </a:ln>
                <a:solidFill>
                  <a:prstClr val="black"/>
                </a:solidFill>
                <a:effectLst/>
                <a:uLnTx/>
                <a:uFillTx/>
                <a:latin typeface="Calibri" panose="020F0502020204030204"/>
                <a:ea typeface="+mn-ea"/>
                <a:cs typeface="+mn-cs"/>
              </a:endParaRPr>
            </a:p>
          </p:txBody>
        </p:sp>
        <p:sp>
          <p:nvSpPr>
            <p:cNvPr id="25" name="Snip Same Side Corner Rectangle 24"/>
            <p:cNvSpPr/>
            <p:nvPr/>
          </p:nvSpPr>
          <p:spPr>
            <a:xfrm>
              <a:off x="4179354" y="5025654"/>
              <a:ext cx="2485248" cy="571499"/>
            </a:xfrm>
            <a:prstGeom prst="snip2Same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dirty="0">
                  <a:solidFill>
                    <a:prstClr val="black"/>
                  </a:solidFill>
                  <a:latin typeface="Arial" panose="020B0604020202020204" pitchFamily="34" charset="0"/>
                  <a:cs typeface="Arial" panose="020B0604020202020204" pitchFamily="34" charset="0"/>
                </a:rPr>
                <a:t>Socialization</a:t>
              </a:r>
            </a:p>
          </p:txBody>
        </p:sp>
        <p:sp>
          <p:nvSpPr>
            <p:cNvPr id="26" name="Rounded Rectangle 25"/>
            <p:cNvSpPr/>
            <p:nvPr/>
          </p:nvSpPr>
          <p:spPr>
            <a:xfrm>
              <a:off x="8975476" y="2930688"/>
              <a:ext cx="1078740" cy="6477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sz="1000" b="1" dirty="0">
                  <a:solidFill>
                    <a:prstClr val="black"/>
                  </a:solidFill>
                  <a:latin typeface="Arial" panose="020B0604020202020204" pitchFamily="34" charset="0"/>
                  <a:cs typeface="Arial" panose="020B0604020202020204" pitchFamily="34" charset="0"/>
                </a:rPr>
                <a:t>Intentions</a:t>
              </a:r>
              <a:endParaRPr kumimoji="0" lang="en-US" sz="10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7" name="Straight Arrow Connector 26"/>
            <p:cNvCxnSpPr>
              <a:cxnSpLocks/>
              <a:endCxn id="26" idx="1"/>
            </p:cNvCxnSpPr>
            <p:nvPr/>
          </p:nvCxnSpPr>
          <p:spPr>
            <a:xfrm flipV="1">
              <a:off x="7298723" y="3254538"/>
              <a:ext cx="1676753" cy="78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Hexagon 27"/>
            <p:cNvSpPr/>
            <p:nvPr/>
          </p:nvSpPr>
          <p:spPr>
            <a:xfrm>
              <a:off x="10409656" y="2706083"/>
              <a:ext cx="1901530" cy="1124546"/>
            </a:xfrm>
            <a:prstGeom prst="hexagon">
              <a:avLst/>
            </a:prstGeom>
            <a:solidFill>
              <a:srgbClr val="4A906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b="1" dirty="0">
                  <a:solidFill>
                    <a:prstClr val="black"/>
                  </a:solidFill>
                  <a:latin typeface="Arial" panose="020B0604020202020204" pitchFamily="34" charset="0"/>
                  <a:cs typeface="Arial" panose="020B0604020202020204" pitchFamily="34" charset="0"/>
                </a:rPr>
                <a:t>Behavior:</a:t>
              </a:r>
            </a:p>
            <a:p>
              <a:pPr algn="ctr"/>
              <a:r>
                <a:rPr lang="en-US" sz="1000" b="1" dirty="0">
                  <a:solidFill>
                    <a:prstClr val="black"/>
                  </a:solidFill>
                  <a:latin typeface="Arial" panose="020B0604020202020204" pitchFamily="34" charset="0"/>
                  <a:cs typeface="Arial" panose="020B0604020202020204" pitchFamily="34" charset="0"/>
                </a:rPr>
                <a:t>Substance </a:t>
              </a:r>
            </a:p>
            <a:p>
              <a:pPr algn="ctr"/>
              <a:r>
                <a:rPr lang="en-US" sz="1000" b="1" dirty="0">
                  <a:solidFill>
                    <a:prstClr val="black"/>
                  </a:solidFill>
                  <a:latin typeface="Arial" panose="020B0604020202020204" pitchFamily="34" charset="0"/>
                  <a:cs typeface="Arial" panose="020B0604020202020204" pitchFamily="34" charset="0"/>
                </a:rPr>
                <a:t>Use</a:t>
              </a:r>
            </a:p>
          </p:txBody>
        </p:sp>
      </p:grpSp>
      <p:sp>
        <p:nvSpPr>
          <p:cNvPr id="2" name="CuadroTexto 1">
            <a:extLst>
              <a:ext uri="{FF2B5EF4-FFF2-40B4-BE49-F238E27FC236}">
                <a16:creationId xmlns:a16="http://schemas.microsoft.com/office/drawing/2014/main" id="{EC5EFCBF-AAC2-4D78-9A83-0D6397B44AD2}"/>
              </a:ext>
            </a:extLst>
          </p:cNvPr>
          <p:cNvSpPr txBox="1"/>
          <p:nvPr/>
        </p:nvSpPr>
        <p:spPr>
          <a:xfrm>
            <a:off x="1429556" y="1254795"/>
            <a:ext cx="2006520" cy="646331"/>
          </a:xfrm>
          <a:prstGeom prst="rect">
            <a:avLst/>
          </a:prstGeom>
          <a:solidFill>
            <a:srgbClr val="00FF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solidFill>
                  <a:schemeClr val="tx1"/>
                </a:solidFill>
              </a:rPr>
              <a:t>School prevention policy</a:t>
            </a:r>
          </a:p>
        </p:txBody>
      </p:sp>
      <p:sp>
        <p:nvSpPr>
          <p:cNvPr id="35" name="CuadroTexto 34">
            <a:extLst>
              <a:ext uri="{FF2B5EF4-FFF2-40B4-BE49-F238E27FC236}">
                <a16:creationId xmlns:a16="http://schemas.microsoft.com/office/drawing/2014/main" id="{7936273F-DEFA-489F-B3A3-0CB49F0D9C56}"/>
              </a:ext>
            </a:extLst>
          </p:cNvPr>
          <p:cNvSpPr txBox="1"/>
          <p:nvPr/>
        </p:nvSpPr>
        <p:spPr>
          <a:xfrm>
            <a:off x="4301224" y="1254795"/>
            <a:ext cx="1769841" cy="523220"/>
          </a:xfrm>
          <a:prstGeom prst="rect">
            <a:avLst/>
          </a:prstGeom>
          <a:solidFill>
            <a:srgbClr val="00FF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dirty="0">
                <a:solidFill>
                  <a:schemeClr val="tx1"/>
                </a:solidFill>
              </a:rPr>
              <a:t>School prevention climate and culture</a:t>
            </a:r>
          </a:p>
        </p:txBody>
      </p:sp>
      <p:sp>
        <p:nvSpPr>
          <p:cNvPr id="36" name="CuadroTexto 35">
            <a:extLst>
              <a:ext uri="{FF2B5EF4-FFF2-40B4-BE49-F238E27FC236}">
                <a16:creationId xmlns:a16="http://schemas.microsoft.com/office/drawing/2014/main" id="{70A7297B-07F5-43F0-B015-106CD237CFB6}"/>
              </a:ext>
            </a:extLst>
          </p:cNvPr>
          <p:cNvSpPr txBox="1"/>
          <p:nvPr/>
        </p:nvSpPr>
        <p:spPr>
          <a:xfrm>
            <a:off x="6973141" y="1248925"/>
            <a:ext cx="1769841" cy="646331"/>
          </a:xfrm>
          <a:prstGeom prst="rect">
            <a:avLst/>
          </a:prstGeom>
          <a:solidFill>
            <a:srgbClr val="00FF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solidFill>
                  <a:schemeClr val="tx1"/>
                </a:solidFill>
              </a:rPr>
              <a:t>Prevention curricula</a:t>
            </a:r>
          </a:p>
        </p:txBody>
      </p:sp>
      <p:cxnSp>
        <p:nvCxnSpPr>
          <p:cNvPr id="14" name="Conector recto de flecha 13">
            <a:extLst>
              <a:ext uri="{FF2B5EF4-FFF2-40B4-BE49-F238E27FC236}">
                <a16:creationId xmlns:a16="http://schemas.microsoft.com/office/drawing/2014/main" id="{575BADBC-E0B9-45A0-80B3-3262EF11BB6B}"/>
              </a:ext>
            </a:extLst>
          </p:cNvPr>
          <p:cNvCxnSpPr>
            <a:stCxn id="2" idx="2"/>
            <a:endCxn id="6" idx="0"/>
          </p:cNvCxnSpPr>
          <p:nvPr/>
        </p:nvCxnSpPr>
        <p:spPr>
          <a:xfrm>
            <a:off x="2432816" y="1901126"/>
            <a:ext cx="112869" cy="747182"/>
          </a:xfrm>
          <a:prstGeom prst="straightConnector1">
            <a:avLst/>
          </a:prstGeom>
          <a:ln w="57150">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19" name="Conector recto de flecha 18">
            <a:extLst>
              <a:ext uri="{FF2B5EF4-FFF2-40B4-BE49-F238E27FC236}">
                <a16:creationId xmlns:a16="http://schemas.microsoft.com/office/drawing/2014/main" id="{5D5869AA-BD78-4BD2-A003-9C89CD8D9B54}"/>
              </a:ext>
            </a:extLst>
          </p:cNvPr>
          <p:cNvCxnSpPr>
            <a:stCxn id="2" idx="2"/>
          </p:cNvCxnSpPr>
          <p:nvPr/>
        </p:nvCxnSpPr>
        <p:spPr>
          <a:xfrm>
            <a:off x="2432816" y="1901126"/>
            <a:ext cx="2101612" cy="3198621"/>
          </a:xfrm>
          <a:prstGeom prst="straightConnector1">
            <a:avLst/>
          </a:prstGeom>
          <a:ln w="57150">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37" name="Conector recto de flecha 36">
            <a:extLst>
              <a:ext uri="{FF2B5EF4-FFF2-40B4-BE49-F238E27FC236}">
                <a16:creationId xmlns:a16="http://schemas.microsoft.com/office/drawing/2014/main" id="{EE72D825-8CEE-4ED7-926D-9BF0A1D1A15A}"/>
              </a:ext>
            </a:extLst>
          </p:cNvPr>
          <p:cNvCxnSpPr/>
          <p:nvPr/>
        </p:nvCxnSpPr>
        <p:spPr>
          <a:xfrm>
            <a:off x="3436075" y="1550503"/>
            <a:ext cx="865149"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BB392955-3D06-4010-B17E-77482CE88DEC}"/>
              </a:ext>
            </a:extLst>
          </p:cNvPr>
          <p:cNvCxnSpPr>
            <a:cxnSpLocks/>
            <a:stCxn id="35" idx="2"/>
          </p:cNvCxnSpPr>
          <p:nvPr/>
        </p:nvCxnSpPr>
        <p:spPr>
          <a:xfrm flipH="1">
            <a:off x="2662947" y="1778015"/>
            <a:ext cx="2523198" cy="2035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715AE9A8-6D18-423E-BC3D-674F72F7F4DB}"/>
              </a:ext>
            </a:extLst>
          </p:cNvPr>
          <p:cNvCxnSpPr>
            <a:cxnSpLocks/>
          </p:cNvCxnSpPr>
          <p:nvPr/>
        </p:nvCxnSpPr>
        <p:spPr>
          <a:xfrm>
            <a:off x="5130065" y="1886484"/>
            <a:ext cx="646878" cy="6815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EDCB33B9-D703-4DBE-9E49-DCB297F2076F}"/>
              </a:ext>
            </a:extLst>
          </p:cNvPr>
          <p:cNvCxnSpPr>
            <a:stCxn id="35" idx="2"/>
          </p:cNvCxnSpPr>
          <p:nvPr/>
        </p:nvCxnSpPr>
        <p:spPr>
          <a:xfrm flipH="1">
            <a:off x="4684199" y="1778015"/>
            <a:ext cx="501946" cy="33217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a:extLst>
              <a:ext uri="{FF2B5EF4-FFF2-40B4-BE49-F238E27FC236}">
                <a16:creationId xmlns:a16="http://schemas.microsoft.com/office/drawing/2014/main" id="{87432AC6-8ECA-4B51-A9FE-33B14855E49A}"/>
              </a:ext>
            </a:extLst>
          </p:cNvPr>
          <p:cNvCxnSpPr>
            <a:cxnSpLocks/>
            <a:stCxn id="36" idx="2"/>
          </p:cNvCxnSpPr>
          <p:nvPr/>
        </p:nvCxnSpPr>
        <p:spPr>
          <a:xfrm flipH="1">
            <a:off x="6806772" y="1895256"/>
            <a:ext cx="1051290" cy="6202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2EDD25B4-3974-44C7-AF86-B9D999D61D9E}"/>
              </a:ext>
            </a:extLst>
          </p:cNvPr>
          <p:cNvCxnSpPr>
            <a:stCxn id="36" idx="2"/>
            <a:endCxn id="13" idx="0"/>
          </p:cNvCxnSpPr>
          <p:nvPr/>
        </p:nvCxnSpPr>
        <p:spPr>
          <a:xfrm flipH="1">
            <a:off x="6400719" y="1895256"/>
            <a:ext cx="1457343" cy="16073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32C8310D-F7D0-478B-A3C9-AA49192C56C4}"/>
              </a:ext>
            </a:extLst>
          </p:cNvPr>
          <p:cNvCxnSpPr>
            <a:stCxn id="36" idx="2"/>
          </p:cNvCxnSpPr>
          <p:nvPr/>
        </p:nvCxnSpPr>
        <p:spPr>
          <a:xfrm>
            <a:off x="7858062" y="1895256"/>
            <a:ext cx="166370" cy="11399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ector recto de flecha 54">
            <a:extLst>
              <a:ext uri="{FF2B5EF4-FFF2-40B4-BE49-F238E27FC236}">
                <a16:creationId xmlns:a16="http://schemas.microsoft.com/office/drawing/2014/main" id="{D9A1E0CC-9AE4-4A11-9F01-A4B777CE0AD6}"/>
              </a:ext>
            </a:extLst>
          </p:cNvPr>
          <p:cNvCxnSpPr/>
          <p:nvPr/>
        </p:nvCxnSpPr>
        <p:spPr>
          <a:xfrm>
            <a:off x="6096000" y="1550503"/>
            <a:ext cx="865149"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id="{4A121E78-D745-490C-B977-BD55AFF180A9}"/>
              </a:ext>
            </a:extLst>
          </p:cNvPr>
          <p:cNvCxnSpPr>
            <a:cxnSpLocks/>
          </p:cNvCxnSpPr>
          <p:nvPr/>
        </p:nvCxnSpPr>
        <p:spPr>
          <a:xfrm flipH="1">
            <a:off x="2581086" y="1936798"/>
            <a:ext cx="5195116" cy="19178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4C72E11E-D66D-41DB-9668-5F9F5D74AB20}"/>
              </a:ext>
            </a:extLst>
          </p:cNvPr>
          <p:cNvSpPr txBox="1"/>
          <p:nvPr/>
        </p:nvSpPr>
        <p:spPr>
          <a:xfrm>
            <a:off x="741865" y="5721828"/>
            <a:ext cx="1769841" cy="646331"/>
          </a:xfrm>
          <a:prstGeom prst="rect">
            <a:avLst/>
          </a:prstGeom>
          <a:solidFill>
            <a:srgbClr val="00FF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a:solidFill>
                  <a:schemeClr val="tx1"/>
                </a:solidFill>
              </a:rPr>
              <a:t>Interactive teaching skills</a:t>
            </a:r>
          </a:p>
        </p:txBody>
      </p:sp>
      <p:cxnSp>
        <p:nvCxnSpPr>
          <p:cNvPr id="7" name="Conector recto de flecha 6">
            <a:extLst>
              <a:ext uri="{FF2B5EF4-FFF2-40B4-BE49-F238E27FC236}">
                <a16:creationId xmlns:a16="http://schemas.microsoft.com/office/drawing/2014/main" id="{08C9BCCC-36E0-4323-95BD-3655AABACAE2}"/>
              </a:ext>
            </a:extLst>
          </p:cNvPr>
          <p:cNvCxnSpPr>
            <a:stCxn id="33" idx="0"/>
            <a:endCxn id="5" idx="2"/>
          </p:cNvCxnSpPr>
          <p:nvPr/>
        </p:nvCxnSpPr>
        <p:spPr>
          <a:xfrm flipV="1">
            <a:off x="1626786" y="4454273"/>
            <a:ext cx="924369" cy="12675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25A5EAAC-790A-414E-A9D9-2752CCA9E2E3}"/>
              </a:ext>
            </a:extLst>
          </p:cNvPr>
          <p:cNvCxnSpPr>
            <a:stCxn id="33" idx="0"/>
            <a:endCxn id="25" idx="2"/>
          </p:cNvCxnSpPr>
          <p:nvPr/>
        </p:nvCxnSpPr>
        <p:spPr>
          <a:xfrm flipV="1">
            <a:off x="1626786" y="5405318"/>
            <a:ext cx="2044163" cy="3165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413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s-PE" dirty="0"/>
          </a:p>
          <a:p>
            <a:endParaRPr lang="es-PE" dirty="0"/>
          </a:p>
          <a:p>
            <a:pPr marL="0" indent="0">
              <a:buNone/>
            </a:pPr>
            <a:endParaRPr lang="es-PE" dirty="0"/>
          </a:p>
          <a:p>
            <a:pPr marL="0" indent="0" algn="ctr">
              <a:buNone/>
            </a:pPr>
            <a:r>
              <a:rPr lang="en-US" dirty="0">
                <a:solidFill>
                  <a:srgbClr val="00B050"/>
                </a:solidFill>
              </a:rPr>
              <a:t>How was the school's substance use prevention program implemented?</a:t>
            </a:r>
            <a:endParaRPr lang="es-PE" dirty="0">
              <a:solidFill>
                <a:srgbClr val="00B050"/>
              </a:solidFill>
            </a:endParaRPr>
          </a:p>
        </p:txBody>
      </p:sp>
      <p:pic>
        <p:nvPicPr>
          <p:cNvPr id="4" name="Imagen 3">
            <a:extLst>
              <a:ext uri="{FF2B5EF4-FFF2-40B4-BE49-F238E27FC236}">
                <a16:creationId xmlns:a16="http://schemas.microsoft.com/office/drawing/2014/main" id="{17231F4E-E6EB-4633-BE30-8CC12A2555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1858" y="4674703"/>
            <a:ext cx="2916683" cy="2187512"/>
          </a:xfrm>
          <a:prstGeom prst="rect">
            <a:avLst/>
          </a:prstGeom>
        </p:spPr>
      </p:pic>
    </p:spTree>
    <p:extLst>
      <p:ext uri="{BB962C8B-B14F-4D97-AF65-F5344CB8AC3E}">
        <p14:creationId xmlns:p14="http://schemas.microsoft.com/office/powerpoint/2010/main" val="3382588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40194DE-F3CC-47EB-A9EF-B7D6D0B62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0"/>
            <a:ext cx="12192000" cy="68579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ángulo 4"/>
          <p:cNvSpPr/>
          <p:nvPr/>
        </p:nvSpPr>
        <p:spPr>
          <a:xfrm>
            <a:off x="4833258" y="1770596"/>
            <a:ext cx="6792686" cy="1547919"/>
          </a:xfrm>
          <a:prstGeom prst="rect">
            <a:avLst/>
          </a:prstGeom>
        </p:spPr>
        <p:txBody>
          <a:bodyPr vert="horz" lIns="91440" tIns="45720" rIns="91440" bIns="45720" rtlCol="0" anchor="ctr">
            <a:noAutofit/>
          </a:bodyPr>
          <a:lstStyle/>
          <a:p>
            <a:pPr lvl="0" algn="just" defTabSz="457200">
              <a:spcBef>
                <a:spcPct val="0"/>
              </a:spcBef>
              <a:defRPr/>
            </a:pPr>
            <a:r>
              <a:rPr lang="en-US" sz="2000" b="1" dirty="0">
                <a:solidFill>
                  <a:srgbClr val="033618"/>
                </a:solidFill>
              </a:rPr>
              <a:t>SCHOOL´S SUBSTANCE USE PREVENTION PROGRAM </a:t>
            </a:r>
          </a:p>
        </p:txBody>
      </p:sp>
      <p:sp>
        <p:nvSpPr>
          <p:cNvPr id="6" name="Rectángulo 5"/>
          <p:cNvSpPr/>
          <p:nvPr/>
        </p:nvSpPr>
        <p:spPr>
          <a:xfrm>
            <a:off x="5034231" y="4134674"/>
            <a:ext cx="5038157" cy="754008"/>
          </a:xfrm>
          <a:prstGeom prst="rect">
            <a:avLst/>
          </a:prstGeom>
        </p:spPr>
        <p:txBody>
          <a:bodyPr vert="horz" lIns="91440" tIns="45720" rIns="91440" bIns="45720" rtlCol="0" anchor="ctr">
            <a:normAutofit/>
          </a:bodyPr>
          <a:lstStyle/>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Fernando Salazar Silva, MPH, Ph.D.</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Azucena Avalos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Jara</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MSc</a:t>
            </a: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5485" y="372836"/>
            <a:ext cx="3509366" cy="1073407"/>
          </a:xfrm>
          <a:prstGeom prst="rect">
            <a:avLst/>
          </a:prstGeom>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l="37357"/>
          <a:stretch/>
        </p:blipFill>
        <p:spPr>
          <a:xfrm>
            <a:off x="5804947" y="5850026"/>
            <a:ext cx="1425650" cy="754008"/>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0168" y="5753981"/>
            <a:ext cx="929017" cy="919419"/>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r="65529"/>
          <a:stretch/>
        </p:blipFill>
        <p:spPr>
          <a:xfrm>
            <a:off x="7553310" y="5850026"/>
            <a:ext cx="784503" cy="754008"/>
          </a:xfrm>
          <a:prstGeom prst="rect">
            <a:avLst/>
          </a:prstGeom>
        </p:spPr>
      </p:pic>
      <p:pic>
        <p:nvPicPr>
          <p:cNvPr id="17" name="Imagen 16">
            <a:extLst>
              <a:ext uri="{FF2B5EF4-FFF2-40B4-BE49-F238E27FC236}">
                <a16:creationId xmlns:a16="http://schemas.microsoft.com/office/drawing/2014/main" id="{5857A536-B18B-432A-AEB9-4001AA2C68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9185" y="5581997"/>
            <a:ext cx="2285493" cy="1081596"/>
          </a:xfrm>
          <a:prstGeom prst="rect">
            <a:avLst/>
          </a:prstGeom>
        </p:spPr>
      </p:pic>
      <p:sp>
        <p:nvSpPr>
          <p:cNvPr id="18" name="CuadroTexto 17">
            <a:extLst>
              <a:ext uri="{FF2B5EF4-FFF2-40B4-BE49-F238E27FC236}">
                <a16:creationId xmlns:a16="http://schemas.microsoft.com/office/drawing/2014/main" id="{106235DB-B159-464A-B81C-FE735434BE9B}"/>
              </a:ext>
            </a:extLst>
          </p:cNvPr>
          <p:cNvSpPr txBox="1"/>
          <p:nvPr/>
        </p:nvSpPr>
        <p:spPr>
          <a:xfrm>
            <a:off x="4833258" y="3126945"/>
            <a:ext cx="6597591" cy="923330"/>
          </a:xfrm>
          <a:prstGeom prst="rect">
            <a:avLst/>
          </a:prstGeom>
          <a:noFill/>
        </p:spPr>
        <p:txBody>
          <a:bodyPr wrap="square" rtlCol="0">
            <a:spAutoFit/>
          </a:bodyPr>
          <a:lstStyle/>
          <a:p>
            <a:pPr lvl="0" algn="just" defTabSz="457200">
              <a:defRPr/>
            </a:pPr>
            <a:r>
              <a:rPr lang="en-US" b="1" dirty="0">
                <a:solidFill>
                  <a:prstClr val="black"/>
                </a:solidFill>
              </a:rPr>
              <a:t>A demonstration Project to Apply the Principles and Practices of the Universal Prevention Curriculum (UPC) to Schools in Peru</a:t>
            </a:r>
            <a:endParaRPr kumimoji="0" lang="es-P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 name="CuadroTexto 3">
            <a:extLst>
              <a:ext uri="{FF2B5EF4-FFF2-40B4-BE49-F238E27FC236}">
                <a16:creationId xmlns:a16="http://schemas.microsoft.com/office/drawing/2014/main" id="{62D5DDE6-7991-426B-81CE-C6F891D9FB5D}"/>
              </a:ext>
            </a:extLst>
          </p:cNvPr>
          <p:cNvSpPr txBox="1"/>
          <p:nvPr/>
        </p:nvSpPr>
        <p:spPr>
          <a:xfrm>
            <a:off x="9899740" y="4774271"/>
            <a:ext cx="115929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PE" dirty="0" err="1">
                <a:solidFill>
                  <a:prstClr val="black"/>
                </a:solidFill>
                <a:latin typeface="Trebuchet MS" panose="020B0603020202020204"/>
              </a:rPr>
              <a:t>July</a:t>
            </a:r>
            <a:r>
              <a:rPr kumimoji="0" lang="es-PE" sz="1800" b="0" i="0" u="none" strike="noStrike" kern="1200" cap="none" spc="0" normalizeH="0" baseline="0" noProof="0" dirty="0">
                <a:ln>
                  <a:noFill/>
                </a:ln>
                <a:solidFill>
                  <a:prstClr val="black"/>
                </a:solidFill>
                <a:effectLst/>
                <a:uLnTx/>
                <a:uFillTx/>
                <a:latin typeface="Trebuchet MS" panose="020B0603020202020204"/>
                <a:ea typeface="+mn-ea"/>
                <a:cs typeface="+mn-cs"/>
              </a:rPr>
              <a:t> 2020</a:t>
            </a:r>
          </a:p>
        </p:txBody>
      </p:sp>
    </p:spTree>
    <p:extLst>
      <p:ext uri="{BB962C8B-B14F-4D97-AF65-F5344CB8AC3E}">
        <p14:creationId xmlns:p14="http://schemas.microsoft.com/office/powerpoint/2010/main" val="3892337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47A1338D-D89F-42BF-A7B9-2B2BD0FF4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CuadroTexto 14"/>
          <p:cNvSpPr txBox="1"/>
          <p:nvPr/>
        </p:nvSpPr>
        <p:spPr>
          <a:xfrm>
            <a:off x="871037" y="5562497"/>
            <a:ext cx="4519593" cy="1015663"/>
          </a:xfrm>
          <a:prstGeom prst="rect">
            <a:avLst/>
          </a:prstGeom>
          <a:noFill/>
          <a:ln>
            <a:solidFill>
              <a:schemeClr val="accent2"/>
            </a:solidFill>
          </a:ln>
        </p:spPr>
        <p:txBody>
          <a:bodyPr wrap="square" rtlCol="0">
            <a:spAutoFit/>
          </a:bodyPr>
          <a:lstStyle/>
          <a:p>
            <a:pPr lvl="0" algn="ctr" defTabSz="457200">
              <a:defRPr/>
            </a:pPr>
            <a:r>
              <a:rPr lang="en-US" sz="1200" b="1" dirty="0">
                <a:solidFill>
                  <a:prstClr val="black"/>
                </a:solidFill>
              </a:rPr>
              <a:t>Implementation, Monitoring and Technical Assistance and feedback</a:t>
            </a:r>
          </a:p>
          <a:p>
            <a:pPr lvl="0" algn="ctr" defTabSz="457200">
              <a:defRPr/>
            </a:pPr>
            <a:r>
              <a:rPr lang="en-US" sz="1200" b="1" dirty="0">
                <a:solidFill>
                  <a:prstClr val="black"/>
                </a:solidFill>
              </a:rPr>
              <a:t>Fidelity and Adaptation</a:t>
            </a:r>
            <a:endParaRPr kumimoji="0" lang="es-PE"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PE"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nvGrpSpPr>
          <p:cNvPr id="26" name="Grupo 25"/>
          <p:cNvGrpSpPr/>
          <p:nvPr/>
        </p:nvGrpSpPr>
        <p:grpSpPr>
          <a:xfrm>
            <a:off x="806681" y="328809"/>
            <a:ext cx="3242241" cy="2214798"/>
            <a:chOff x="328450" y="299809"/>
            <a:chExt cx="4275119" cy="1677992"/>
          </a:xfrm>
        </p:grpSpPr>
        <p:sp>
          <p:nvSpPr>
            <p:cNvPr id="3" name="CuadroTexto 2"/>
            <p:cNvSpPr txBox="1"/>
            <p:nvPr/>
          </p:nvSpPr>
          <p:spPr>
            <a:xfrm>
              <a:off x="347058" y="460856"/>
              <a:ext cx="4235652" cy="13725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rPr>
                <a:t>Capacitación en el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rPr>
                <a:t>Currículo Universal de Prevención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black"/>
                  </a:solidFill>
                  <a:effectLst/>
                  <a:uLnTx/>
                  <a:uFillTx/>
                  <a:latin typeface="Trebuchet MS" panose="020B0603020202020204"/>
                  <a:ea typeface="+mn-ea"/>
                  <a:cs typeface="+mn-cs"/>
                </a:rPr>
                <a:t>Intervención basada en evidencia científica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black"/>
                  </a:solidFill>
                  <a:effectLst/>
                  <a:uLnTx/>
                  <a:uFillTx/>
                  <a:latin typeface="Trebuchet MS" panose="020B0603020202020204"/>
                  <a:ea typeface="+mn-ea"/>
                  <a:cs typeface="+mn-cs"/>
                </a:rPr>
                <a:t>Estándares de calidad internacionales</a:t>
              </a:r>
              <a:endPar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0" name="Rectángulo redondeado 19"/>
            <p:cNvSpPr/>
            <p:nvPr/>
          </p:nvSpPr>
          <p:spPr>
            <a:xfrm>
              <a:off x="328450" y="299809"/>
              <a:ext cx="4275119" cy="167799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sp>
        <p:nvSpPr>
          <p:cNvPr id="14" name="Rectángulo 13"/>
          <p:cNvSpPr/>
          <p:nvPr/>
        </p:nvSpPr>
        <p:spPr>
          <a:xfrm>
            <a:off x="5268098" y="1966744"/>
            <a:ext cx="2844141" cy="1092607"/>
          </a:xfrm>
          <a:prstGeom prst="rect">
            <a:avLst/>
          </a:prstGeom>
        </p:spPr>
        <p:txBody>
          <a:bodyPr wrap="square">
            <a:spAutoFit/>
          </a:bodyPr>
          <a:lstStyle/>
          <a:p>
            <a:pPr algn="ctr" defTabSz="457200">
              <a:defRPr/>
            </a:pPr>
            <a:r>
              <a:rPr lang="en-US" sz="1300" b="1" dirty="0">
                <a:solidFill>
                  <a:prstClr val="black"/>
                </a:solidFill>
              </a:rPr>
              <a:t>Prevention Leadership Action Team - PLAT</a:t>
            </a:r>
          </a:p>
          <a:p>
            <a:pPr lvl="0" algn="ctr" defTabSz="457200">
              <a:defRPr/>
            </a:pPr>
            <a:r>
              <a:rPr lang="en-US" sz="1300" b="1" dirty="0">
                <a:solidFill>
                  <a:prstClr val="black"/>
                </a:solidFill>
              </a:rPr>
              <a:t>Establish the conditions for prevention and link with the CNE</a:t>
            </a:r>
          </a:p>
          <a:p>
            <a:pPr lvl="0" algn="ctr" defTabSz="457200">
              <a:defRPr/>
            </a:pPr>
            <a:endParaRPr kumimoji="0" lang="es-PE" sz="13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8" name="CuadroTexto 7"/>
          <p:cNvSpPr txBox="1"/>
          <p:nvPr/>
        </p:nvSpPr>
        <p:spPr>
          <a:xfrm>
            <a:off x="8969813" y="5548067"/>
            <a:ext cx="2727144" cy="1015663"/>
          </a:xfrm>
          <a:prstGeom prst="rect">
            <a:avLst/>
          </a:prstGeom>
          <a:solidFill>
            <a:schemeClr val="bg1"/>
          </a:solidFill>
          <a:ln>
            <a:solidFill>
              <a:schemeClr val="accent2"/>
            </a:solidFill>
          </a:ln>
        </p:spPr>
        <p:txBody>
          <a:bodyPr wrap="square" rtlCol="0">
            <a:spAutoFit/>
          </a:bodyPr>
          <a:lstStyle/>
          <a:p>
            <a:pPr lvl="0" algn="ctr" defTabSz="457200">
              <a:defRPr/>
            </a:pPr>
            <a:r>
              <a:rPr lang="en-US" sz="1200" b="1" dirty="0">
                <a:solidFill>
                  <a:prstClr val="black"/>
                </a:solidFill>
              </a:rPr>
              <a:t>Piloting the intervention</a:t>
            </a:r>
          </a:p>
          <a:p>
            <a:pPr lvl="0" algn="ctr" defTabSz="457200">
              <a:defRPr/>
            </a:pPr>
            <a:r>
              <a:rPr lang="en-US" sz="1200" b="1" dirty="0">
                <a:solidFill>
                  <a:prstClr val="black"/>
                </a:solidFill>
              </a:rPr>
              <a:t>Technical assistance and feedback</a:t>
            </a:r>
          </a:p>
          <a:p>
            <a:pPr lvl="0" algn="ctr" defTabSz="457200">
              <a:defRPr/>
            </a:pPr>
            <a:endParaRPr kumimoji="0" lang="en-US"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lvl="0" algn="ctr" defTabSz="457200">
              <a:defRPr/>
            </a:pPr>
            <a:endParaRPr kumimoji="0" lang="es-PE"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032" name="Flecha derecha 1031"/>
          <p:cNvSpPr/>
          <p:nvPr/>
        </p:nvSpPr>
        <p:spPr>
          <a:xfrm>
            <a:off x="4274744" y="1106910"/>
            <a:ext cx="487490" cy="40879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Flecha derecha 40"/>
          <p:cNvSpPr/>
          <p:nvPr/>
        </p:nvSpPr>
        <p:spPr>
          <a:xfrm>
            <a:off x="8518619" y="1106910"/>
            <a:ext cx="656217" cy="40879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Flecha derecha 41"/>
          <p:cNvSpPr/>
          <p:nvPr/>
        </p:nvSpPr>
        <p:spPr>
          <a:xfrm rot="5400000">
            <a:off x="10126777" y="2593012"/>
            <a:ext cx="523221" cy="40879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Flecha derecha 42"/>
          <p:cNvSpPr/>
          <p:nvPr/>
        </p:nvSpPr>
        <p:spPr>
          <a:xfrm rot="10800000">
            <a:off x="8182154" y="3635993"/>
            <a:ext cx="656217" cy="40879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CuadroTexto 48"/>
          <p:cNvSpPr txBox="1"/>
          <p:nvPr/>
        </p:nvSpPr>
        <p:spPr>
          <a:xfrm>
            <a:off x="5718740" y="5562497"/>
            <a:ext cx="2695064" cy="1200329"/>
          </a:xfrm>
          <a:prstGeom prst="rect">
            <a:avLst/>
          </a:prstGeom>
          <a:solidFill>
            <a:schemeClr val="bg1"/>
          </a:solidFill>
          <a:ln>
            <a:solidFill>
              <a:schemeClr val="accent2"/>
            </a:solidFill>
          </a:ln>
        </p:spPr>
        <p:txBody>
          <a:bodyPr wrap="square" rtlCol="0">
            <a:spAutoFit/>
          </a:bodyPr>
          <a:lstStyle/>
          <a:p>
            <a:pPr lvl="0" algn="ctr" defTabSz="457200">
              <a:defRPr/>
            </a:pPr>
            <a:r>
              <a:rPr lang="en-US" sz="1200" b="1" dirty="0">
                <a:solidFill>
                  <a:prstClr val="black"/>
                </a:solidFill>
              </a:rPr>
              <a:t>Development of the implementation model</a:t>
            </a:r>
          </a:p>
          <a:p>
            <a:pPr lvl="0" algn="ctr" defTabSz="457200">
              <a:defRPr/>
            </a:pPr>
            <a:r>
              <a:rPr lang="en-US" sz="1200" b="1" dirty="0">
                <a:solidFill>
                  <a:prstClr val="black"/>
                </a:solidFill>
              </a:rPr>
              <a:t>Technical assistance and feedback</a:t>
            </a:r>
            <a:endParaRPr kumimoji="0" lang="es-PE"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s-PE" sz="1200" b="1" dirty="0">
              <a:solidFill>
                <a:prstClr val="black"/>
              </a:solidFill>
              <a:latin typeface="Trebuchet MS" panose="020B0603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5" name="Flecha izquierda y derecha 4"/>
          <p:cNvSpPr/>
          <p:nvPr/>
        </p:nvSpPr>
        <p:spPr>
          <a:xfrm>
            <a:off x="997804" y="4226433"/>
            <a:ext cx="3903172" cy="636084"/>
          </a:xfrm>
          <a:prstGeom prst="lef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lvl="0" algn="ctr" defTabSz="457200">
              <a:defRPr/>
            </a:pPr>
            <a:r>
              <a:rPr lang="es-PE" sz="1200" b="1" dirty="0">
                <a:solidFill>
                  <a:prstClr val="white"/>
                </a:solidFill>
              </a:rPr>
              <a:t>INTERACTIVE TEACHING SKILLS</a:t>
            </a:r>
            <a:endParaRPr kumimoji="0" lang="es-PE" sz="12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 name="Flecha derecha 26"/>
          <p:cNvSpPr/>
          <p:nvPr/>
        </p:nvSpPr>
        <p:spPr>
          <a:xfrm rot="10800000">
            <a:off x="5390632" y="3642094"/>
            <a:ext cx="656217" cy="40879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Flecha curvada hacia la izquierda 8"/>
          <p:cNvSpPr/>
          <p:nvPr/>
        </p:nvSpPr>
        <p:spPr>
          <a:xfrm rot="10800000">
            <a:off x="-17416" y="1748543"/>
            <a:ext cx="538931" cy="1575573"/>
          </a:xfrm>
          <a:prstGeom prst="curved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t="21560" b="25141"/>
          <a:stretch/>
        </p:blipFill>
        <p:spPr>
          <a:xfrm>
            <a:off x="4946466" y="537467"/>
            <a:ext cx="3464312" cy="1446663"/>
          </a:xfrm>
          <a:prstGeom prst="rect">
            <a:avLst/>
          </a:prstGeom>
          <a:ln>
            <a:noFill/>
          </a:ln>
          <a:effectLst>
            <a:softEdge rad="112500"/>
          </a:effectLst>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1405" y="474040"/>
            <a:ext cx="2233967" cy="1477676"/>
          </a:xfrm>
          <a:prstGeom prst="rect">
            <a:avLst/>
          </a:prstGeom>
          <a:ln>
            <a:noFill/>
          </a:ln>
          <a:effectLst>
            <a:softEdge rad="112500"/>
          </a:effectLst>
        </p:spPr>
      </p:pic>
      <p:pic>
        <p:nvPicPr>
          <p:cNvPr id="34" name="Imagen 33">
            <a:extLst>
              <a:ext uri="{FF2B5EF4-FFF2-40B4-BE49-F238E27FC236}">
                <a16:creationId xmlns:a16="http://schemas.microsoft.com/office/drawing/2014/main" id="{09F54A85-5961-493C-8F42-46B327A7A1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84" t="5930" r="-1" b="16785"/>
          <a:stretch/>
        </p:blipFill>
        <p:spPr>
          <a:xfrm>
            <a:off x="8838371" y="2959427"/>
            <a:ext cx="3206231" cy="1662227"/>
          </a:xfrm>
          <a:prstGeom prst="rect">
            <a:avLst/>
          </a:prstGeom>
          <a:ln>
            <a:noFill/>
          </a:ln>
          <a:effectLst>
            <a:softEdge rad="112500"/>
          </a:effectLst>
        </p:spPr>
      </p:pic>
      <p:graphicFrame>
        <p:nvGraphicFramePr>
          <p:cNvPr id="12" name="Diagrama 11"/>
          <p:cNvGraphicFramePr/>
          <p:nvPr>
            <p:extLst>
              <p:ext uri="{D42A27DB-BD31-4B8C-83A1-F6EECF244321}">
                <p14:modId xmlns:p14="http://schemas.microsoft.com/office/powerpoint/2010/main" val="1296421755"/>
              </p:ext>
            </p:extLst>
          </p:nvPr>
        </p:nvGraphicFramePr>
        <p:xfrm>
          <a:off x="813691" y="2452560"/>
          <a:ext cx="4162232" cy="23440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Imagen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41119" y="6192803"/>
            <a:ext cx="1183987" cy="362146"/>
          </a:xfrm>
          <a:prstGeom prst="rect">
            <a:avLst/>
          </a:prstGeom>
        </p:spPr>
      </p:pic>
      <p:pic>
        <p:nvPicPr>
          <p:cNvPr id="37" name="Imagen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12897" y="6348118"/>
            <a:ext cx="1183987" cy="362146"/>
          </a:xfrm>
          <a:prstGeom prst="rect">
            <a:avLst/>
          </a:prstGeom>
        </p:spPr>
      </p:pic>
      <p:pic>
        <p:nvPicPr>
          <p:cNvPr id="38" name="Imagen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28512" y="6167045"/>
            <a:ext cx="1183987" cy="362146"/>
          </a:xfrm>
          <a:prstGeom prst="rect">
            <a:avLst/>
          </a:prstGeom>
        </p:spPr>
      </p:pic>
      <p:pic>
        <p:nvPicPr>
          <p:cNvPr id="1026" name="Picture 2" descr="Resultado de imagen de orden exito escalera"/>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87" t="10583" r="42651" b="2933"/>
          <a:stretch/>
        </p:blipFill>
        <p:spPr bwMode="auto">
          <a:xfrm>
            <a:off x="6339072" y="3184687"/>
            <a:ext cx="1697485" cy="1720194"/>
          </a:xfrm>
          <a:prstGeom prst="rect">
            <a:avLst/>
          </a:prstGeom>
          <a:noFill/>
          <a:extLst>
            <a:ext uri="{909E8E84-426E-40DD-AFC4-6F175D3DCCD1}">
              <a14:hiddenFill xmlns:a14="http://schemas.microsoft.com/office/drawing/2010/main">
                <a:solidFill>
                  <a:srgbClr val="FFFFFF"/>
                </a:solidFill>
              </a14:hiddenFill>
            </a:ext>
          </a:extLst>
        </p:spPr>
      </p:pic>
      <p:sp>
        <p:nvSpPr>
          <p:cNvPr id="25" name="Rectángulo 24"/>
          <p:cNvSpPr/>
          <p:nvPr/>
        </p:nvSpPr>
        <p:spPr>
          <a:xfrm>
            <a:off x="9009783" y="1924555"/>
            <a:ext cx="2757210"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PE" sz="1400" b="1" dirty="0">
                <a:solidFill>
                  <a:prstClr val="black"/>
                </a:solidFill>
                <a:latin typeface="Trebuchet MS" panose="020B0603020202020204"/>
              </a:rPr>
              <a:t>I</a:t>
            </a:r>
            <a:r>
              <a:rPr kumimoji="0" lang="es-PE" sz="1400" b="1" i="0" u="none" strike="noStrike" kern="1200" cap="none" spc="0" normalizeH="0" baseline="0" noProof="0" dirty="0" err="1">
                <a:ln>
                  <a:noFill/>
                </a:ln>
                <a:solidFill>
                  <a:prstClr val="black"/>
                </a:solidFill>
                <a:effectLst/>
                <a:uLnTx/>
                <a:uFillTx/>
                <a:latin typeface="Trebuchet MS" panose="020B0603020202020204"/>
                <a:ea typeface="+mn-ea"/>
                <a:cs typeface="+mn-cs"/>
              </a:rPr>
              <a:t>ntervention</a:t>
            </a:r>
            <a:r>
              <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s-PE" sz="1400" b="1" i="0" u="none" strike="noStrike" kern="1200" cap="none" spc="0" normalizeH="0" baseline="0" noProof="0" dirty="0" err="1">
                <a:ln>
                  <a:noFill/>
                </a:ln>
                <a:solidFill>
                  <a:prstClr val="black"/>
                </a:solidFill>
                <a:effectLst/>
                <a:uLnTx/>
                <a:uFillTx/>
                <a:latin typeface="Trebuchet MS" panose="020B0603020202020204"/>
                <a:ea typeface="+mn-ea"/>
                <a:cs typeface="+mn-cs"/>
              </a:rPr>
              <a:t>planning</a:t>
            </a:r>
            <a:r>
              <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rPr>
              <a:t> (PLAT)</a:t>
            </a:r>
          </a:p>
        </p:txBody>
      </p:sp>
      <p:sp>
        <p:nvSpPr>
          <p:cNvPr id="6" name="Rectángulo 5">
            <a:extLst>
              <a:ext uri="{FF2B5EF4-FFF2-40B4-BE49-F238E27FC236}">
                <a16:creationId xmlns:a16="http://schemas.microsoft.com/office/drawing/2014/main" id="{04343BC8-152F-4837-BA78-0531E074E999}"/>
              </a:ext>
            </a:extLst>
          </p:cNvPr>
          <p:cNvSpPr/>
          <p:nvPr/>
        </p:nvSpPr>
        <p:spPr>
          <a:xfrm>
            <a:off x="871037" y="568974"/>
            <a:ext cx="3169975" cy="1600438"/>
          </a:xfrm>
          <a:prstGeom prst="rect">
            <a:avLst/>
          </a:prstGeom>
        </p:spPr>
        <p:txBody>
          <a:bodyPr wrap="square">
            <a:spAutoFit/>
          </a:bodyPr>
          <a:lstStyle/>
          <a:p>
            <a:pPr lvl="0" algn="ctr" defTabSz="457200">
              <a:defRPr/>
            </a:pPr>
            <a:r>
              <a:rPr lang="en-US" sz="1400" b="1" dirty="0">
                <a:solidFill>
                  <a:prstClr val="black"/>
                </a:solidFill>
              </a:rPr>
              <a:t>Training in the</a:t>
            </a:r>
          </a:p>
          <a:p>
            <a:pPr lvl="0" algn="ctr" defTabSz="457200">
              <a:defRPr/>
            </a:pPr>
            <a:r>
              <a:rPr lang="en-US" sz="1400" b="1" dirty="0">
                <a:solidFill>
                  <a:prstClr val="black"/>
                </a:solidFill>
              </a:rPr>
              <a:t>Universal Prevention Curriculum</a:t>
            </a:r>
          </a:p>
          <a:p>
            <a:pPr lvl="0" algn="ctr" defTabSz="457200">
              <a:defRPr/>
            </a:pPr>
            <a:endParaRPr lang="en-US" sz="1400" b="1" dirty="0">
              <a:solidFill>
                <a:prstClr val="black"/>
              </a:solidFill>
            </a:endParaRPr>
          </a:p>
          <a:p>
            <a:pPr lvl="0" algn="ctr" defTabSz="457200">
              <a:defRPr/>
            </a:pPr>
            <a:r>
              <a:rPr lang="en-US" sz="1400" b="1" dirty="0">
                <a:solidFill>
                  <a:prstClr val="black"/>
                </a:solidFill>
              </a:rPr>
              <a:t>Scientific evidence-based intervention</a:t>
            </a:r>
          </a:p>
          <a:p>
            <a:pPr lvl="0" algn="ctr" defTabSz="457200">
              <a:defRPr/>
            </a:pPr>
            <a:endParaRPr lang="en-US" sz="1400" b="1" dirty="0">
              <a:solidFill>
                <a:prstClr val="black"/>
              </a:solidFill>
            </a:endParaRPr>
          </a:p>
          <a:p>
            <a:pPr lvl="0" algn="ctr" defTabSz="457200">
              <a:defRPr/>
            </a:pPr>
            <a:r>
              <a:rPr lang="en-US" sz="1400" b="1" dirty="0">
                <a:solidFill>
                  <a:prstClr val="black"/>
                </a:solidFill>
              </a:rPr>
              <a:t>International quality standards</a:t>
            </a:r>
            <a:endParaRPr kumimoji="0" lang="es-PE"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54459347"/>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2542</TotalTime>
  <Words>1886</Words>
  <Application>Microsoft Office PowerPoint</Application>
  <PresentationFormat>Widescreen</PresentationFormat>
  <Paragraphs>263</Paragraphs>
  <Slides>25</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Avenir LT Std 65 Medium</vt:lpstr>
      <vt:lpstr>Calibri</vt:lpstr>
      <vt:lpstr>Calibri Light</vt:lpstr>
      <vt:lpstr>Trebuchet MS</vt:lpstr>
      <vt:lpstr>Wingdings 3</vt:lpstr>
      <vt:lpstr>Office Theme</vt:lpstr>
      <vt:lpstr>Faceta</vt:lpstr>
      <vt:lpstr>PowerPoint Presentation</vt:lpstr>
      <vt:lpstr>PowerPoint Presentation</vt:lpstr>
      <vt:lpstr>PowerPoint Presentation</vt:lpstr>
      <vt:lpstr> Definition of prevention</vt:lpstr>
      <vt:lpstr>Etiology Model - The basis for the intervention </vt:lpstr>
      <vt:lpstr>Where to intervene?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…times of COVID-19</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Fernando Salazar</dc:creator>
  <cp:lastModifiedBy>Momand, Abdul Subor</cp:lastModifiedBy>
  <cp:revision>95</cp:revision>
  <dcterms:created xsi:type="dcterms:W3CDTF">2020-05-19T03:30:35Z</dcterms:created>
  <dcterms:modified xsi:type="dcterms:W3CDTF">2020-07-20T18:51:21Z</dcterms:modified>
</cp:coreProperties>
</file>