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33"/>
  </p:notesMasterIdLst>
  <p:handoutMasterIdLst>
    <p:handoutMasterId r:id="rId34"/>
  </p:handoutMasterIdLst>
  <p:sldIdLst>
    <p:sldId id="617" r:id="rId2"/>
    <p:sldId id="735" r:id="rId3"/>
    <p:sldId id="736" r:id="rId4"/>
    <p:sldId id="746" r:id="rId5"/>
    <p:sldId id="749" r:id="rId6"/>
    <p:sldId id="750" r:id="rId7"/>
    <p:sldId id="748" r:id="rId8"/>
    <p:sldId id="777" r:id="rId9"/>
    <p:sldId id="752" r:id="rId10"/>
    <p:sldId id="751" r:id="rId11"/>
    <p:sldId id="768" r:id="rId12"/>
    <p:sldId id="769" r:id="rId13"/>
    <p:sldId id="753" r:id="rId14"/>
    <p:sldId id="755" r:id="rId15"/>
    <p:sldId id="756" r:id="rId16"/>
    <p:sldId id="757" r:id="rId17"/>
    <p:sldId id="759" r:id="rId18"/>
    <p:sldId id="772" r:id="rId19"/>
    <p:sldId id="760" r:id="rId20"/>
    <p:sldId id="764" r:id="rId21"/>
    <p:sldId id="771" r:id="rId22"/>
    <p:sldId id="761" r:id="rId23"/>
    <p:sldId id="762" r:id="rId24"/>
    <p:sldId id="763" r:id="rId25"/>
    <p:sldId id="765" r:id="rId26"/>
    <p:sldId id="766" r:id="rId27"/>
    <p:sldId id="767" r:id="rId28"/>
    <p:sldId id="778" r:id="rId29"/>
    <p:sldId id="770" r:id="rId30"/>
    <p:sldId id="776" r:id="rId31"/>
    <p:sldId id="374" r:id="rId32"/>
  </p:sldIdLst>
  <p:sldSz cx="9144000" cy="6858000" type="screen4x3"/>
  <p:notesSz cx="6858000" cy="9117013"/>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YM" initials="S" lastIdx="1" clrIdx="0">
    <p:extLst>
      <p:ext uri="{19B8F6BF-5375-455C-9EA6-DF929625EA0E}">
        <p15:presenceInfo xmlns:p15="http://schemas.microsoft.com/office/powerpoint/2012/main" userId="SPY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D5D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2" autoAdjust="0"/>
    <p:restoredTop sz="98754" autoAdjust="0"/>
  </p:normalViewPr>
  <p:slideViewPr>
    <p:cSldViewPr>
      <p:cViewPr varScale="1">
        <p:scale>
          <a:sx n="67" d="100"/>
          <a:sy n="67" d="100"/>
        </p:scale>
        <p:origin x="138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4T16:32:00.250" idx="1">
    <p:pos x="10" y="10"/>
    <p:text/>
    <p:extLst>
      <p:ext uri="{C676402C-5697-4E1C-873F-D02D1690AC5C}">
        <p15:threadingInfo xmlns:p15="http://schemas.microsoft.com/office/powerpoint/2012/main" timeZoneBias="-33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3584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3584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3584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C4425411-9FBE-4228-BA2B-3F590A40AD24}" type="slidenum">
              <a:rPr lang="en-US"/>
              <a:pPr>
                <a:defRPr/>
              </a:pPr>
              <a:t>‹#›</a:t>
            </a:fld>
            <a:endParaRPr lang="en-US"/>
          </a:p>
        </p:txBody>
      </p:sp>
    </p:spTree>
    <p:extLst>
      <p:ext uri="{BB962C8B-B14F-4D97-AF65-F5344CB8AC3E}">
        <p14:creationId xmlns:p14="http://schemas.microsoft.com/office/powerpoint/2010/main" val="296649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8371"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50938" y="684213"/>
            <a:ext cx="4556125" cy="3417887"/>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F1C88AA1-FB24-4646-9F26-8CB0842DDB10}" type="slidenum">
              <a:rPr lang="en-US"/>
              <a:pPr>
                <a:defRPr/>
              </a:pPr>
              <a:t>‹#›</a:t>
            </a:fld>
            <a:endParaRPr lang="en-US"/>
          </a:p>
        </p:txBody>
      </p:sp>
    </p:spTree>
    <p:extLst>
      <p:ext uri="{BB962C8B-B14F-4D97-AF65-F5344CB8AC3E}">
        <p14:creationId xmlns:p14="http://schemas.microsoft.com/office/powerpoint/2010/main" val="3796402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50938" y="684213"/>
            <a:ext cx="4556125" cy="3417887"/>
          </a:xfrm>
          <a:ln/>
        </p:spPr>
      </p:sp>
      <p:sp>
        <p:nvSpPr>
          <p:cNvPr id="3891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2D61B655-A199-4D8A-B79F-0B2DF76536E8}" type="slidenum">
              <a:rPr lang="en-US" smtClean="0"/>
              <a:pPr>
                <a:defRPr/>
              </a:pPr>
              <a:t>1</a:t>
            </a:fld>
            <a:endParaRPr lang="en-US"/>
          </a:p>
        </p:txBody>
      </p:sp>
    </p:spTree>
    <p:extLst>
      <p:ext uri="{BB962C8B-B14F-4D97-AF65-F5344CB8AC3E}">
        <p14:creationId xmlns:p14="http://schemas.microsoft.com/office/powerpoint/2010/main" val="176683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F76D5B3-EEE6-428D-879C-300C5FC2EC67}" type="slidenum">
              <a:rPr lang="en-US" smtClean="0">
                <a:cs typeface="Arial" charset="0"/>
              </a:rPr>
              <a:pPr/>
              <a:t>31</a:t>
            </a:fld>
            <a:endParaRPr lang="en-US">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34767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p:spPr>
          <p:txBody>
            <a:bodyPr wrap="none" anchor="ctr"/>
            <a:lstStyle/>
            <a:p>
              <a:pPr eaLnBrk="0" hangingPunct="0">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p:spPr>
          <p:txBody>
            <a:bodyPr wrap="none" anchor="ctr"/>
            <a:lstStyle/>
            <a:p>
              <a:pPr eaLnBrk="0" hangingPunct="0">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p:spPr>
          <p:txBody>
            <a:bodyPr wrap="none" anchor="ctr"/>
            <a:lstStyle/>
            <a:p>
              <a:pPr eaLnBrk="0" hangingPunct="0">
                <a:defRPr/>
              </a:pPr>
              <a:endParaRPr lang="en-US"/>
            </a:p>
          </p:txBody>
        </p:sp>
      </p:grpSp>
      <p:sp>
        <p:nvSpPr>
          <p:cNvPr id="34818" name="Rectangle 2"/>
          <p:cNvSpPr>
            <a:spLocks noGrp="1" noChangeArrowheads="1"/>
          </p:cNvSpPr>
          <p:nvPr>
            <p:ph type="ctrTitle"/>
          </p:nvPr>
        </p:nvSpPr>
        <p:spPr>
          <a:xfrm>
            <a:off x="685800" y="685800"/>
            <a:ext cx="7772400" cy="2127250"/>
          </a:xfrm>
        </p:spPr>
        <p:txBody>
          <a:bodyPr/>
          <a:lstStyle>
            <a:lvl1pPr algn="ctr">
              <a:defRPr sz="5800"/>
            </a:lvl1pPr>
          </a:lstStyle>
          <a:p>
            <a:r>
              <a:rPr lang="en-GB"/>
              <a:t>Click to edit Master title style</a:t>
            </a:r>
          </a:p>
        </p:txBody>
      </p:sp>
      <p:sp>
        <p:nvSpPr>
          <p:cNvPr id="3481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GB"/>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fld id="{ACCD4581-9261-49B7-98BB-4AC54E80E917}" type="datetimeFigureOut">
              <a:rPr lang="en-US"/>
              <a:pPr>
                <a:defRPr/>
              </a:pPr>
              <a:t>9/1/2020</a:t>
            </a:fld>
            <a:endParaRPr lang="en-GB"/>
          </a:p>
        </p:txBody>
      </p:sp>
      <p:sp>
        <p:nvSpPr>
          <p:cNvPr id="9" name="Rectangle 5"/>
          <p:cNvSpPr>
            <a:spLocks noGrp="1" noChangeArrowheads="1"/>
          </p:cNvSpPr>
          <p:nvPr>
            <p:ph type="ftr" sz="quarter" idx="11"/>
          </p:nvPr>
        </p:nvSpPr>
        <p:spPr/>
        <p:txBody>
          <a:bodyPr/>
          <a:lstStyle>
            <a:lvl1pPr>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lvl1pPr>
          </a:lstStyle>
          <a:p>
            <a:pPr>
              <a:defRPr/>
            </a:pPr>
            <a:fld id="{6222218B-5168-41F6-9336-4584DCCEE24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7C1C252-E308-4D8A-BD9D-9F5707772682}" type="datetimeFigureOut">
              <a:rPr lang="en-US"/>
              <a:pPr>
                <a:defRPr/>
              </a:pPr>
              <a:t>9/1/2020</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EA7613-24A6-49D8-BF9A-AC3FEDE7D4A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236DC56-C77B-4C8D-9ADF-86B21F9505AF}" type="datetimeFigureOut">
              <a:rPr lang="en-US"/>
              <a:pPr>
                <a:defRPr/>
              </a:pPr>
              <a:t>9/1/2020</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72FEFB-E327-472B-99B5-07052608E75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D76843-A01F-44D4-A35C-B01AA6BBD0BD}" type="datetimeFigureOut">
              <a:rPr lang="en-US"/>
              <a:pPr>
                <a:defRPr/>
              </a:pPr>
              <a:t>9/1/2020</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3DC713-16B3-4DDC-9540-79B9569ECF1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1760CEC-9018-443A-978B-80A0FFDB4417}" type="datetimeFigureOut">
              <a:rPr lang="en-US"/>
              <a:pPr>
                <a:defRPr/>
              </a:pPr>
              <a:t>9/1/2020</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9ADB271-97A6-431B-9894-8B21350479E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E1E54B3-E762-4DE2-B3C2-771C9D55FCAA}" type="datetimeFigureOut">
              <a:rPr lang="en-US"/>
              <a:pPr>
                <a:defRPr/>
              </a:pPr>
              <a:t>9/1/2020</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FA7B2F7-E99B-46D3-9D89-699FAB8023D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A4604CE-83D3-4AF3-89A5-56A457862E25}" type="datetimeFigureOut">
              <a:rPr lang="en-US"/>
              <a:pPr>
                <a:defRPr/>
              </a:pPr>
              <a:t>9/1/2020</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1BB0417-141B-4C61-B8B1-A3CBCAD9A7E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2C440BF-5A3F-42F0-93FB-83587163DEEA}" type="datetimeFigureOut">
              <a:rPr lang="en-US"/>
              <a:pPr>
                <a:defRPr/>
              </a:pPr>
              <a:t>9/1/2020</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E0D6EC8-327E-4DE2-A202-D4AE8834866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77D0D75-100B-49A4-891B-8347F3C7717A}" type="datetimeFigureOut">
              <a:rPr lang="en-US"/>
              <a:pPr>
                <a:defRPr/>
              </a:pPr>
              <a:t>9/1/2020</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3432D92-3CB7-4904-8479-8F2E84F8DE2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51449E8-FEE2-4614-B636-458DF879EA1F}" type="datetimeFigureOut">
              <a:rPr lang="en-US"/>
              <a:pPr>
                <a:defRPr/>
              </a:pPr>
              <a:t>9/1/2020</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DA75577-8053-4782-A439-9462E047EFC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A0B9DDA-C469-4D71-9D89-CC861A0B9834}" type="datetimeFigureOut">
              <a:rPr lang="en-US"/>
              <a:pPr>
                <a:defRPr/>
              </a:pPr>
              <a:t>9/1/2020</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1D31279-FAB6-4789-BFE1-77599E85703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379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cs typeface="+mn-cs"/>
              </a:defRPr>
            </a:lvl1pPr>
          </a:lstStyle>
          <a:p>
            <a:pPr>
              <a:defRPr/>
            </a:pPr>
            <a:fld id="{CC544094-93AE-4164-82C5-5463DD88E2D7}" type="datetimeFigureOut">
              <a:rPr lang="en-US"/>
              <a:pPr>
                <a:defRPr/>
              </a:pPr>
              <a:t>9/1/2020</a:t>
            </a:fld>
            <a:endParaRPr lang="en-GB"/>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cs typeface="+mn-cs"/>
              </a:defRPr>
            </a:lvl1pPr>
          </a:lstStyle>
          <a:p>
            <a:pPr>
              <a:defRPr/>
            </a:pPr>
            <a:endParaRPr lang="en-GB"/>
          </a:p>
        </p:txBody>
      </p:sp>
      <p:sp>
        <p:nvSpPr>
          <p:cNvPr id="3379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0B712D52-27ED-4A68-A8AE-B8D7BD8AF049}" type="slidenum">
              <a:rPr lang="en-GB"/>
              <a:pPr>
                <a:defRPr/>
              </a:pPr>
              <a:t>‹#›</a:t>
            </a:fld>
            <a:endParaRPr lang="en-GB"/>
          </a:p>
        </p:txBody>
      </p:sp>
      <p:sp>
        <p:nvSpPr>
          <p:cNvPr id="1031" name="Rectangle 7"/>
          <p:cNvSpPr>
            <a:spLocks noChangeArrowheads="1"/>
          </p:cNvSpPr>
          <p:nvPr/>
        </p:nvSpPr>
        <p:spPr bwMode="auto">
          <a:xfrm>
            <a:off x="0" y="0"/>
            <a:ext cx="228600" cy="2286000"/>
          </a:xfrm>
          <a:prstGeom prst="rect">
            <a:avLst/>
          </a:prstGeom>
          <a:solidFill>
            <a:schemeClr val="bg2"/>
          </a:solidFill>
          <a:ln w="9525">
            <a:noFill/>
            <a:miter lim="800000"/>
            <a:headEnd/>
            <a:tailEnd/>
          </a:ln>
        </p:spPr>
        <p:txBody>
          <a:bodyPr wrap="none" anchor="ctr"/>
          <a:lstStyle/>
          <a:p>
            <a:pPr algn="ctr">
              <a:defRPr/>
            </a:pPr>
            <a:endParaRPr lang="en-GB" sz="240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p:spPr>
        <p:txBody>
          <a:bodyPr/>
          <a:lstStyle/>
          <a:p>
            <a:pPr>
              <a:defRPr/>
            </a:pPr>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p:spPr>
        <p:txBody>
          <a:bodyPr wrap="none" anchor="ctr"/>
          <a:lstStyle/>
          <a:p>
            <a:pPr algn="ctr">
              <a:defRPr/>
            </a:pPr>
            <a:endParaRPr lang="en-GB"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p:spPr>
        <p:txBody>
          <a:bodyPr wrap="none" anchor="ctr"/>
          <a:lstStyle/>
          <a:p>
            <a:pPr algn="ctr">
              <a:defRPr/>
            </a:pPr>
            <a:endParaRPr lang="en-GB" sz="2400">
              <a:latin typeface="Times New Roman" pitchFamily="18" charset="0"/>
            </a:endParaRP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1000" y="6278180"/>
            <a:ext cx="1143000" cy="573896"/>
          </a:xfrm>
          <a:prstGeom prst="rect">
            <a:avLst/>
          </a:prstGeom>
        </p:spPr>
      </p:pic>
    </p:spTree>
  </p:cSld>
  <p:clrMap bg1="lt1" tx1="dk1" bg2="lt2" tx2="dk2" accent1="accent1" accent2="accent2" accent3="accent3" accent4="accent4" accent5="accent5" accent6="accent6" hlink="hlink" folHlink="folHlink"/>
  <p:sldLayoutIdLst>
    <p:sldLayoutId id="2147483975"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0160" y="3352800"/>
            <a:ext cx="8610600" cy="1219200"/>
          </a:xfrm>
        </p:spPr>
        <p:txBody>
          <a:bodyPr/>
          <a:lstStyle/>
          <a:p>
            <a:br>
              <a:rPr lang="en-US" sz="5000" b="1" dirty="0">
                <a:solidFill>
                  <a:srgbClr val="002060"/>
                </a:solidFill>
              </a:rPr>
            </a:br>
            <a:r>
              <a:rPr lang="en-US" sz="5400" b="1" dirty="0">
                <a:solidFill>
                  <a:srgbClr val="002060"/>
                </a:solidFill>
              </a:rPr>
              <a:t>ISSUP</a:t>
            </a:r>
            <a:br>
              <a:rPr lang="en-US" sz="5000" b="1" dirty="0">
                <a:solidFill>
                  <a:srgbClr val="002060"/>
                </a:solidFill>
              </a:rPr>
            </a:br>
            <a:r>
              <a:rPr lang="en-US" sz="5000" b="1" dirty="0">
                <a:solidFill>
                  <a:srgbClr val="002060"/>
                </a:solidFill>
              </a:rPr>
              <a:t>RELAPSE PREVENTION: BEST PRACTICES</a:t>
            </a:r>
            <a:br>
              <a:rPr lang="en-US" sz="5000" b="1" dirty="0">
                <a:solidFill>
                  <a:srgbClr val="002060"/>
                </a:solidFill>
              </a:rPr>
            </a:br>
            <a:br>
              <a:rPr lang="en-US" sz="5000" b="1" dirty="0">
                <a:solidFill>
                  <a:srgbClr val="002060"/>
                </a:solidFill>
              </a:rPr>
            </a:br>
            <a:r>
              <a:rPr lang="en-US" sz="2000" b="1" dirty="0">
                <a:solidFill>
                  <a:srgbClr val="002060"/>
                </a:solidFill>
              </a:rPr>
              <a:t>TANUSHREE DAS</a:t>
            </a:r>
            <a:br>
              <a:rPr lang="en-US" sz="2000" b="1" dirty="0">
                <a:solidFill>
                  <a:srgbClr val="002060"/>
                </a:solidFill>
              </a:rPr>
            </a:br>
            <a:r>
              <a:rPr lang="en-US" sz="2000" b="1" dirty="0">
                <a:solidFill>
                  <a:srgbClr val="002060"/>
                </a:solidFill>
              </a:rPr>
              <a:t>SHUBHANGI TANEJA</a:t>
            </a:r>
            <a:br>
              <a:rPr lang="en-US" sz="2000" b="1" dirty="0">
                <a:solidFill>
                  <a:srgbClr val="002060"/>
                </a:solidFill>
              </a:rPr>
            </a:br>
            <a:r>
              <a:rPr lang="en-US" sz="2000" b="1" dirty="0">
                <a:solidFill>
                  <a:srgbClr val="002060"/>
                </a:solidFill>
              </a:rPr>
              <a:t>SPYM</a:t>
            </a:r>
            <a:endParaRPr lang="en-US" sz="4400" b="1" dirty="0">
              <a:solidFill>
                <a:srgbClr val="002060"/>
              </a:solidFill>
            </a:endParaRPr>
          </a:p>
        </p:txBody>
      </p:sp>
    </p:spTree>
    <p:extLst>
      <p:ext uri="{BB962C8B-B14F-4D97-AF65-F5344CB8AC3E}">
        <p14:creationId xmlns:p14="http://schemas.microsoft.com/office/powerpoint/2010/main" val="236866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1066800"/>
            <a:ext cx="8229600" cy="4179888"/>
          </a:xfrm>
        </p:spPr>
        <p:txBody>
          <a:bodyPr/>
          <a:lstStyle/>
          <a:p>
            <a:r>
              <a:rPr lang="en-IN" sz="1800" dirty="0"/>
              <a:t>Common Situations where a Person can Develop Craving: </a:t>
            </a:r>
          </a:p>
          <a:p>
            <a:pPr marL="0" indent="0">
              <a:buNone/>
            </a:pPr>
            <a:r>
              <a:rPr lang="en-IN" sz="1800" dirty="0"/>
              <a:t>   -The sight of a bar, especially the one the person used to visit before or passing by the usual hangouts</a:t>
            </a:r>
          </a:p>
          <a:p>
            <a:pPr marL="0" indent="0">
              <a:buNone/>
            </a:pPr>
            <a:r>
              <a:rPr lang="en-IN" sz="1800" dirty="0"/>
              <a:t>    -Meeting friends with whom one was using drugs</a:t>
            </a:r>
          </a:p>
          <a:p>
            <a:pPr marL="0" indent="0">
              <a:buNone/>
            </a:pPr>
            <a:r>
              <a:rPr lang="en-IN" sz="1800" dirty="0"/>
              <a:t>    - Peer pressure</a:t>
            </a:r>
          </a:p>
          <a:p>
            <a:pPr marL="0" indent="0">
              <a:buNone/>
            </a:pPr>
            <a:r>
              <a:rPr lang="en-IN" sz="1800" dirty="0"/>
              <a:t>    - Parties</a:t>
            </a:r>
          </a:p>
          <a:p>
            <a:pPr marL="0" indent="0">
              <a:buNone/>
            </a:pPr>
            <a:r>
              <a:rPr lang="en-IN" sz="1800" dirty="0"/>
              <a:t>    - Saturday nights/ weekends</a:t>
            </a:r>
          </a:p>
          <a:p>
            <a:pPr marL="0" indent="0">
              <a:buNone/>
            </a:pPr>
            <a:r>
              <a:rPr lang="en-IN" sz="1800" dirty="0"/>
              <a:t>    -  Being home alone</a:t>
            </a:r>
          </a:p>
          <a:p>
            <a:pPr marL="0" indent="0">
              <a:buNone/>
            </a:pPr>
            <a:r>
              <a:rPr lang="en-IN" sz="1800" dirty="0"/>
              <a:t>    - Having a lot of unscheduled time can lead to boredom</a:t>
            </a:r>
          </a:p>
          <a:p>
            <a:pPr marL="0" indent="0">
              <a:buNone/>
            </a:pPr>
            <a:r>
              <a:rPr lang="en-IN" sz="1800" dirty="0"/>
              <a:t>    -Family conflicts</a:t>
            </a:r>
          </a:p>
          <a:p>
            <a:pPr marL="0" indent="0">
              <a:buNone/>
            </a:pPr>
            <a:r>
              <a:rPr lang="en-IN" sz="1800" dirty="0"/>
              <a:t>   - Job or other stresses, fatigue</a:t>
            </a:r>
          </a:p>
          <a:p>
            <a:pPr marL="0" indent="0">
              <a:buNone/>
            </a:pPr>
            <a:r>
              <a:rPr lang="en-IN" sz="1800" dirty="0"/>
              <a:t>   - Negative emotions like frustration, sadness, depression</a:t>
            </a:r>
          </a:p>
          <a:p>
            <a:pPr marL="0" indent="0">
              <a:buNone/>
            </a:pPr>
            <a:r>
              <a:rPr lang="en-IN" sz="1800" dirty="0"/>
              <a:t>   -Positive emotions such as happiness, excitement, a feeling of accomplishment (desire to celebrate)</a:t>
            </a:r>
          </a:p>
          <a:p>
            <a:endParaRPr lang="en-IN" sz="1800" dirty="0"/>
          </a:p>
          <a:p>
            <a:r>
              <a:rPr lang="en-IN" sz="1800" dirty="0"/>
              <a:t>Each warning sign needs to be linked to a set of recovery activity.</a:t>
            </a:r>
          </a:p>
        </p:txBody>
      </p:sp>
    </p:spTree>
    <p:extLst>
      <p:ext uri="{BB962C8B-B14F-4D97-AF65-F5344CB8AC3E}">
        <p14:creationId xmlns:p14="http://schemas.microsoft.com/office/powerpoint/2010/main" val="43718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 COPING SKILLS</a:t>
            </a:r>
          </a:p>
        </p:txBody>
      </p:sp>
      <p:sp>
        <p:nvSpPr>
          <p:cNvPr id="3" name="Content Placeholder 2"/>
          <p:cNvSpPr>
            <a:spLocks noGrp="1"/>
          </p:cNvSpPr>
          <p:nvPr>
            <p:ph idx="1"/>
          </p:nvPr>
        </p:nvSpPr>
        <p:spPr>
          <a:xfrm>
            <a:off x="228600" y="1417638"/>
            <a:ext cx="8915399" cy="4530725"/>
          </a:xfrm>
        </p:spPr>
        <p:txBody>
          <a:bodyPr/>
          <a:lstStyle/>
          <a:p>
            <a:r>
              <a:rPr lang="en-IN" sz="1800" dirty="0"/>
              <a:t>Lapses/relapses occur due to inability to cope with high- risk situations</a:t>
            </a:r>
          </a:p>
          <a:p>
            <a:r>
              <a:rPr lang="en-IN" sz="1800" dirty="0"/>
              <a:t>In many cases, routine avoidance of particular high risk situations is not possible. Therefore, coping skills that enable the individual to cope with these situations must be acquired.</a:t>
            </a:r>
          </a:p>
          <a:p>
            <a:r>
              <a:rPr lang="en-IN" sz="1800" dirty="0"/>
              <a:t>Coping is defined as conscious effort to manage situations, personal issues and interpersonal relationships</a:t>
            </a:r>
          </a:p>
          <a:p>
            <a:r>
              <a:rPr lang="en-IN" sz="1800" dirty="0"/>
              <a:t>Coping can be</a:t>
            </a:r>
          </a:p>
          <a:p>
            <a:pPr marL="0" indent="0">
              <a:buNone/>
            </a:pPr>
            <a:r>
              <a:rPr lang="en-IN" sz="1800" dirty="0"/>
              <a:t>     -Positive (e.g., solving a problem)</a:t>
            </a:r>
          </a:p>
          <a:p>
            <a:pPr marL="0" indent="0">
              <a:buNone/>
            </a:pPr>
            <a:r>
              <a:rPr lang="en-IN" sz="1800" dirty="0"/>
              <a:t>     -Negative (taking substances to forget about the stressful situation)</a:t>
            </a:r>
          </a:p>
        </p:txBody>
      </p:sp>
      <p:pic>
        <p:nvPicPr>
          <p:cNvPr id="4" name="Picture 3">
            <a:extLst>
              <a:ext uri="{FF2B5EF4-FFF2-40B4-BE49-F238E27FC236}">
                <a16:creationId xmlns:a16="http://schemas.microsoft.com/office/drawing/2014/main" id="{8CEC8C4A-CD78-4086-955C-B47E97469CF3}"/>
              </a:ext>
            </a:extLst>
          </p:cNvPr>
          <p:cNvPicPr>
            <a:picLocks noChangeAspect="1"/>
          </p:cNvPicPr>
          <p:nvPr/>
        </p:nvPicPr>
        <p:blipFill>
          <a:blip r:embed="rId2"/>
          <a:stretch>
            <a:fillRect/>
          </a:stretch>
        </p:blipFill>
        <p:spPr>
          <a:xfrm>
            <a:off x="762000" y="4287836"/>
            <a:ext cx="7620000" cy="2570163"/>
          </a:xfrm>
          <a:prstGeom prst="rect">
            <a:avLst/>
          </a:prstGeom>
        </p:spPr>
      </p:pic>
    </p:spTree>
    <p:extLst>
      <p:ext uri="{BB962C8B-B14F-4D97-AF65-F5344CB8AC3E}">
        <p14:creationId xmlns:p14="http://schemas.microsoft.com/office/powerpoint/2010/main" val="229523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530725"/>
          </a:xfrm>
        </p:spPr>
        <p:txBody>
          <a:bodyPr/>
          <a:lstStyle/>
          <a:p>
            <a:r>
              <a:rPr lang="en-IN" sz="2400" dirty="0"/>
              <a:t>Various coping strategies that client needs to learn:</a:t>
            </a:r>
          </a:p>
          <a:p>
            <a:r>
              <a:rPr lang="en-IN" sz="2400" dirty="0"/>
              <a:t>Problem- solving skills</a:t>
            </a:r>
          </a:p>
          <a:p>
            <a:r>
              <a:rPr lang="en-IN" sz="2400" dirty="0"/>
              <a:t>Anger Management</a:t>
            </a:r>
          </a:p>
          <a:p>
            <a:r>
              <a:rPr lang="en-IN" sz="2400" dirty="0"/>
              <a:t>Social skills training</a:t>
            </a:r>
          </a:p>
          <a:p>
            <a:r>
              <a:rPr lang="en-IN" sz="2400" dirty="0"/>
              <a:t>Dealing with negative emotions</a:t>
            </a:r>
          </a:p>
          <a:p>
            <a:r>
              <a:rPr lang="en-IN" sz="2400" dirty="0"/>
              <a:t>Drug Refusal Skills</a:t>
            </a:r>
          </a:p>
          <a:p>
            <a:r>
              <a:rPr lang="en-IN" sz="2400" dirty="0"/>
              <a:t>Stress Management</a:t>
            </a:r>
          </a:p>
        </p:txBody>
      </p:sp>
      <p:sp>
        <p:nvSpPr>
          <p:cNvPr id="4" name="Title 1"/>
          <p:cNvSpPr>
            <a:spLocks noGrp="1"/>
          </p:cNvSpPr>
          <p:nvPr>
            <p:ph type="title"/>
          </p:nvPr>
        </p:nvSpPr>
        <p:spPr/>
        <p:txBody>
          <a:bodyPr/>
          <a:lstStyle/>
          <a:p>
            <a:r>
              <a:rPr lang="en-IN" dirty="0"/>
              <a:t>COPING SKILLS</a:t>
            </a:r>
          </a:p>
        </p:txBody>
      </p:sp>
      <p:pic>
        <p:nvPicPr>
          <p:cNvPr id="2" name="Picture 1">
            <a:extLst>
              <a:ext uri="{FF2B5EF4-FFF2-40B4-BE49-F238E27FC236}">
                <a16:creationId xmlns:a16="http://schemas.microsoft.com/office/drawing/2014/main" id="{6815D169-337B-4A18-8E13-EAFF6EEE986E}"/>
              </a:ext>
            </a:extLst>
          </p:cNvPr>
          <p:cNvPicPr>
            <a:picLocks noChangeAspect="1"/>
          </p:cNvPicPr>
          <p:nvPr/>
        </p:nvPicPr>
        <p:blipFill>
          <a:blip r:embed="rId2"/>
          <a:stretch>
            <a:fillRect/>
          </a:stretch>
        </p:blipFill>
        <p:spPr>
          <a:xfrm>
            <a:off x="5105400" y="3880539"/>
            <a:ext cx="3962400" cy="2977461"/>
          </a:xfrm>
          <a:prstGeom prst="rect">
            <a:avLst/>
          </a:prstGeom>
        </p:spPr>
      </p:pic>
    </p:spTree>
    <p:extLst>
      <p:ext uri="{BB962C8B-B14F-4D97-AF65-F5344CB8AC3E}">
        <p14:creationId xmlns:p14="http://schemas.microsoft.com/office/powerpoint/2010/main" val="19574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 Cravings</a:t>
            </a:r>
          </a:p>
        </p:txBody>
      </p:sp>
      <p:sp>
        <p:nvSpPr>
          <p:cNvPr id="3" name="Content Placeholder 2"/>
          <p:cNvSpPr>
            <a:spLocks noGrp="1"/>
          </p:cNvSpPr>
          <p:nvPr>
            <p:ph idx="1"/>
          </p:nvPr>
        </p:nvSpPr>
        <p:spPr>
          <a:xfrm>
            <a:off x="457200" y="1446213"/>
            <a:ext cx="8229600" cy="4530725"/>
          </a:xfrm>
        </p:spPr>
        <p:txBody>
          <a:bodyPr/>
          <a:lstStyle/>
          <a:p>
            <a:r>
              <a:rPr lang="en-IN" sz="2400" dirty="0"/>
              <a:t>A powerful desire for “something”-</a:t>
            </a:r>
          </a:p>
          <a:p>
            <a:pPr marL="0" indent="0">
              <a:buNone/>
            </a:pPr>
            <a:r>
              <a:rPr lang="en-IN" sz="2400" dirty="0"/>
              <a:t>  -Strong memories that are linked to the effect of drugs on the mind and the body</a:t>
            </a:r>
          </a:p>
          <a:p>
            <a:r>
              <a:rPr lang="en-IN" sz="2400" dirty="0"/>
              <a:t>Associated with:</a:t>
            </a:r>
          </a:p>
          <a:p>
            <a:pPr marL="0" indent="0">
              <a:buNone/>
            </a:pPr>
            <a:r>
              <a:rPr lang="en-IN" sz="2400" dirty="0"/>
              <a:t>  -Restlessness</a:t>
            </a:r>
          </a:p>
          <a:p>
            <a:pPr marL="0" indent="0">
              <a:buNone/>
            </a:pPr>
            <a:r>
              <a:rPr lang="en-IN" sz="2400" dirty="0"/>
              <a:t>  -Irritability</a:t>
            </a:r>
          </a:p>
          <a:p>
            <a:pPr marL="0" indent="0">
              <a:buNone/>
            </a:pPr>
            <a:r>
              <a:rPr lang="en-IN" sz="2400" dirty="0"/>
              <a:t>  -Thoughts/images of preferred drug of use</a:t>
            </a:r>
          </a:p>
          <a:p>
            <a:pPr marL="0" indent="0">
              <a:buNone/>
            </a:pPr>
            <a:r>
              <a:rPr lang="en-IN" sz="2400" dirty="0"/>
              <a:t>  -Difficulty concentrating on tasks</a:t>
            </a:r>
          </a:p>
          <a:p>
            <a:r>
              <a:rPr lang="en-IN" sz="2400" dirty="0"/>
              <a:t>Strongly associated with lapse/relapse</a:t>
            </a:r>
          </a:p>
        </p:txBody>
      </p:sp>
    </p:spTree>
    <p:extLst>
      <p:ext uri="{BB962C8B-B14F-4D97-AF65-F5344CB8AC3E}">
        <p14:creationId xmlns:p14="http://schemas.microsoft.com/office/powerpoint/2010/main" val="3151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Dealing with Urges/Cravings</a:t>
            </a:r>
          </a:p>
        </p:txBody>
      </p:sp>
      <p:sp>
        <p:nvSpPr>
          <p:cNvPr id="3" name="Content Placeholder 2"/>
          <p:cNvSpPr>
            <a:spLocks noGrp="1"/>
          </p:cNvSpPr>
          <p:nvPr>
            <p:ph idx="1"/>
          </p:nvPr>
        </p:nvSpPr>
        <p:spPr>
          <a:xfrm>
            <a:off x="228600" y="1417638"/>
            <a:ext cx="8839200" cy="4530725"/>
          </a:xfrm>
        </p:spPr>
        <p:txBody>
          <a:bodyPr/>
          <a:lstStyle/>
          <a:p>
            <a:r>
              <a:rPr lang="en-IN" sz="1800" dirty="0"/>
              <a:t>Craving is like a wave and episodes of craving are time-limited.</a:t>
            </a:r>
          </a:p>
          <a:p>
            <a:r>
              <a:rPr lang="en-IN" sz="1800" dirty="0"/>
              <a:t>5 D’s</a:t>
            </a:r>
          </a:p>
          <a:p>
            <a:pPr marL="0" indent="0">
              <a:buNone/>
            </a:pPr>
            <a:r>
              <a:rPr lang="en-IN" sz="1800" dirty="0"/>
              <a:t>      -Distract</a:t>
            </a:r>
          </a:p>
          <a:p>
            <a:pPr marL="0" indent="0">
              <a:buNone/>
            </a:pPr>
            <a:r>
              <a:rPr lang="en-IN" sz="1800" dirty="0"/>
              <a:t>      - Delay</a:t>
            </a:r>
          </a:p>
          <a:p>
            <a:pPr marL="0" indent="0">
              <a:buNone/>
            </a:pPr>
            <a:r>
              <a:rPr lang="en-IN" sz="1800" dirty="0"/>
              <a:t>      -Deep breathing</a:t>
            </a:r>
          </a:p>
          <a:p>
            <a:pPr marL="0" indent="0">
              <a:buNone/>
            </a:pPr>
            <a:r>
              <a:rPr lang="en-IN" sz="1800" dirty="0"/>
              <a:t>      -Discuss</a:t>
            </a:r>
            <a:endParaRPr lang="en-IN" sz="1800" dirty="0">
              <a:solidFill>
                <a:srgbClr val="FF0000"/>
              </a:solidFill>
            </a:endParaRPr>
          </a:p>
          <a:p>
            <a:pPr marL="0" indent="0">
              <a:buNone/>
            </a:pPr>
            <a:r>
              <a:rPr lang="en-IN" sz="1800" dirty="0"/>
              <a:t>      -Drink water</a:t>
            </a:r>
          </a:p>
          <a:p>
            <a:r>
              <a:rPr lang="en-IN" sz="1800" dirty="0"/>
              <a:t>Recall negative consequences of returning to substance use - losing one's job, broken family relationships, etc.</a:t>
            </a:r>
          </a:p>
          <a:p>
            <a:r>
              <a:rPr lang="en-IN" sz="1800" dirty="0"/>
              <a:t>One day at a time</a:t>
            </a:r>
          </a:p>
          <a:p>
            <a:r>
              <a:rPr lang="en-IN" sz="1800" dirty="0"/>
              <a:t>Check in HALT – Hunger, Anger, Loneliness ,Tiredness</a:t>
            </a:r>
            <a:endParaRPr lang="en-IN" sz="1800" dirty="0">
              <a:solidFill>
                <a:srgbClr val="FF0000"/>
              </a:solidFill>
            </a:endParaRPr>
          </a:p>
          <a:p>
            <a:r>
              <a:rPr lang="en-IN" sz="1800" dirty="0"/>
              <a:t>Stimulus control techniques- encourage the client to remove all items directly associated with substance use from his/her home, office, car, e.g. alcohol bottles hidden at home, or more subtle cues such as favourite living room chair or the music the client typically listened to while unwinding in the evening with several of his/her favourite drinks. </a:t>
            </a:r>
          </a:p>
          <a:p>
            <a:r>
              <a:rPr lang="en-IN" sz="1800" dirty="0"/>
              <a:t>- Seek help soon after a lapse or relapse</a:t>
            </a:r>
          </a:p>
          <a:p>
            <a:endParaRPr lang="en-IN" sz="1800" dirty="0"/>
          </a:p>
        </p:txBody>
      </p:sp>
    </p:spTree>
    <p:extLst>
      <p:ext uri="{BB962C8B-B14F-4D97-AF65-F5344CB8AC3E}">
        <p14:creationId xmlns:p14="http://schemas.microsoft.com/office/powerpoint/2010/main" val="246893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 Refusal Skills</a:t>
            </a:r>
          </a:p>
        </p:txBody>
      </p:sp>
      <p:sp>
        <p:nvSpPr>
          <p:cNvPr id="3" name="Content Placeholder 2"/>
          <p:cNvSpPr>
            <a:spLocks noGrp="1"/>
          </p:cNvSpPr>
          <p:nvPr>
            <p:ph idx="1"/>
          </p:nvPr>
        </p:nvSpPr>
        <p:spPr/>
        <p:txBody>
          <a:bodyPr/>
          <a:lstStyle/>
          <a:p>
            <a:r>
              <a:rPr lang="en-IN" sz="2600" dirty="0"/>
              <a:t>Refusal skills are a specific set of skills which are related to dealing with social pressure. </a:t>
            </a:r>
          </a:p>
          <a:p>
            <a:r>
              <a:rPr lang="en-IN" sz="2600" dirty="0"/>
              <a:t>Strong body language and confident tone of voice.</a:t>
            </a:r>
          </a:p>
          <a:p>
            <a:r>
              <a:rPr lang="en-IN" sz="2600" dirty="0"/>
              <a:t>Can be taught through the use of role plays, modelling, self-instructions, imagery.</a:t>
            </a:r>
          </a:p>
          <a:p>
            <a:endParaRPr lang="en-IN" sz="2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14800"/>
            <a:ext cx="2743200" cy="28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31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Some Common Drug Refusal Statements</a:t>
            </a:r>
          </a:p>
        </p:txBody>
      </p:sp>
      <p:sp>
        <p:nvSpPr>
          <p:cNvPr id="3" name="Content Placeholder 2"/>
          <p:cNvSpPr>
            <a:spLocks noGrp="1"/>
          </p:cNvSpPr>
          <p:nvPr>
            <p:ph idx="1"/>
          </p:nvPr>
        </p:nvSpPr>
        <p:spPr/>
        <p:txBody>
          <a:bodyPr/>
          <a:lstStyle/>
          <a:p>
            <a:r>
              <a:rPr lang="en-IN" sz="2000" dirty="0"/>
              <a:t>Saying “No thanks” and walk away.</a:t>
            </a:r>
          </a:p>
          <a:p>
            <a:r>
              <a:rPr lang="en-IN" sz="2000" dirty="0"/>
              <a:t>Give a reason, fact or excuse</a:t>
            </a:r>
          </a:p>
          <a:p>
            <a:r>
              <a:rPr lang="en-IN" sz="2000" dirty="0"/>
              <a:t>Change the subject</a:t>
            </a:r>
          </a:p>
          <a:p>
            <a:r>
              <a:rPr lang="en-IN" sz="2000" dirty="0"/>
              <a:t>Use humour</a:t>
            </a:r>
          </a:p>
          <a:p>
            <a:r>
              <a:rPr lang="en-IN" sz="2000" dirty="0"/>
              <a:t>Cold Shoulder or Ignore</a:t>
            </a:r>
          </a:p>
          <a:p>
            <a:r>
              <a:rPr lang="en-IN" sz="2000" dirty="0"/>
              <a:t>“I am taking medicine and I can’t drink on it.”</a:t>
            </a:r>
          </a:p>
          <a:p>
            <a:r>
              <a:rPr lang="en-IN" sz="2000" dirty="0"/>
              <a:t>“I have an important engagement.”</a:t>
            </a:r>
          </a:p>
          <a:p>
            <a:r>
              <a:rPr lang="en-IN" sz="2000" dirty="0"/>
              <a:t>“I have to get up early.”</a:t>
            </a:r>
          </a:p>
          <a:p>
            <a:r>
              <a:rPr lang="en-IN" sz="2000" dirty="0"/>
              <a:t>“I have to work a double shift tomorrow.”</a:t>
            </a:r>
          </a:p>
          <a:p>
            <a:r>
              <a:rPr lang="en-IN" sz="2000" dirty="0"/>
              <a:t>“I have a headache.”</a:t>
            </a:r>
          </a:p>
          <a:p>
            <a:r>
              <a:rPr lang="en-IN" sz="2000" dirty="0"/>
              <a:t>“I was just leaving.”</a:t>
            </a:r>
          </a:p>
          <a:p>
            <a:endParaRPr lang="en-IN" sz="2000" dirty="0"/>
          </a:p>
        </p:txBody>
      </p:sp>
    </p:spTree>
    <p:extLst>
      <p:ext uri="{BB962C8B-B14F-4D97-AF65-F5344CB8AC3E}">
        <p14:creationId xmlns:p14="http://schemas.microsoft.com/office/powerpoint/2010/main" val="259750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 Dealing with faulty cognitions </a:t>
            </a:r>
          </a:p>
        </p:txBody>
      </p:sp>
      <p:sp>
        <p:nvSpPr>
          <p:cNvPr id="3" name="Content Placeholder 2"/>
          <p:cNvSpPr>
            <a:spLocks noGrp="1"/>
          </p:cNvSpPr>
          <p:nvPr>
            <p:ph idx="1"/>
          </p:nvPr>
        </p:nvSpPr>
        <p:spPr/>
        <p:txBody>
          <a:bodyPr/>
          <a:lstStyle/>
          <a:p>
            <a:r>
              <a:rPr lang="en-IN" sz="1800" dirty="0"/>
              <a:t>Dealing with faulty cognitions like overconfidence, helplessness, </a:t>
            </a:r>
            <a:r>
              <a:rPr lang="en-IN" sz="1800" dirty="0" err="1"/>
              <a:t>catastrophizing</a:t>
            </a:r>
            <a:r>
              <a:rPr lang="en-IN" sz="1800" dirty="0"/>
              <a:t>, etc.</a:t>
            </a:r>
          </a:p>
          <a:p>
            <a:r>
              <a:rPr lang="en-IN" sz="1800" dirty="0"/>
              <a:t> Example: “I can stay away from drugs. Nothing can tempt me.” The consequence is - going to parties where drugs may be available, telling myself “I will go, but I’ll not drink.</a:t>
            </a:r>
          </a:p>
          <a:p>
            <a:r>
              <a:rPr lang="en-IN" sz="1800" dirty="0"/>
              <a:t>Recognize that this thought is a red flag and consciously tackle it.</a:t>
            </a:r>
          </a:p>
          <a:p>
            <a:pPr marL="0" indent="0">
              <a:buNone/>
            </a:pPr>
            <a:r>
              <a:rPr lang="en-IN" sz="1800" dirty="0"/>
              <a:t> </a:t>
            </a:r>
          </a:p>
          <a:p>
            <a:r>
              <a:rPr lang="en-IN" sz="1800" dirty="0"/>
              <a:t>Ways of Challenging Thoughts (overconfidence as in the above situation)</a:t>
            </a:r>
          </a:p>
          <a:p>
            <a:r>
              <a:rPr lang="en-IN" sz="1800" dirty="0"/>
              <a:t> “What proof do I have that nothing can tempt me?”</a:t>
            </a:r>
          </a:p>
          <a:p>
            <a:r>
              <a:rPr lang="en-IN" sz="1800" dirty="0"/>
              <a:t> “What happened before?”</a:t>
            </a:r>
          </a:p>
          <a:p>
            <a:r>
              <a:rPr lang="en-IN" sz="1800" dirty="0"/>
              <a:t> Want/Should analysis.</a:t>
            </a:r>
          </a:p>
        </p:txBody>
      </p:sp>
    </p:spTree>
    <p:extLst>
      <p:ext uri="{BB962C8B-B14F-4D97-AF65-F5344CB8AC3E}">
        <p14:creationId xmlns:p14="http://schemas.microsoft.com/office/powerpoint/2010/main" val="2966761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6E86-F15F-45E9-A247-559FFE51B092}"/>
              </a:ext>
            </a:extLst>
          </p:cNvPr>
          <p:cNvSpPr>
            <a:spLocks noGrp="1"/>
          </p:cNvSpPr>
          <p:nvPr>
            <p:ph type="title"/>
          </p:nvPr>
        </p:nvSpPr>
        <p:spPr/>
        <p:txBody>
          <a:bodyPr/>
          <a:lstStyle/>
          <a:p>
            <a:r>
              <a:rPr lang="en-IN" dirty="0"/>
              <a:t>F. Cognitive Restructuring</a:t>
            </a:r>
          </a:p>
        </p:txBody>
      </p:sp>
      <p:sp>
        <p:nvSpPr>
          <p:cNvPr id="3" name="Content Placeholder 2">
            <a:extLst>
              <a:ext uri="{FF2B5EF4-FFF2-40B4-BE49-F238E27FC236}">
                <a16:creationId xmlns:a16="http://schemas.microsoft.com/office/drawing/2014/main" id="{B7AE3E6C-D7F3-4715-936F-D4883E002E18}"/>
              </a:ext>
            </a:extLst>
          </p:cNvPr>
          <p:cNvSpPr>
            <a:spLocks noGrp="1"/>
          </p:cNvSpPr>
          <p:nvPr>
            <p:ph idx="1"/>
          </p:nvPr>
        </p:nvSpPr>
        <p:spPr>
          <a:xfrm>
            <a:off x="114300" y="1408113"/>
            <a:ext cx="9105900" cy="4530725"/>
          </a:xfrm>
        </p:spPr>
        <p:txBody>
          <a:bodyPr/>
          <a:lstStyle/>
          <a:p>
            <a:r>
              <a:rPr lang="en-IN" sz="1700" dirty="0"/>
              <a:t>Counteracting the substance user’s misperceptions about effects of substance is an important part of relapse prevention- </a:t>
            </a:r>
          </a:p>
          <a:p>
            <a:r>
              <a:rPr lang="en-IN" sz="1700" dirty="0"/>
              <a:t>First elicit the client’s positive expectations about alcohol’s effects.</a:t>
            </a:r>
          </a:p>
          <a:p>
            <a:r>
              <a:rPr lang="en-IN" sz="1700" dirty="0"/>
              <a:t>Then address each expectancy, using cognitive restructuring and education. </a:t>
            </a:r>
          </a:p>
          <a:p>
            <a:r>
              <a:rPr lang="en-IN" sz="1700" dirty="0"/>
              <a:t>Use examples from the client’s own experience to dispel myths.</a:t>
            </a:r>
          </a:p>
          <a:p>
            <a:r>
              <a:rPr lang="en-IN" sz="1700" dirty="0"/>
              <a:t>Encouraging the client to consider both the immediate and the delayed consequences of continuing and not continuing substance use (i.e., using a decision matrix) can be useful in both eliciting and modifying expectancies. </a:t>
            </a:r>
          </a:p>
          <a:p>
            <a:r>
              <a:rPr lang="en-IN" sz="1700" dirty="0"/>
              <a:t>Review reasons for quitting.</a:t>
            </a:r>
          </a:p>
          <a:p>
            <a:r>
              <a:rPr lang="en-IN" sz="1700" dirty="0"/>
              <a:t>Reflect on progress made till date.</a:t>
            </a:r>
          </a:p>
          <a:p>
            <a:r>
              <a:rPr lang="en-IN" sz="1700" dirty="0"/>
              <a:t>Use positive imagery, coping cards.</a:t>
            </a:r>
          </a:p>
        </p:txBody>
      </p:sp>
      <p:pic>
        <p:nvPicPr>
          <p:cNvPr id="4" name="Picture 3">
            <a:extLst>
              <a:ext uri="{FF2B5EF4-FFF2-40B4-BE49-F238E27FC236}">
                <a16:creationId xmlns:a16="http://schemas.microsoft.com/office/drawing/2014/main" id="{32CB9766-F6F5-45EE-9944-BCF8C711034B}"/>
              </a:ext>
            </a:extLst>
          </p:cNvPr>
          <p:cNvPicPr>
            <a:picLocks noChangeAspect="1"/>
          </p:cNvPicPr>
          <p:nvPr/>
        </p:nvPicPr>
        <p:blipFill>
          <a:blip r:embed="rId2"/>
          <a:stretch>
            <a:fillRect/>
          </a:stretch>
        </p:blipFill>
        <p:spPr>
          <a:xfrm>
            <a:off x="4267200" y="4038600"/>
            <a:ext cx="4953000" cy="3086100"/>
          </a:xfrm>
          <a:prstGeom prst="rect">
            <a:avLst/>
          </a:prstGeom>
        </p:spPr>
      </p:pic>
    </p:spTree>
    <p:extLst>
      <p:ext uri="{BB962C8B-B14F-4D97-AF65-F5344CB8AC3E}">
        <p14:creationId xmlns:p14="http://schemas.microsoft.com/office/powerpoint/2010/main" val="184727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 Handling Negative Mood States</a:t>
            </a:r>
          </a:p>
        </p:txBody>
      </p:sp>
      <p:sp>
        <p:nvSpPr>
          <p:cNvPr id="3" name="Content Placeholder 2"/>
          <p:cNvSpPr>
            <a:spLocks noGrp="1"/>
          </p:cNvSpPr>
          <p:nvPr>
            <p:ph idx="1"/>
          </p:nvPr>
        </p:nvSpPr>
        <p:spPr>
          <a:xfrm>
            <a:off x="228600" y="1417638"/>
            <a:ext cx="8915400" cy="4530725"/>
          </a:xfrm>
        </p:spPr>
        <p:txBody>
          <a:bodyPr/>
          <a:lstStyle/>
          <a:p>
            <a:pPr marL="0" indent="0">
              <a:buNone/>
            </a:pPr>
            <a:r>
              <a:rPr lang="en-IN" sz="1700" dirty="0"/>
              <a:t> Negative mood states like anger, anxiety, fear, depression, guilt, getting upset or bored easily, irritability, tiredness, restlessness, etc. are associated with relapse.</a:t>
            </a:r>
          </a:p>
          <a:p>
            <a:pPr marL="0" indent="0">
              <a:buNone/>
            </a:pPr>
            <a:r>
              <a:rPr lang="en-IN" sz="1700" dirty="0"/>
              <a:t>A few ways to handle this are:</a:t>
            </a:r>
          </a:p>
          <a:p>
            <a:r>
              <a:rPr lang="en-IN" sz="1700" dirty="0"/>
              <a:t>Be aware of one’s self-defeating thoughts</a:t>
            </a:r>
            <a:r>
              <a:rPr lang="en-IN" sz="1700" dirty="0">
                <a:solidFill>
                  <a:srgbClr val="FF0000"/>
                </a:solidFill>
              </a:rPr>
              <a:t> </a:t>
            </a:r>
            <a:r>
              <a:rPr lang="en-IN" sz="1700" dirty="0"/>
              <a:t>and depressed mood.</a:t>
            </a:r>
          </a:p>
          <a:p>
            <a:r>
              <a:rPr lang="en-IN" sz="1700" dirty="0"/>
              <a:t>Realizing the adverse consequences of these negative thoughts.</a:t>
            </a:r>
          </a:p>
          <a:p>
            <a:r>
              <a:rPr lang="en-IN" sz="1700" dirty="0"/>
              <a:t>Creating opposite (positive) thoughts, challenge negative thoughts.</a:t>
            </a:r>
          </a:p>
          <a:p>
            <a:r>
              <a:rPr lang="en-IN" sz="1700" dirty="0"/>
              <a:t>Accepting oneself as one really is, with strengths as well as limitations.</a:t>
            </a:r>
          </a:p>
          <a:p>
            <a:r>
              <a:rPr lang="en-IN" sz="1700" dirty="0"/>
              <a:t>Having realistic self-expectations.</a:t>
            </a:r>
          </a:p>
        </p:txBody>
      </p:sp>
      <p:pic>
        <p:nvPicPr>
          <p:cNvPr id="4" name="Picture 3">
            <a:extLst>
              <a:ext uri="{FF2B5EF4-FFF2-40B4-BE49-F238E27FC236}">
                <a16:creationId xmlns:a16="http://schemas.microsoft.com/office/drawing/2014/main" id="{C397FEAA-CFCF-4870-8763-7E76C7441FFE}"/>
              </a:ext>
            </a:extLst>
          </p:cNvPr>
          <p:cNvPicPr>
            <a:picLocks noChangeAspect="1"/>
          </p:cNvPicPr>
          <p:nvPr/>
        </p:nvPicPr>
        <p:blipFill>
          <a:blip r:embed="rId2"/>
          <a:stretch>
            <a:fillRect/>
          </a:stretch>
        </p:blipFill>
        <p:spPr>
          <a:xfrm>
            <a:off x="990600" y="4191000"/>
            <a:ext cx="7010400" cy="2676525"/>
          </a:xfrm>
          <a:prstGeom prst="rect">
            <a:avLst/>
          </a:prstGeom>
        </p:spPr>
      </p:pic>
    </p:spTree>
    <p:extLst>
      <p:ext uri="{BB962C8B-B14F-4D97-AF65-F5344CB8AC3E}">
        <p14:creationId xmlns:p14="http://schemas.microsoft.com/office/powerpoint/2010/main" val="402299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A0A5-A445-468B-8065-145B4A0F449D}"/>
              </a:ext>
            </a:extLst>
          </p:cNvPr>
          <p:cNvSpPr>
            <a:spLocks noGrp="1"/>
          </p:cNvSpPr>
          <p:nvPr>
            <p:ph type="title"/>
          </p:nvPr>
        </p:nvSpPr>
        <p:spPr/>
        <p:txBody>
          <a:bodyPr/>
          <a:lstStyle/>
          <a:p>
            <a:r>
              <a:rPr lang="en-IN" sz="3600" b="1" dirty="0"/>
              <a:t>CONTENTS OF PRESENTATION</a:t>
            </a:r>
          </a:p>
        </p:txBody>
      </p:sp>
      <p:sp>
        <p:nvSpPr>
          <p:cNvPr id="4" name="Content Placeholder 3"/>
          <p:cNvSpPr>
            <a:spLocks noGrp="1"/>
          </p:cNvSpPr>
          <p:nvPr>
            <p:ph idx="1"/>
          </p:nvPr>
        </p:nvSpPr>
        <p:spPr/>
        <p:txBody>
          <a:bodyPr/>
          <a:lstStyle/>
          <a:p>
            <a:r>
              <a:rPr lang="en-IN" dirty="0"/>
              <a:t>Relapse: The Basics</a:t>
            </a:r>
          </a:p>
          <a:p>
            <a:endParaRPr lang="en-IN" dirty="0"/>
          </a:p>
          <a:p>
            <a:r>
              <a:rPr lang="en-IN" dirty="0"/>
              <a:t>Relapse Process</a:t>
            </a:r>
          </a:p>
          <a:p>
            <a:endParaRPr lang="en-IN" dirty="0"/>
          </a:p>
          <a:p>
            <a:r>
              <a:rPr lang="en-IN" dirty="0"/>
              <a:t>Precipitants of Relapse</a:t>
            </a:r>
          </a:p>
          <a:p>
            <a:endParaRPr lang="en-IN" dirty="0"/>
          </a:p>
          <a:p>
            <a:r>
              <a:rPr lang="en-IN" dirty="0"/>
              <a:t>Interventions to prevent relapse</a:t>
            </a:r>
          </a:p>
          <a:p>
            <a:endParaRPr lang="en-IN" dirty="0"/>
          </a:p>
          <a:p>
            <a:endParaRPr lang="en-IN" dirty="0"/>
          </a:p>
        </p:txBody>
      </p:sp>
    </p:spTree>
    <p:extLst>
      <p:ext uri="{BB962C8B-B14F-4D97-AF65-F5344CB8AC3E}">
        <p14:creationId xmlns:p14="http://schemas.microsoft.com/office/powerpoint/2010/main" val="219191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Abstinence Violation Effect (AVE)</a:t>
            </a:r>
          </a:p>
        </p:txBody>
      </p:sp>
      <p:sp>
        <p:nvSpPr>
          <p:cNvPr id="3" name="Content Placeholder 2"/>
          <p:cNvSpPr>
            <a:spLocks noGrp="1"/>
          </p:cNvSpPr>
          <p:nvPr>
            <p:ph idx="1"/>
          </p:nvPr>
        </p:nvSpPr>
        <p:spPr/>
        <p:txBody>
          <a:bodyPr/>
          <a:lstStyle/>
          <a:p>
            <a:r>
              <a:rPr lang="en-IN" sz="1800" dirty="0"/>
              <a:t>Tendency of clients to attribute lapse to their own personal failure which leads feelings of guilt and shame that eventually lead to increased substance use to avoid or escape such negative feelings.</a:t>
            </a:r>
          </a:p>
          <a:p>
            <a:r>
              <a:rPr lang="en-IN" sz="1800" dirty="0"/>
              <a:t>For example- “I am an idiot. I would never change and there is no use trying.”</a:t>
            </a:r>
          </a:p>
          <a:p>
            <a:r>
              <a:rPr lang="en-IN" sz="1800" dirty="0"/>
              <a:t>Prevent the lapse from turning into a relapse.</a:t>
            </a:r>
          </a:p>
          <a:p>
            <a:r>
              <a:rPr lang="en-IN" sz="1800" dirty="0"/>
              <a:t>Encourage the client to seek help immediately after a lapse.</a:t>
            </a:r>
          </a:p>
          <a:p>
            <a:r>
              <a:rPr lang="en-IN" sz="1800" dirty="0"/>
              <a:t>For dealing with AVE:</a:t>
            </a:r>
          </a:p>
          <a:p>
            <a:pPr marL="0" indent="0">
              <a:buNone/>
            </a:pPr>
            <a:r>
              <a:rPr lang="en-IN" sz="1800" dirty="0"/>
              <a:t>       -Make the client aware of AVE, lapse and relapse</a:t>
            </a:r>
          </a:p>
          <a:p>
            <a:pPr marL="0" indent="0">
              <a:buNone/>
            </a:pPr>
            <a:r>
              <a:rPr lang="en-IN" sz="1800" dirty="0"/>
              <a:t>       -Help client in ventilating their feelings after lapse</a:t>
            </a:r>
          </a:p>
          <a:p>
            <a:pPr marL="0" indent="0">
              <a:buNone/>
            </a:pPr>
            <a:r>
              <a:rPr lang="en-IN" sz="1800" dirty="0"/>
              <a:t>       -Help client challenge his/her thoughts</a:t>
            </a:r>
          </a:p>
          <a:p>
            <a:pPr marL="0" indent="0">
              <a:buNone/>
            </a:pPr>
            <a:r>
              <a:rPr lang="en-IN" sz="1800" dirty="0"/>
              <a:t>       -What would I say to a friend in a similar situation?</a:t>
            </a:r>
          </a:p>
          <a:p>
            <a:pPr marL="0" indent="0">
              <a:buNone/>
            </a:pPr>
            <a:r>
              <a:rPr lang="en-IN" sz="1800" dirty="0"/>
              <a:t>       -Positive thinking- “Yes, a slip happened. But I can still deal   with it.” </a:t>
            </a:r>
          </a:p>
        </p:txBody>
      </p:sp>
    </p:spTree>
    <p:extLst>
      <p:ext uri="{BB962C8B-B14F-4D97-AF65-F5344CB8AC3E}">
        <p14:creationId xmlns:p14="http://schemas.microsoft.com/office/powerpoint/2010/main" val="113004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CE18-3C73-4CE6-A81E-B8B3118CA0B5}"/>
              </a:ext>
            </a:extLst>
          </p:cNvPr>
          <p:cNvSpPr>
            <a:spLocks noGrp="1"/>
          </p:cNvSpPr>
          <p:nvPr>
            <p:ph type="title"/>
          </p:nvPr>
        </p:nvSpPr>
        <p:spPr/>
        <p:txBody>
          <a:bodyPr/>
          <a:lstStyle/>
          <a:p>
            <a:r>
              <a:rPr lang="en-IN" dirty="0"/>
              <a:t>H. Enhancing Self-Efficacy</a:t>
            </a:r>
          </a:p>
        </p:txBody>
      </p:sp>
      <p:sp>
        <p:nvSpPr>
          <p:cNvPr id="3" name="Content Placeholder 2">
            <a:extLst>
              <a:ext uri="{FF2B5EF4-FFF2-40B4-BE49-F238E27FC236}">
                <a16:creationId xmlns:a16="http://schemas.microsoft.com/office/drawing/2014/main" id="{2CFD274F-C956-429F-9E48-B9D4CB9A31D6}"/>
              </a:ext>
            </a:extLst>
          </p:cNvPr>
          <p:cNvSpPr>
            <a:spLocks noGrp="1"/>
          </p:cNvSpPr>
          <p:nvPr>
            <p:ph idx="1"/>
          </p:nvPr>
        </p:nvSpPr>
        <p:spPr>
          <a:xfrm>
            <a:off x="152400" y="1417638"/>
            <a:ext cx="5305425" cy="4530725"/>
          </a:xfrm>
        </p:spPr>
        <p:txBody>
          <a:bodyPr/>
          <a:lstStyle/>
          <a:p>
            <a:r>
              <a:rPr lang="en-IN" sz="1800" dirty="0"/>
              <a:t>Strategies designed to increase a client’s sense of mastery and of being able to handle difficult situations without lapsing.</a:t>
            </a:r>
          </a:p>
          <a:p>
            <a:r>
              <a:rPr lang="en-IN" sz="1800" dirty="0"/>
              <a:t>Let the client take the responsibility of his/her recovery and become an objective observer of his/her own behaviour.</a:t>
            </a:r>
          </a:p>
          <a:p>
            <a:r>
              <a:rPr lang="en-IN" sz="1800" dirty="0"/>
              <a:t>Teach clients that changing a habit is a process of skill acquisition rather than a test of one’s willpower.</a:t>
            </a:r>
          </a:p>
          <a:p>
            <a:r>
              <a:rPr lang="en-IN" sz="1800" dirty="0"/>
              <a:t>Break the overall task of behaviour change into smaller, more manageable subtasks one at a time (e.g. making through the day without lapse).</a:t>
            </a:r>
          </a:p>
          <a:p>
            <a:r>
              <a:rPr lang="en-IN" sz="1800" dirty="0"/>
              <a:t>Appreciating small successes to boost the confidence of client for bigger tasks.</a:t>
            </a:r>
          </a:p>
        </p:txBody>
      </p:sp>
      <p:pic>
        <p:nvPicPr>
          <p:cNvPr id="4" name="Picture 3">
            <a:extLst>
              <a:ext uri="{FF2B5EF4-FFF2-40B4-BE49-F238E27FC236}">
                <a16:creationId xmlns:a16="http://schemas.microsoft.com/office/drawing/2014/main" id="{67368590-D88E-4837-94C3-4C03FD50D67F}"/>
              </a:ext>
            </a:extLst>
          </p:cNvPr>
          <p:cNvPicPr>
            <a:picLocks noChangeAspect="1"/>
          </p:cNvPicPr>
          <p:nvPr/>
        </p:nvPicPr>
        <p:blipFill>
          <a:blip r:embed="rId2"/>
          <a:stretch>
            <a:fillRect/>
          </a:stretch>
        </p:blipFill>
        <p:spPr>
          <a:xfrm>
            <a:off x="5334001" y="1600200"/>
            <a:ext cx="3886200" cy="4598035"/>
          </a:xfrm>
          <a:prstGeom prst="rect">
            <a:avLst/>
          </a:prstGeom>
        </p:spPr>
      </p:pic>
    </p:spTree>
    <p:extLst>
      <p:ext uri="{BB962C8B-B14F-4D97-AF65-F5344CB8AC3E}">
        <p14:creationId xmlns:p14="http://schemas.microsoft.com/office/powerpoint/2010/main" val="546188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 STRESS</a:t>
            </a:r>
          </a:p>
        </p:txBody>
      </p:sp>
      <p:sp>
        <p:nvSpPr>
          <p:cNvPr id="3" name="Content Placeholder 2"/>
          <p:cNvSpPr>
            <a:spLocks noGrp="1"/>
          </p:cNvSpPr>
          <p:nvPr>
            <p:ph idx="1"/>
          </p:nvPr>
        </p:nvSpPr>
        <p:spPr>
          <a:xfrm>
            <a:off x="457200" y="1600200"/>
            <a:ext cx="4876800" cy="4979987"/>
          </a:xfrm>
        </p:spPr>
        <p:txBody>
          <a:bodyPr/>
          <a:lstStyle/>
          <a:p>
            <a:r>
              <a:rPr lang="en-IN" sz="2000" dirty="0"/>
              <a:t>Stress is the brain’s response to any demanding situation</a:t>
            </a:r>
          </a:p>
          <a:p>
            <a:r>
              <a:rPr lang="en-IN" sz="2000" dirty="0"/>
              <a:t>Normal and inevitable part of life</a:t>
            </a:r>
          </a:p>
          <a:p>
            <a:r>
              <a:rPr lang="en-IN" sz="2000" dirty="0"/>
              <a:t>Chronic or extreme stress dangerous to our physical and mental well-being</a:t>
            </a:r>
          </a:p>
          <a:p>
            <a:r>
              <a:rPr lang="en-IN" sz="2000" dirty="0"/>
              <a:t>Stress can be experienced at personal level, professional level or in daily hassles.</a:t>
            </a:r>
          </a:p>
          <a:p>
            <a:r>
              <a:rPr lang="en-IN" sz="2000" dirty="0"/>
              <a:t>Stress- strong correlation with initiation, maintenance and relapse of substance use</a:t>
            </a:r>
          </a:p>
        </p:txBody>
      </p:sp>
      <p:pic>
        <p:nvPicPr>
          <p:cNvPr id="4" name="Picture 3">
            <a:extLst>
              <a:ext uri="{FF2B5EF4-FFF2-40B4-BE49-F238E27FC236}">
                <a16:creationId xmlns:a16="http://schemas.microsoft.com/office/drawing/2014/main" id="{FE8159A4-448F-43FF-AA8E-917D4AFD4851}"/>
              </a:ext>
            </a:extLst>
          </p:cNvPr>
          <p:cNvPicPr>
            <a:picLocks noChangeAspect="1"/>
          </p:cNvPicPr>
          <p:nvPr/>
        </p:nvPicPr>
        <p:blipFill>
          <a:blip r:embed="rId2"/>
          <a:stretch>
            <a:fillRect/>
          </a:stretch>
        </p:blipFill>
        <p:spPr>
          <a:xfrm>
            <a:off x="5363210" y="1600200"/>
            <a:ext cx="3742690" cy="4076700"/>
          </a:xfrm>
          <a:prstGeom prst="rect">
            <a:avLst/>
          </a:prstGeom>
        </p:spPr>
      </p:pic>
    </p:spTree>
    <p:extLst>
      <p:ext uri="{BB962C8B-B14F-4D97-AF65-F5344CB8AC3E}">
        <p14:creationId xmlns:p14="http://schemas.microsoft.com/office/powerpoint/2010/main" val="4290534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a:t>Common Signs and Symptoms of Stress</a:t>
            </a:r>
          </a:p>
        </p:txBody>
      </p:sp>
      <p:sp>
        <p:nvSpPr>
          <p:cNvPr id="3" name="Content Placeholder 2"/>
          <p:cNvSpPr>
            <a:spLocks noGrp="1"/>
          </p:cNvSpPr>
          <p:nvPr>
            <p:ph idx="1"/>
          </p:nvPr>
        </p:nvSpPr>
        <p:spPr/>
        <p:txBody>
          <a:bodyPr/>
          <a:lstStyle/>
          <a:p>
            <a:endParaRPr lang="en-IN" dirty="0"/>
          </a:p>
        </p:txBody>
      </p:sp>
      <p:pic>
        <p:nvPicPr>
          <p:cNvPr id="2050" name="Picture 2" descr="Symptoms - 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96158"/>
            <a:ext cx="8382000" cy="498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249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Stress Management</a:t>
            </a:r>
          </a:p>
        </p:txBody>
      </p:sp>
      <p:sp>
        <p:nvSpPr>
          <p:cNvPr id="3" name="Content Placeholder 2"/>
          <p:cNvSpPr>
            <a:spLocks noGrp="1"/>
          </p:cNvSpPr>
          <p:nvPr>
            <p:ph idx="1"/>
          </p:nvPr>
        </p:nvSpPr>
        <p:spPr>
          <a:xfrm>
            <a:off x="457200" y="1504950"/>
            <a:ext cx="8229600" cy="4530725"/>
          </a:xfrm>
        </p:spPr>
        <p:txBody>
          <a:bodyPr/>
          <a:lstStyle/>
          <a:p>
            <a:r>
              <a:rPr lang="en-IN" sz="1400" dirty="0"/>
              <a:t>Relaxation- Deep breathing, yoga, meditation</a:t>
            </a:r>
          </a:p>
          <a:p>
            <a:endParaRPr lang="en-IN" sz="1400" dirty="0"/>
          </a:p>
          <a:p>
            <a:r>
              <a:rPr lang="en-IN" sz="1400" dirty="0"/>
              <a:t>Managing physical health-Exercise, Eating right, Adequate Sleep</a:t>
            </a:r>
          </a:p>
          <a:p>
            <a:endParaRPr lang="en-IN" sz="1400" dirty="0"/>
          </a:p>
          <a:p>
            <a:r>
              <a:rPr lang="en-IN" sz="1400" dirty="0"/>
              <a:t>Time management- Plan your day in advance, prepare to-do-lists, decide important and urgent tasks</a:t>
            </a:r>
          </a:p>
          <a:p>
            <a:endParaRPr lang="en-IN" sz="1400" dirty="0"/>
          </a:p>
          <a:p>
            <a:r>
              <a:rPr lang="en-IN" sz="1400" dirty="0"/>
              <a:t>Expressing one’s emotions appropriately- at the right time, to the right person, to the right degree</a:t>
            </a:r>
          </a:p>
          <a:p>
            <a:endParaRPr lang="en-IN" sz="1400" dirty="0"/>
          </a:p>
          <a:p>
            <a:r>
              <a:rPr lang="en-IN" sz="1400" dirty="0"/>
              <a:t>Reframing the situation- Positive self-thoughts, problem solving, accepting what is outside our control.</a:t>
            </a:r>
          </a:p>
          <a:p>
            <a:endParaRPr lang="en-IN" sz="1400" dirty="0"/>
          </a:p>
          <a:p>
            <a:r>
              <a:rPr lang="en-IN" sz="1400" dirty="0"/>
              <a:t>Learning the skill to say “No”</a:t>
            </a:r>
          </a:p>
          <a:p>
            <a:endParaRPr lang="en-IN" sz="1400" dirty="0"/>
          </a:p>
          <a:p>
            <a:r>
              <a:rPr lang="en-IN" sz="1400" dirty="0"/>
              <a:t>Lifestyle changes</a:t>
            </a:r>
          </a:p>
        </p:txBody>
      </p:sp>
      <p:pic>
        <p:nvPicPr>
          <p:cNvPr id="4" name="Picture 3">
            <a:extLst>
              <a:ext uri="{FF2B5EF4-FFF2-40B4-BE49-F238E27FC236}">
                <a16:creationId xmlns:a16="http://schemas.microsoft.com/office/drawing/2014/main" id="{FFF696B9-EBE8-4881-A3F7-B73CE89E6371}"/>
              </a:ext>
            </a:extLst>
          </p:cNvPr>
          <p:cNvPicPr>
            <a:picLocks noChangeAspect="1"/>
          </p:cNvPicPr>
          <p:nvPr/>
        </p:nvPicPr>
        <p:blipFill>
          <a:blip r:embed="rId2"/>
          <a:stretch>
            <a:fillRect/>
          </a:stretch>
        </p:blipFill>
        <p:spPr>
          <a:xfrm>
            <a:off x="3733800" y="4343400"/>
            <a:ext cx="4282924" cy="2514600"/>
          </a:xfrm>
          <a:prstGeom prst="rect">
            <a:avLst/>
          </a:prstGeom>
        </p:spPr>
      </p:pic>
    </p:spTree>
    <p:extLst>
      <p:ext uri="{BB962C8B-B14F-4D97-AF65-F5344CB8AC3E}">
        <p14:creationId xmlns:p14="http://schemas.microsoft.com/office/powerpoint/2010/main" val="1348820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J. Having a balanced Lifestyle</a:t>
            </a:r>
          </a:p>
        </p:txBody>
      </p:sp>
      <p:sp>
        <p:nvSpPr>
          <p:cNvPr id="3" name="Content Placeholder 2"/>
          <p:cNvSpPr>
            <a:spLocks noGrp="1"/>
          </p:cNvSpPr>
          <p:nvPr>
            <p:ph idx="1"/>
          </p:nvPr>
        </p:nvSpPr>
        <p:spPr>
          <a:xfrm>
            <a:off x="152400" y="1417638"/>
            <a:ext cx="8915400" cy="4530725"/>
          </a:xfrm>
        </p:spPr>
        <p:txBody>
          <a:bodyPr/>
          <a:lstStyle/>
          <a:p>
            <a:pPr marL="0" indent="0">
              <a:buNone/>
            </a:pPr>
            <a:r>
              <a:rPr lang="en-IN" sz="1800" dirty="0"/>
              <a:t>Recovery is not just abstinence. Focusing on wellness and improving the overall quality of life is essential for sustained recovery.</a:t>
            </a:r>
          </a:p>
          <a:p>
            <a:r>
              <a:rPr lang="en-IN" sz="1800" dirty="0"/>
              <a:t>Attitude is the key – be positive!</a:t>
            </a:r>
          </a:p>
          <a:p>
            <a:r>
              <a:rPr lang="en-IN" sz="1800" dirty="0"/>
              <a:t>Have a fixed schedule for the day. Begin and end your day with prayer and/or reflection.</a:t>
            </a:r>
          </a:p>
          <a:p>
            <a:r>
              <a:rPr lang="en-IN" sz="1800" dirty="0"/>
              <a:t>Believe in yourself – that you will get through your treatment, your hurdles, big or small.</a:t>
            </a:r>
          </a:p>
          <a:p>
            <a:r>
              <a:rPr lang="en-IN" sz="1800" dirty="0"/>
              <a:t>Plan your time effectively. Pursue a hobby – something you have always wanted to do. Take time out for recreation.</a:t>
            </a:r>
          </a:p>
          <a:p>
            <a:r>
              <a:rPr lang="en-IN" sz="1800" dirty="0"/>
              <a:t>Practice Relaxation Technique.</a:t>
            </a:r>
          </a:p>
          <a:p>
            <a:r>
              <a:rPr lang="en-IN" sz="1800" dirty="0"/>
              <a:t>Be regular to job or work</a:t>
            </a:r>
          </a:p>
          <a:p>
            <a:r>
              <a:rPr lang="en-IN" sz="1800" dirty="0"/>
              <a:t>Cultivate a best friend whom you can really trust.</a:t>
            </a:r>
          </a:p>
          <a:p>
            <a:r>
              <a:rPr lang="en-IN" sz="1800" dirty="0"/>
              <a:t>Stay away from negative people who constantly criticize. Minimize peer influence that is adverse.</a:t>
            </a:r>
          </a:p>
          <a:p>
            <a:r>
              <a:rPr lang="en-IN" sz="1800" dirty="0"/>
              <a:t>Spend time with family and children.</a:t>
            </a:r>
          </a:p>
          <a:p>
            <a:r>
              <a:rPr lang="en-IN" sz="1800" dirty="0"/>
              <a:t>Take a healthy balanced diet. Follow a regular fitness regimen.</a:t>
            </a:r>
          </a:p>
          <a:p>
            <a:r>
              <a:rPr lang="en-IN" sz="1800" dirty="0"/>
              <a:t>Get sufficient sleep.</a:t>
            </a:r>
          </a:p>
        </p:txBody>
      </p:sp>
    </p:spTree>
    <p:extLst>
      <p:ext uri="{BB962C8B-B14F-4D97-AF65-F5344CB8AC3E}">
        <p14:creationId xmlns:p14="http://schemas.microsoft.com/office/powerpoint/2010/main" val="386913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IN" sz="3600" dirty="0"/>
              <a:t>K. Role of Family in Relapse Prevention</a:t>
            </a:r>
          </a:p>
        </p:txBody>
      </p:sp>
      <p:sp>
        <p:nvSpPr>
          <p:cNvPr id="3" name="Content Placeholder 2"/>
          <p:cNvSpPr>
            <a:spLocks noGrp="1"/>
          </p:cNvSpPr>
          <p:nvPr>
            <p:ph idx="1"/>
          </p:nvPr>
        </p:nvSpPr>
        <p:spPr>
          <a:xfrm>
            <a:off x="381000" y="1465263"/>
            <a:ext cx="8686800" cy="4530725"/>
          </a:xfrm>
        </p:spPr>
        <p:txBody>
          <a:bodyPr/>
          <a:lstStyle/>
          <a:p>
            <a:r>
              <a:rPr lang="en-IN" sz="1800" dirty="0"/>
              <a:t>Family plays an important role in preventing relapse and helping the person remain drug free.</a:t>
            </a:r>
          </a:p>
          <a:p>
            <a:r>
              <a:rPr lang="en-IN" sz="1800" dirty="0"/>
              <a:t>Work with the family members on the following areas: </a:t>
            </a:r>
          </a:p>
          <a:p>
            <a:r>
              <a:rPr lang="en-IN" sz="1800" dirty="0"/>
              <a:t>Realize that  drug dependence is a disease, and not a moral weakness or a lack of willpower.</a:t>
            </a:r>
          </a:p>
          <a:p>
            <a:r>
              <a:rPr lang="en-IN" sz="1800" dirty="0"/>
              <a:t>Do not argue, quarrel, justify his/her use of substance, or take up the responsibility of covering up for the consequences of substance use.</a:t>
            </a:r>
          </a:p>
          <a:p>
            <a:r>
              <a:rPr lang="en-IN" sz="1800" dirty="0"/>
              <a:t>Provide emotional support</a:t>
            </a:r>
          </a:p>
          <a:p>
            <a:r>
              <a:rPr lang="en-IN" sz="1800" dirty="0"/>
              <a:t>Reduce interpersonal conflict and stress and help the person in dealing with everyday stressors.</a:t>
            </a:r>
          </a:p>
          <a:p>
            <a:r>
              <a:rPr lang="en-IN" sz="1800" dirty="0"/>
              <a:t>Help overcome temptations and help identify attitudes or behaviours that might signal a relapse.</a:t>
            </a:r>
          </a:p>
          <a:p>
            <a:r>
              <a:rPr lang="en-IN" sz="1800" dirty="0"/>
              <a:t>Pay extra attention to his needs – nutrition, medications, health.</a:t>
            </a:r>
          </a:p>
          <a:p>
            <a:r>
              <a:rPr lang="en-IN" sz="1800" dirty="0"/>
              <a:t>Identify the unhealthy patterns </a:t>
            </a:r>
            <a:r>
              <a:rPr lang="en-IN" sz="1800"/>
              <a:t>in the family</a:t>
            </a:r>
            <a:r>
              <a:rPr lang="en-IN" sz="1800" dirty="0"/>
              <a:t>.</a:t>
            </a:r>
          </a:p>
          <a:p>
            <a:r>
              <a:rPr lang="en-IN" sz="1800" dirty="0"/>
              <a:t>Encourage the family members to take care of their own health and well being as well.</a:t>
            </a:r>
          </a:p>
        </p:txBody>
      </p:sp>
    </p:spTree>
    <p:extLst>
      <p:ext uri="{BB962C8B-B14F-4D97-AF65-F5344CB8AC3E}">
        <p14:creationId xmlns:p14="http://schemas.microsoft.com/office/powerpoint/2010/main" val="2804923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 Regular Follow-ups and Aftercare</a:t>
            </a:r>
          </a:p>
        </p:txBody>
      </p:sp>
      <p:sp>
        <p:nvSpPr>
          <p:cNvPr id="3" name="Content Placeholder 2"/>
          <p:cNvSpPr>
            <a:spLocks noGrp="1"/>
          </p:cNvSpPr>
          <p:nvPr>
            <p:ph idx="1"/>
          </p:nvPr>
        </p:nvSpPr>
        <p:spPr>
          <a:xfrm>
            <a:off x="457200" y="1600200"/>
            <a:ext cx="8610600" cy="4530725"/>
          </a:xfrm>
        </p:spPr>
        <p:txBody>
          <a:bodyPr/>
          <a:lstStyle/>
          <a:p>
            <a:pPr marL="0" indent="0">
              <a:buNone/>
            </a:pPr>
            <a:r>
              <a:rPr lang="en-IN" sz="1800" dirty="0"/>
              <a:t>Relapse prevention as described at the beginning is a process and is </a:t>
            </a:r>
            <a:r>
              <a:rPr lang="en-IN" sz="1800" dirty="0" err="1"/>
              <a:t>ongoing</a:t>
            </a:r>
            <a:r>
              <a:rPr lang="en-IN" sz="1800" dirty="0"/>
              <a:t>.</a:t>
            </a:r>
          </a:p>
          <a:p>
            <a:pPr marL="0" indent="0">
              <a:buNone/>
            </a:pPr>
            <a:r>
              <a:rPr lang="en-IN" sz="1800" dirty="0"/>
              <a:t>Follow-ups are an essential part of relapse prevention. </a:t>
            </a:r>
          </a:p>
          <a:p>
            <a:pPr marL="0" indent="0">
              <a:buNone/>
            </a:pPr>
            <a:r>
              <a:rPr lang="en-IN" sz="1800" dirty="0"/>
              <a:t>Focus on the following:</a:t>
            </a:r>
          </a:p>
          <a:p>
            <a:r>
              <a:rPr lang="en-IN" sz="1800" dirty="0"/>
              <a:t>How he/she is handling the urges</a:t>
            </a:r>
          </a:p>
          <a:p>
            <a:r>
              <a:rPr lang="en-IN" sz="1800" dirty="0"/>
              <a:t>Any physical/emotional disturbance following stoppage of substance. </a:t>
            </a:r>
          </a:p>
          <a:p>
            <a:r>
              <a:rPr lang="en-IN" sz="1800" dirty="0"/>
              <a:t>Ways in which the recovering person is managing time, job, family relationships etc.</a:t>
            </a:r>
          </a:p>
          <a:p>
            <a:r>
              <a:rPr lang="en-IN" sz="1800" dirty="0"/>
              <a:t>Any high risk situation he/she has faced recently and how have they coped. </a:t>
            </a:r>
          </a:p>
          <a:p>
            <a:r>
              <a:rPr lang="en-IN" sz="1800" dirty="0"/>
              <a:t>How are they dealing with the triggers or relapsing cues</a:t>
            </a:r>
          </a:p>
          <a:p>
            <a:r>
              <a:rPr lang="en-IN" sz="1800" dirty="0"/>
              <a:t>Aftercare services: remedial education, job skills training, vocational training, life skills training, etc.</a:t>
            </a:r>
          </a:p>
          <a:p>
            <a:r>
              <a:rPr lang="en-IN" sz="1800" dirty="0"/>
              <a:t>The therapist can ask appropriate questions to understand both recovery and relapse.</a:t>
            </a:r>
          </a:p>
        </p:txBody>
      </p:sp>
    </p:spTree>
    <p:extLst>
      <p:ext uri="{BB962C8B-B14F-4D97-AF65-F5344CB8AC3E}">
        <p14:creationId xmlns:p14="http://schemas.microsoft.com/office/powerpoint/2010/main" val="1863109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7BC3-778D-4170-86ED-3D0413150B21}"/>
              </a:ext>
            </a:extLst>
          </p:cNvPr>
          <p:cNvSpPr>
            <a:spLocks noGrp="1"/>
          </p:cNvSpPr>
          <p:nvPr>
            <p:ph type="title"/>
          </p:nvPr>
        </p:nvSpPr>
        <p:spPr/>
        <p:txBody>
          <a:bodyPr/>
          <a:lstStyle/>
          <a:p>
            <a:r>
              <a:rPr lang="en-IN" dirty="0"/>
              <a:t>M. Self-help Groups- AA, NA</a:t>
            </a:r>
          </a:p>
        </p:txBody>
      </p:sp>
      <p:sp>
        <p:nvSpPr>
          <p:cNvPr id="3" name="Content Placeholder 2">
            <a:extLst>
              <a:ext uri="{FF2B5EF4-FFF2-40B4-BE49-F238E27FC236}">
                <a16:creationId xmlns:a16="http://schemas.microsoft.com/office/drawing/2014/main" id="{7D53D47C-24E7-4E48-B9AB-8B87CBC77F9E}"/>
              </a:ext>
            </a:extLst>
          </p:cNvPr>
          <p:cNvSpPr>
            <a:spLocks noGrp="1"/>
          </p:cNvSpPr>
          <p:nvPr>
            <p:ph idx="1"/>
          </p:nvPr>
        </p:nvSpPr>
        <p:spPr>
          <a:xfrm>
            <a:off x="457200" y="1389063"/>
            <a:ext cx="8229600" cy="4530725"/>
          </a:xfrm>
        </p:spPr>
        <p:txBody>
          <a:bodyPr/>
          <a:lstStyle/>
          <a:p>
            <a:r>
              <a:rPr lang="en-IN" sz="2000" dirty="0"/>
              <a:t>Group of recovering persons designed to give clients alternative social support networks.</a:t>
            </a:r>
          </a:p>
          <a:p>
            <a:r>
              <a:rPr lang="en-IN" sz="2000" dirty="0"/>
              <a:t>Goal is to promote abstinence through lifestyle change and peer support</a:t>
            </a:r>
          </a:p>
          <a:p>
            <a:r>
              <a:rPr lang="en-IN" sz="2000" dirty="0"/>
              <a:t>Use the term “Fellowship” to indicate that they offer clients a sense of belonging and  community that they may not have experienced outside the substance-using community.</a:t>
            </a:r>
          </a:p>
          <a:p>
            <a:r>
              <a:rPr lang="en-IN" sz="2000" dirty="0"/>
              <a:t>These meetings frequently discuss relapse issues.</a:t>
            </a:r>
          </a:p>
          <a:p>
            <a:r>
              <a:rPr lang="en-IN" sz="2000" dirty="0"/>
              <a:t>Members are encouraged to remain abstinent one day at a time-to handle cravings by choosing not to act on them today.</a:t>
            </a:r>
          </a:p>
          <a:p>
            <a:r>
              <a:rPr lang="en-IN" sz="2000" dirty="0"/>
              <a:t>Counsellors should encourage clients to attend these meetings.</a:t>
            </a:r>
          </a:p>
        </p:txBody>
      </p:sp>
    </p:spTree>
    <p:extLst>
      <p:ext uri="{BB962C8B-B14F-4D97-AF65-F5344CB8AC3E}">
        <p14:creationId xmlns:p14="http://schemas.microsoft.com/office/powerpoint/2010/main" val="1146781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To summarize:</a:t>
            </a:r>
          </a:p>
        </p:txBody>
      </p:sp>
      <p:sp>
        <p:nvSpPr>
          <p:cNvPr id="3" name="Content Placeholder 2"/>
          <p:cNvSpPr>
            <a:spLocks noGrp="1"/>
          </p:cNvSpPr>
          <p:nvPr>
            <p:ph idx="1"/>
          </p:nvPr>
        </p:nvSpPr>
        <p:spPr>
          <a:xfrm>
            <a:off x="457200" y="1379538"/>
            <a:ext cx="8229600" cy="4530725"/>
          </a:xfrm>
        </p:spPr>
        <p:txBody>
          <a:bodyPr/>
          <a:lstStyle/>
          <a:p>
            <a:r>
              <a:rPr lang="en-IN" sz="1800" dirty="0"/>
              <a:t>Lapse/relapse are an integral part of recovery</a:t>
            </a:r>
          </a:p>
          <a:p>
            <a:r>
              <a:rPr lang="en-IN" sz="1800" dirty="0"/>
              <a:t>Provides an opportunity to strengthen client’s existing skills and teach new ones</a:t>
            </a:r>
          </a:p>
          <a:p>
            <a:r>
              <a:rPr lang="en-IN" sz="1800" dirty="0"/>
              <a:t>First step- identification of high risk situations</a:t>
            </a:r>
          </a:p>
          <a:p>
            <a:r>
              <a:rPr lang="en-IN" sz="1800" dirty="0"/>
              <a:t>Second step- avoid or deal with it</a:t>
            </a:r>
          </a:p>
          <a:p>
            <a:r>
              <a:rPr lang="en-IN" sz="1800" dirty="0"/>
              <a:t>Third step- make lifestyle changes</a:t>
            </a:r>
          </a:p>
          <a:p>
            <a:r>
              <a:rPr lang="en-IN" sz="1800" dirty="0"/>
              <a:t>Fourth- in case , relapse happens- seek help immediately</a:t>
            </a:r>
          </a:p>
        </p:txBody>
      </p:sp>
      <p:pic>
        <p:nvPicPr>
          <p:cNvPr id="4" name="Picture 3">
            <a:extLst>
              <a:ext uri="{FF2B5EF4-FFF2-40B4-BE49-F238E27FC236}">
                <a16:creationId xmlns:a16="http://schemas.microsoft.com/office/drawing/2014/main" id="{B43170E2-67A6-4928-8BAF-3C04CD62425E}"/>
              </a:ext>
            </a:extLst>
          </p:cNvPr>
          <p:cNvPicPr>
            <a:picLocks noChangeAspect="1"/>
          </p:cNvPicPr>
          <p:nvPr/>
        </p:nvPicPr>
        <p:blipFill>
          <a:blip r:embed="rId2"/>
          <a:stretch>
            <a:fillRect/>
          </a:stretch>
        </p:blipFill>
        <p:spPr>
          <a:xfrm>
            <a:off x="990600" y="3733799"/>
            <a:ext cx="6629400" cy="3133725"/>
          </a:xfrm>
          <a:prstGeom prst="rect">
            <a:avLst/>
          </a:prstGeom>
        </p:spPr>
      </p:pic>
    </p:spTree>
    <p:extLst>
      <p:ext uri="{BB962C8B-B14F-4D97-AF65-F5344CB8AC3E}">
        <p14:creationId xmlns:p14="http://schemas.microsoft.com/office/powerpoint/2010/main" val="235007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Relapse: The Basics</a:t>
            </a:r>
          </a:p>
        </p:txBody>
      </p:sp>
      <p:sp>
        <p:nvSpPr>
          <p:cNvPr id="5" name="Content Placeholder 4"/>
          <p:cNvSpPr>
            <a:spLocks noGrp="1"/>
          </p:cNvSpPr>
          <p:nvPr>
            <p:ph idx="1"/>
          </p:nvPr>
        </p:nvSpPr>
        <p:spPr/>
        <p:txBody>
          <a:bodyPr/>
          <a:lstStyle/>
          <a:p>
            <a:r>
              <a:rPr lang="en-IN" sz="2000" dirty="0"/>
              <a:t>Addiction is a chronic relapsing condition.</a:t>
            </a:r>
          </a:p>
          <a:p>
            <a:r>
              <a:rPr lang="en-IN" sz="2000" dirty="0"/>
              <a:t>Relapse does not happen suddenly. It is a process. </a:t>
            </a:r>
          </a:p>
          <a:p>
            <a:r>
              <a:rPr lang="en-IN" sz="2000" dirty="0"/>
              <a:t>Relapses happen at the thought level first - physical act of taking the substance comes later.</a:t>
            </a:r>
          </a:p>
          <a:p>
            <a:r>
              <a:rPr lang="en-IN" sz="2000" dirty="0"/>
              <a:t>Relapse can be prevented.</a:t>
            </a:r>
          </a:p>
          <a:p>
            <a:r>
              <a:rPr lang="en-IN" sz="2000" dirty="0"/>
              <a:t>Client needs to accept ownership for recovery.</a:t>
            </a:r>
          </a:p>
          <a:p>
            <a:endParaRPr lang="en-IN" sz="2000" dirty="0"/>
          </a:p>
          <a:p>
            <a:endParaRPr lang="en-IN" sz="2000" dirty="0"/>
          </a:p>
          <a:p>
            <a:endParaRPr lang="en-IN" sz="2000" dirty="0"/>
          </a:p>
          <a:p>
            <a:endParaRPr lang="en-IN" sz="2000" dirty="0"/>
          </a:p>
          <a:p>
            <a:endParaRPr lang="en-IN" sz="2000" dirty="0"/>
          </a:p>
          <a:p>
            <a:endParaRPr lang="en-IN" sz="2000" dirty="0"/>
          </a:p>
          <a:p>
            <a:endParaRPr lang="en-IN" sz="2000" dirty="0"/>
          </a:p>
          <a:p>
            <a:pPr marL="0" indent="0">
              <a:buNone/>
            </a:pPr>
            <a:r>
              <a:rPr lang="en-IN" sz="2000" dirty="0"/>
              <a:t>                                                       </a:t>
            </a:r>
            <a:r>
              <a:rPr lang="en-IN" sz="2000" dirty="0" err="1"/>
              <a:t>Dr.</a:t>
            </a:r>
            <a:r>
              <a:rPr lang="en-IN" sz="2000" dirty="0"/>
              <a:t> </a:t>
            </a:r>
            <a:r>
              <a:rPr lang="en-IN" sz="2000" dirty="0" err="1"/>
              <a:t>Thirumugal</a:t>
            </a:r>
            <a:r>
              <a:rPr lang="en-IN" sz="2000" dirty="0"/>
              <a:t> V.</a:t>
            </a:r>
          </a:p>
        </p:txBody>
      </p:sp>
      <p:pic>
        <p:nvPicPr>
          <p:cNvPr id="2" name="Picture 1">
            <a:extLst>
              <a:ext uri="{FF2B5EF4-FFF2-40B4-BE49-F238E27FC236}">
                <a16:creationId xmlns:a16="http://schemas.microsoft.com/office/drawing/2014/main" id="{D61E7DE7-561F-48FE-AE4E-6F1F8D22E1C3}"/>
              </a:ext>
            </a:extLst>
          </p:cNvPr>
          <p:cNvPicPr>
            <a:picLocks noChangeAspect="1"/>
          </p:cNvPicPr>
          <p:nvPr/>
        </p:nvPicPr>
        <p:blipFill>
          <a:blip r:embed="rId2"/>
          <a:stretch>
            <a:fillRect/>
          </a:stretch>
        </p:blipFill>
        <p:spPr>
          <a:xfrm>
            <a:off x="685800" y="3733800"/>
            <a:ext cx="7234721" cy="2637540"/>
          </a:xfrm>
          <a:prstGeom prst="rect">
            <a:avLst/>
          </a:prstGeom>
        </p:spPr>
      </p:pic>
    </p:spTree>
    <p:extLst>
      <p:ext uri="{BB962C8B-B14F-4D97-AF65-F5344CB8AC3E}">
        <p14:creationId xmlns:p14="http://schemas.microsoft.com/office/powerpoint/2010/main" val="1949790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270C-E35A-4209-9D5B-9A50E3CEF06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405A48D-506B-477C-8F3D-BE06F43DE466}"/>
              </a:ext>
            </a:extLst>
          </p:cNvPr>
          <p:cNvSpPr>
            <a:spLocks noGrp="1"/>
          </p:cNvSpPr>
          <p:nvPr>
            <p:ph idx="1"/>
          </p:nvPr>
        </p:nvSpPr>
        <p:spPr/>
        <p:txBody>
          <a:bodyPr/>
          <a:lstStyle/>
          <a:p>
            <a:pPr marL="0" indent="0">
              <a:buNone/>
            </a:pPr>
            <a:endParaRPr lang="en-IN" sz="3200" b="1" dirty="0"/>
          </a:p>
          <a:p>
            <a:pPr marL="0" indent="0">
              <a:buNone/>
            </a:pPr>
            <a:endParaRPr lang="en-IN" sz="3200" b="1" dirty="0"/>
          </a:p>
          <a:p>
            <a:pPr marL="0" indent="0" algn="ctr">
              <a:buNone/>
            </a:pPr>
            <a:r>
              <a:rPr lang="en-IN" sz="3200" b="1" dirty="0"/>
              <a:t>FOREWARNED IS FORARMRD, and AN OUNCE OF PREVENTION IS WORTH A POUND OF CURE</a:t>
            </a:r>
          </a:p>
        </p:txBody>
      </p:sp>
    </p:spTree>
    <p:extLst>
      <p:ext uri="{BB962C8B-B14F-4D97-AF65-F5344CB8AC3E}">
        <p14:creationId xmlns:p14="http://schemas.microsoft.com/office/powerpoint/2010/main" val="3290134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xfrm>
            <a:off x="6553200" y="6245225"/>
            <a:ext cx="1981200" cy="476250"/>
          </a:xfrm>
        </p:spPr>
        <p:txBody>
          <a:bodyPr/>
          <a:lstStyle/>
          <a:p>
            <a:pPr>
              <a:defRPr/>
            </a:pPr>
            <a:fld id="{1DE21BDF-B2F9-4140-A6B5-C00AECCFAB2A}" type="slidenum">
              <a:rPr lang="en-US" sz="1200" smtClean="0"/>
              <a:pPr>
                <a:defRPr/>
              </a:pPr>
              <a:t>31</a:t>
            </a:fld>
            <a:endParaRPr lang="en-US" sz="1200"/>
          </a:p>
        </p:txBody>
      </p:sp>
      <p:sp>
        <p:nvSpPr>
          <p:cNvPr id="36867" name="Rectangle 4"/>
          <p:cNvSpPr>
            <a:spLocks noGrp="1" noChangeArrowheads="1"/>
          </p:cNvSpPr>
          <p:nvPr>
            <p:ph type="title" idx="4294967295"/>
          </p:nvPr>
        </p:nvSpPr>
        <p:spPr>
          <a:xfrm>
            <a:off x="533400" y="1524000"/>
            <a:ext cx="8001000" cy="1216025"/>
          </a:xfrm>
        </p:spPr>
        <p:txBody>
          <a:bodyPr/>
          <a:lstStyle/>
          <a:p>
            <a:pPr algn="ctr" eaLnBrk="1" hangingPunct="1"/>
            <a:r>
              <a:rPr lang="en-US" sz="9300" dirty="0"/>
              <a:t>Thank you!!!</a:t>
            </a:r>
          </a:p>
        </p:txBody>
      </p:sp>
      <p:pic>
        <p:nvPicPr>
          <p:cNvPr id="2" name="Picture 1">
            <a:extLst>
              <a:ext uri="{FF2B5EF4-FFF2-40B4-BE49-F238E27FC236}">
                <a16:creationId xmlns:a16="http://schemas.microsoft.com/office/drawing/2014/main" id="{6CE89D83-2C99-43DD-BB4C-13762230EB2B}"/>
              </a:ext>
            </a:extLst>
          </p:cNvPr>
          <p:cNvPicPr>
            <a:picLocks noChangeAspect="1"/>
          </p:cNvPicPr>
          <p:nvPr/>
        </p:nvPicPr>
        <p:blipFill>
          <a:blip r:embed="rId3"/>
          <a:stretch>
            <a:fillRect/>
          </a:stretch>
        </p:blipFill>
        <p:spPr>
          <a:xfrm>
            <a:off x="1524000" y="2651125"/>
            <a:ext cx="6310313" cy="42068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Relapse Process</a:t>
            </a:r>
          </a:p>
        </p:txBody>
      </p:sp>
      <p:sp>
        <p:nvSpPr>
          <p:cNvPr id="3" name="Content Placeholder 2"/>
          <p:cNvSpPr>
            <a:spLocks noGrp="1"/>
          </p:cNvSpPr>
          <p:nvPr>
            <p:ph idx="1"/>
          </p:nvPr>
        </p:nvSpPr>
        <p:spPr/>
        <p:txBody>
          <a:bodyPr/>
          <a:lstStyle/>
          <a:p>
            <a:pPr marL="0" indent="0">
              <a:buNone/>
            </a:pPr>
            <a:endParaRPr lang="en-IN" dirty="0"/>
          </a:p>
        </p:txBody>
      </p:sp>
      <p:sp>
        <p:nvSpPr>
          <p:cNvPr id="4" name="Oval 3"/>
          <p:cNvSpPr/>
          <p:nvPr/>
        </p:nvSpPr>
        <p:spPr bwMode="auto">
          <a:xfrm>
            <a:off x="533400" y="3581400"/>
            <a:ext cx="15240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800" b="0" i="0" u="none" strike="noStrike" cap="none" normalizeH="0" baseline="0" dirty="0">
                <a:ln>
                  <a:noFill/>
                </a:ln>
                <a:solidFill>
                  <a:schemeClr val="tx1"/>
                </a:solidFill>
                <a:effectLst/>
                <a:latin typeface="Verdana" pitchFamily="34" charset="0"/>
              </a:rPr>
              <a:t>Trigger</a:t>
            </a:r>
          </a:p>
        </p:txBody>
      </p:sp>
      <p:sp>
        <p:nvSpPr>
          <p:cNvPr id="5" name="Oval 4"/>
          <p:cNvSpPr/>
          <p:nvPr/>
        </p:nvSpPr>
        <p:spPr bwMode="auto">
          <a:xfrm>
            <a:off x="2819400" y="3596535"/>
            <a:ext cx="15240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IN" dirty="0"/>
              <a:t>Craving</a:t>
            </a:r>
            <a:endParaRPr kumimoji="0" lang="en-IN" sz="1800" b="0" i="0" u="none" strike="noStrike" cap="none" normalizeH="0" baseline="0" dirty="0">
              <a:ln>
                <a:noFill/>
              </a:ln>
              <a:solidFill>
                <a:schemeClr val="tx1"/>
              </a:solidFill>
              <a:effectLst/>
              <a:latin typeface="Verdana" pitchFamily="34" charset="0"/>
            </a:endParaRPr>
          </a:p>
        </p:txBody>
      </p:sp>
      <p:sp>
        <p:nvSpPr>
          <p:cNvPr id="6" name="Oval 5"/>
          <p:cNvSpPr/>
          <p:nvPr/>
        </p:nvSpPr>
        <p:spPr bwMode="auto">
          <a:xfrm>
            <a:off x="7391400" y="3585053"/>
            <a:ext cx="15240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800" b="0" i="0" u="none" strike="noStrike" cap="none" normalizeH="0" baseline="0" dirty="0">
                <a:ln>
                  <a:noFill/>
                </a:ln>
                <a:solidFill>
                  <a:schemeClr val="tx1"/>
                </a:solidFill>
                <a:effectLst/>
                <a:latin typeface="Verdana" pitchFamily="34" charset="0"/>
              </a:rPr>
              <a:t>Relapse</a:t>
            </a:r>
          </a:p>
        </p:txBody>
      </p:sp>
      <p:sp>
        <p:nvSpPr>
          <p:cNvPr id="7" name="Oval 6"/>
          <p:cNvSpPr/>
          <p:nvPr/>
        </p:nvSpPr>
        <p:spPr bwMode="auto">
          <a:xfrm>
            <a:off x="5029200" y="3585053"/>
            <a:ext cx="15240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800" b="0" i="0" u="none" strike="noStrike" cap="none" normalizeH="0" baseline="0" dirty="0">
                <a:ln>
                  <a:noFill/>
                </a:ln>
                <a:solidFill>
                  <a:schemeClr val="tx1"/>
                </a:solidFill>
                <a:effectLst/>
                <a:latin typeface="Verdana" pitchFamily="34" charset="0"/>
              </a:rPr>
              <a:t>Lapse</a:t>
            </a:r>
          </a:p>
        </p:txBody>
      </p:sp>
      <p:cxnSp>
        <p:nvCxnSpPr>
          <p:cNvPr id="9" name="Straight Arrow Connector 8"/>
          <p:cNvCxnSpPr/>
          <p:nvPr/>
        </p:nvCxnSpPr>
        <p:spPr bwMode="auto">
          <a:xfrm>
            <a:off x="2209800" y="3927953"/>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4419600" y="3927953"/>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6705600" y="3924300"/>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Rectangle 11"/>
          <p:cNvSpPr/>
          <p:nvPr/>
        </p:nvSpPr>
        <p:spPr bwMode="auto">
          <a:xfrm>
            <a:off x="2819400" y="4571999"/>
            <a:ext cx="1600200" cy="83819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IN" sz="1700" dirty="0">
                <a:solidFill>
                  <a:schemeClr val="tx1"/>
                </a:solidFill>
                <a:latin typeface="Verdana" pitchFamily="34" charset="0"/>
              </a:rPr>
              <a:t>Intense desire to use</a:t>
            </a:r>
            <a:endParaRPr kumimoji="0" lang="en-IN" sz="1700" b="0" i="0" u="none" strike="noStrike" cap="none" normalizeH="0" baseline="0" dirty="0">
              <a:ln>
                <a:noFill/>
              </a:ln>
              <a:solidFill>
                <a:schemeClr val="tx1"/>
              </a:solidFill>
              <a:effectLst/>
              <a:latin typeface="Verdana" pitchFamily="34" charset="0"/>
            </a:endParaRPr>
          </a:p>
        </p:txBody>
      </p:sp>
      <p:sp>
        <p:nvSpPr>
          <p:cNvPr id="13" name="Rectangle 12"/>
          <p:cNvSpPr/>
          <p:nvPr/>
        </p:nvSpPr>
        <p:spPr bwMode="auto">
          <a:xfrm>
            <a:off x="4953000" y="4572000"/>
            <a:ext cx="1600200" cy="83819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700" b="0" i="0" u="none" strike="noStrike" cap="none" normalizeH="0" baseline="0" dirty="0">
                <a:ln>
                  <a:noFill/>
                </a:ln>
                <a:solidFill>
                  <a:schemeClr val="tx1"/>
                </a:solidFill>
                <a:effectLst/>
                <a:latin typeface="Verdana" pitchFamily="34" charset="0"/>
              </a:rPr>
              <a:t>Brief, one time use</a:t>
            </a:r>
          </a:p>
        </p:txBody>
      </p:sp>
      <p:sp>
        <p:nvSpPr>
          <p:cNvPr id="14" name="Rectangle 13"/>
          <p:cNvSpPr/>
          <p:nvPr/>
        </p:nvSpPr>
        <p:spPr bwMode="auto">
          <a:xfrm>
            <a:off x="7371567" y="4572000"/>
            <a:ext cx="1600200" cy="83819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700" b="0" i="0" u="none" strike="noStrike" cap="none" normalizeH="0" baseline="0" dirty="0">
                <a:ln>
                  <a:noFill/>
                </a:ln>
                <a:solidFill>
                  <a:schemeClr val="tx1"/>
                </a:solidFill>
                <a:effectLst/>
                <a:latin typeface="Verdana" pitchFamily="34" charset="0"/>
              </a:rPr>
              <a:t>Return to previous patter</a:t>
            </a:r>
            <a:r>
              <a:rPr kumimoji="0" lang="en-IN" sz="1700" b="0" i="0" u="none" strike="noStrike" cap="none" normalizeH="0" dirty="0">
                <a:ln>
                  <a:noFill/>
                </a:ln>
                <a:solidFill>
                  <a:schemeClr val="tx1"/>
                </a:solidFill>
                <a:effectLst/>
                <a:latin typeface="Verdana" pitchFamily="34" charset="0"/>
              </a:rPr>
              <a:t> of use</a:t>
            </a:r>
            <a:endParaRPr kumimoji="0" lang="en-IN" sz="1700" b="0" i="0" u="none" strike="noStrike" cap="none" normalizeH="0" baseline="0" dirty="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B480F485-F7E7-426C-ABD2-7B1231A01AE4}"/>
              </a:ext>
            </a:extLst>
          </p:cNvPr>
          <p:cNvSpPr/>
          <p:nvPr/>
        </p:nvSpPr>
        <p:spPr bwMode="auto">
          <a:xfrm>
            <a:off x="533400" y="4543424"/>
            <a:ext cx="1600200" cy="83819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IN" sz="1700" dirty="0">
                <a:solidFill>
                  <a:schemeClr val="tx1"/>
                </a:solidFill>
                <a:latin typeface="Verdana" pitchFamily="34" charset="0"/>
              </a:rPr>
              <a:t>Internal or External</a:t>
            </a:r>
            <a:endParaRPr kumimoji="0" lang="en-IN" sz="1700" b="0"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65095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lgn="ctr">
              <a:buNone/>
            </a:pPr>
            <a:r>
              <a:rPr lang="en-IN" sz="1800" dirty="0" err="1"/>
              <a:t>Marlett</a:t>
            </a:r>
            <a:r>
              <a:rPr lang="en-IN" sz="1800" dirty="0"/>
              <a:t> &amp; Gordon’s (1985) Relapse Prevention Model</a:t>
            </a:r>
          </a:p>
        </p:txBody>
      </p:sp>
      <p:pic>
        <p:nvPicPr>
          <p:cNvPr id="6" name="Picture 5">
            <a:extLst>
              <a:ext uri="{FF2B5EF4-FFF2-40B4-BE49-F238E27FC236}">
                <a16:creationId xmlns:a16="http://schemas.microsoft.com/office/drawing/2014/main" id="{F7C622D7-F744-4F95-8085-DE8A0A5F6343}"/>
              </a:ext>
            </a:extLst>
          </p:cNvPr>
          <p:cNvPicPr>
            <a:picLocks noChangeAspect="1"/>
          </p:cNvPicPr>
          <p:nvPr/>
        </p:nvPicPr>
        <p:blipFill>
          <a:blip r:embed="rId2"/>
          <a:stretch>
            <a:fillRect/>
          </a:stretch>
        </p:blipFill>
        <p:spPr>
          <a:xfrm>
            <a:off x="145429" y="485775"/>
            <a:ext cx="8853141" cy="5387787"/>
          </a:xfrm>
          <a:prstGeom prst="rect">
            <a:avLst/>
          </a:prstGeom>
        </p:spPr>
      </p:pic>
    </p:spTree>
    <p:extLst>
      <p:ext uri="{BB962C8B-B14F-4D97-AF65-F5344CB8AC3E}">
        <p14:creationId xmlns:p14="http://schemas.microsoft.com/office/powerpoint/2010/main" val="382869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0387"/>
          </a:xfrm>
        </p:spPr>
        <p:txBody>
          <a:bodyPr/>
          <a:lstStyle/>
          <a:p>
            <a:r>
              <a:rPr lang="en-IN" dirty="0"/>
              <a:t>Precipitants of Relapse</a:t>
            </a:r>
          </a:p>
        </p:txBody>
      </p:sp>
      <p:sp>
        <p:nvSpPr>
          <p:cNvPr id="3" name="Content Placeholder 2"/>
          <p:cNvSpPr>
            <a:spLocks noGrp="1"/>
          </p:cNvSpPr>
          <p:nvPr>
            <p:ph idx="1"/>
          </p:nvPr>
        </p:nvSpPr>
        <p:spPr>
          <a:xfrm>
            <a:off x="457200" y="838200"/>
            <a:ext cx="8229600" cy="4530725"/>
          </a:xfrm>
        </p:spPr>
        <p:txBody>
          <a:bodyPr/>
          <a:lstStyle/>
          <a:p>
            <a:pPr marL="0" indent="0">
              <a:buNone/>
            </a:pPr>
            <a:r>
              <a:rPr lang="en-IN" sz="1800" dirty="0"/>
              <a:t>For preventing relapse in a client, one needs to understand relapse precipitants. The common relapse precipitants are:</a:t>
            </a:r>
          </a:p>
        </p:txBody>
      </p:sp>
      <p:sp>
        <p:nvSpPr>
          <p:cNvPr id="4" name="Rectangle 3"/>
          <p:cNvSpPr/>
          <p:nvPr/>
        </p:nvSpPr>
        <p:spPr bwMode="auto">
          <a:xfrm>
            <a:off x="266700" y="1600200"/>
            <a:ext cx="8610600" cy="51816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N" sz="1600" b="1" dirty="0"/>
              <a:t>MOOD STATES</a:t>
            </a:r>
          </a:p>
          <a:p>
            <a:pPr marL="285750" indent="-285750">
              <a:buFont typeface="Arial" pitchFamily="34" charset="0"/>
              <a:buChar char="•"/>
            </a:pPr>
            <a:r>
              <a:rPr lang="en-IN" sz="1600" dirty="0"/>
              <a:t>Positive mood (excessive happiness)</a:t>
            </a:r>
          </a:p>
          <a:p>
            <a:pPr marL="285750" indent="-285750">
              <a:buFont typeface="Arial" pitchFamily="34" charset="0"/>
              <a:buChar char="•"/>
            </a:pPr>
            <a:r>
              <a:rPr lang="en-IN" sz="1600" dirty="0"/>
              <a:t>Negative mood (sadness, frustration)</a:t>
            </a:r>
          </a:p>
          <a:p>
            <a:r>
              <a:rPr lang="en-IN" sz="1600" b="1" dirty="0"/>
              <a:t>BEHAVIORAL</a:t>
            </a:r>
          </a:p>
          <a:p>
            <a:pPr marL="285750" indent="-285750">
              <a:buFont typeface="Arial" pitchFamily="34" charset="0"/>
              <a:buChar char="•"/>
            </a:pPr>
            <a:r>
              <a:rPr lang="en-IN" sz="1600" dirty="0"/>
              <a:t>Impulsivity</a:t>
            </a:r>
          </a:p>
          <a:p>
            <a:pPr marL="285750" indent="-285750">
              <a:buFont typeface="Arial" pitchFamily="34" charset="0"/>
              <a:buChar char="•"/>
            </a:pPr>
            <a:r>
              <a:rPr lang="en-IN" sz="1600" dirty="0"/>
              <a:t>Poor coping skills</a:t>
            </a:r>
          </a:p>
          <a:p>
            <a:r>
              <a:rPr lang="en-IN" sz="1600" b="1" dirty="0"/>
              <a:t>COGNITIVE</a:t>
            </a:r>
          </a:p>
          <a:p>
            <a:pPr marL="285750" indent="-285750">
              <a:buFont typeface="Arial" pitchFamily="34" charset="0"/>
              <a:buChar char="•"/>
            </a:pPr>
            <a:r>
              <a:rPr lang="en-IN" sz="1600" dirty="0"/>
              <a:t>Overconfidence (self-perception of ability to cope with high-risk situations)</a:t>
            </a:r>
          </a:p>
          <a:p>
            <a:pPr marL="285750" indent="-285750">
              <a:buFont typeface="Arial" pitchFamily="34" charset="0"/>
              <a:buChar char="•"/>
            </a:pPr>
            <a:r>
              <a:rPr lang="en-IN" sz="1600" dirty="0"/>
              <a:t>Faulty cognitions</a:t>
            </a:r>
          </a:p>
          <a:p>
            <a:r>
              <a:rPr lang="en-IN" sz="1600" b="1" dirty="0"/>
              <a:t>ENVIRONMENTAL</a:t>
            </a:r>
          </a:p>
          <a:p>
            <a:pPr marL="285750" indent="-285750">
              <a:buFont typeface="Arial" pitchFamily="34" charset="0"/>
              <a:buChar char="•"/>
            </a:pPr>
            <a:r>
              <a:rPr lang="en-IN" sz="1600" dirty="0"/>
              <a:t>Peer pressure</a:t>
            </a:r>
          </a:p>
          <a:p>
            <a:pPr marL="285750" indent="-285750">
              <a:buFont typeface="Arial" pitchFamily="34" charset="0"/>
              <a:buChar char="•"/>
            </a:pPr>
            <a:r>
              <a:rPr lang="en-IN" sz="1600" dirty="0"/>
              <a:t>Loneliness / no engagement</a:t>
            </a:r>
          </a:p>
          <a:p>
            <a:pPr marL="285750" indent="-285750">
              <a:buFont typeface="Arial" pitchFamily="34" charset="0"/>
              <a:buChar char="•"/>
            </a:pPr>
            <a:r>
              <a:rPr lang="en-IN" sz="1600" dirty="0"/>
              <a:t>Lack of social support/ constant criticism by family</a:t>
            </a:r>
          </a:p>
          <a:p>
            <a:pPr marL="285750" indent="-285750">
              <a:buFont typeface="Arial" pitchFamily="34" charset="0"/>
              <a:buChar char="•"/>
            </a:pPr>
            <a:r>
              <a:rPr lang="en-IN" sz="1600" dirty="0"/>
              <a:t>Interpersonal conflict</a:t>
            </a:r>
          </a:p>
          <a:p>
            <a:r>
              <a:rPr lang="en-IN" sz="1600" b="1" dirty="0"/>
              <a:t>PHYSIOLOGICAL</a:t>
            </a:r>
          </a:p>
          <a:p>
            <a:pPr marL="285750" indent="-285750">
              <a:buFont typeface="Arial" pitchFamily="34" charset="0"/>
              <a:buChar char="•"/>
            </a:pPr>
            <a:r>
              <a:rPr lang="en-IN" sz="1600" dirty="0"/>
              <a:t>Craving</a:t>
            </a:r>
          </a:p>
          <a:p>
            <a:pPr marL="285750" indent="-285750">
              <a:buFont typeface="Arial" pitchFamily="34" charset="0"/>
              <a:buChar char="•"/>
            </a:pPr>
            <a:r>
              <a:rPr lang="en-IN" sz="1600" dirty="0"/>
              <a:t>Chronic physical pain</a:t>
            </a:r>
          </a:p>
          <a:p>
            <a:r>
              <a:rPr lang="en-IN" sz="1600" b="1" dirty="0"/>
              <a:t>PSYCHIATRIC CONDITIONS</a:t>
            </a:r>
          </a:p>
          <a:p>
            <a:pPr marL="285750" indent="-285750">
              <a:buFont typeface="Arial" pitchFamily="34" charset="0"/>
              <a:buChar char="•"/>
            </a:pPr>
            <a:r>
              <a:rPr lang="en-IN" sz="1600" dirty="0"/>
              <a:t>Anxiety disorder</a:t>
            </a:r>
          </a:p>
          <a:p>
            <a:pPr marL="285750" indent="-285750">
              <a:buFont typeface="Arial" pitchFamily="34" charset="0"/>
              <a:buChar char="•"/>
            </a:pPr>
            <a:r>
              <a:rPr lang="en-IN" sz="1600" dirty="0"/>
              <a:t>Mood disorder</a:t>
            </a:r>
          </a:p>
          <a:p>
            <a:pPr marL="285750" indent="-285750">
              <a:buFont typeface="Arial" pitchFamily="34" charset="0"/>
              <a:buChar char="•"/>
            </a:pPr>
            <a:r>
              <a:rPr lang="en-IN" sz="1600" dirty="0"/>
              <a:t>Psychoses</a:t>
            </a:r>
          </a:p>
        </p:txBody>
      </p:sp>
    </p:spTree>
    <p:extLst>
      <p:ext uri="{BB962C8B-B14F-4D97-AF65-F5344CB8AC3E}">
        <p14:creationId xmlns:p14="http://schemas.microsoft.com/office/powerpoint/2010/main" val="358761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Interventions to Prevent Relapse</a:t>
            </a:r>
          </a:p>
        </p:txBody>
      </p:sp>
      <p:sp>
        <p:nvSpPr>
          <p:cNvPr id="3" name="Content Placeholder 2"/>
          <p:cNvSpPr>
            <a:spLocks noGrp="1"/>
          </p:cNvSpPr>
          <p:nvPr>
            <p:ph idx="1"/>
          </p:nvPr>
        </p:nvSpPr>
        <p:spPr/>
        <p:txBody>
          <a:bodyPr/>
          <a:lstStyle/>
          <a:p>
            <a:r>
              <a:rPr lang="en-IN" sz="2400" dirty="0"/>
              <a:t>Once the detoxification is over, the main focus should be on aspect of psychosocial management and relapse prevention.</a:t>
            </a:r>
          </a:p>
          <a:p>
            <a:endParaRPr lang="en-IN" sz="2400" dirty="0"/>
          </a:p>
          <a:p>
            <a:r>
              <a:rPr lang="en-IN" sz="2400" dirty="0"/>
              <a:t>The overall goal of specific intervention procedure is to teach the client to anticipate and cope with the possibility of relapse: </a:t>
            </a:r>
          </a:p>
          <a:p>
            <a:pPr marL="0" indent="0">
              <a:buNone/>
            </a:pPr>
            <a:r>
              <a:rPr lang="en-IN" sz="2400" dirty="0"/>
              <a:t>to recognize and cope with high risk situations that may precipitate a slip, and to modify cognitions and other reactions so as to prevent a single lapse from developing into a full blown relapse.</a:t>
            </a:r>
          </a:p>
          <a:p>
            <a:endParaRPr lang="en-IN" sz="2400" dirty="0"/>
          </a:p>
          <a:p>
            <a:pPr marL="0" indent="0">
              <a:buNone/>
            </a:pPr>
            <a:endParaRPr lang="en-IN" sz="2400" dirty="0"/>
          </a:p>
        </p:txBody>
      </p:sp>
    </p:spTree>
    <p:extLst>
      <p:ext uri="{BB962C8B-B14F-4D97-AF65-F5344CB8AC3E}">
        <p14:creationId xmlns:p14="http://schemas.microsoft.com/office/powerpoint/2010/main" val="339084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8DA17-BE7B-4B62-B5DF-AE00A34BBC47}"/>
              </a:ext>
            </a:extLst>
          </p:cNvPr>
          <p:cNvSpPr>
            <a:spLocks noGrp="1"/>
          </p:cNvSpPr>
          <p:nvPr>
            <p:ph idx="1"/>
          </p:nvPr>
        </p:nvSpPr>
        <p:spPr>
          <a:xfrm>
            <a:off x="485775" y="1427163"/>
            <a:ext cx="8229600" cy="4530725"/>
          </a:xfrm>
        </p:spPr>
        <p:txBody>
          <a:bodyPr/>
          <a:lstStyle/>
          <a:p>
            <a:pPr marL="0" indent="0">
              <a:buNone/>
            </a:pPr>
            <a:r>
              <a:rPr lang="en-IN" sz="1800" dirty="0"/>
              <a:t>A. Identifying and Handling High Risk Situations</a:t>
            </a:r>
          </a:p>
          <a:p>
            <a:pPr marL="0" indent="0">
              <a:buNone/>
            </a:pPr>
            <a:r>
              <a:rPr lang="en-IN" sz="1800" dirty="0"/>
              <a:t>B. Learning Coping Skills</a:t>
            </a:r>
          </a:p>
          <a:p>
            <a:pPr marL="0" indent="0">
              <a:buNone/>
            </a:pPr>
            <a:r>
              <a:rPr lang="en-IN" sz="1800" dirty="0"/>
              <a:t>C. Dealing with urges/cravings</a:t>
            </a:r>
          </a:p>
          <a:p>
            <a:pPr marL="0" indent="0">
              <a:buNone/>
            </a:pPr>
            <a:r>
              <a:rPr lang="en-IN" sz="1800" dirty="0"/>
              <a:t>D. Refusal skills</a:t>
            </a:r>
          </a:p>
          <a:p>
            <a:pPr marL="0" indent="0">
              <a:buNone/>
            </a:pPr>
            <a:r>
              <a:rPr lang="en-IN" sz="1800" dirty="0"/>
              <a:t>E. Dealing with faulty cognitions </a:t>
            </a:r>
          </a:p>
          <a:p>
            <a:pPr marL="0" indent="0">
              <a:buNone/>
            </a:pPr>
            <a:r>
              <a:rPr lang="en-IN" sz="1800" dirty="0"/>
              <a:t>F. Cognitive Restructuring</a:t>
            </a:r>
          </a:p>
          <a:p>
            <a:pPr marL="0" indent="0">
              <a:buNone/>
            </a:pPr>
            <a:r>
              <a:rPr lang="en-IN" sz="1800" dirty="0"/>
              <a:t>G. Handling Negative Mood States</a:t>
            </a:r>
          </a:p>
          <a:p>
            <a:pPr marL="0" indent="0">
              <a:buNone/>
            </a:pPr>
            <a:r>
              <a:rPr lang="en-IN" sz="1800" dirty="0"/>
              <a:t>H. Enhancing Self-Efficacy</a:t>
            </a:r>
          </a:p>
          <a:p>
            <a:pPr marL="0" indent="0">
              <a:buNone/>
            </a:pPr>
            <a:r>
              <a:rPr lang="en-IN" sz="1800" dirty="0"/>
              <a:t>I. Stress Management</a:t>
            </a:r>
          </a:p>
          <a:p>
            <a:pPr marL="0" indent="0">
              <a:buNone/>
            </a:pPr>
            <a:r>
              <a:rPr lang="en-IN" sz="1800" dirty="0"/>
              <a:t>J. Having a Balanced Lifestyle</a:t>
            </a:r>
          </a:p>
          <a:p>
            <a:pPr marL="0" indent="0">
              <a:buNone/>
            </a:pPr>
            <a:r>
              <a:rPr lang="en-IN" sz="1800" dirty="0"/>
              <a:t>K. Role of Family in Relapse Prevention</a:t>
            </a:r>
          </a:p>
          <a:p>
            <a:pPr marL="0" indent="0">
              <a:buNone/>
            </a:pPr>
            <a:r>
              <a:rPr lang="en-IN" sz="1800" dirty="0"/>
              <a:t>L. Regular Follow-ups</a:t>
            </a:r>
          </a:p>
          <a:p>
            <a:pPr marL="0" indent="0">
              <a:buNone/>
            </a:pPr>
            <a:r>
              <a:rPr lang="en-IN" sz="1800" dirty="0"/>
              <a:t>M. Self-help Groups</a:t>
            </a:r>
          </a:p>
          <a:p>
            <a:pPr marL="0" indent="0">
              <a:buNone/>
            </a:pPr>
            <a:endParaRPr lang="en-IN" sz="1800" dirty="0"/>
          </a:p>
          <a:p>
            <a:pPr marL="0" indent="0">
              <a:buNone/>
            </a:pPr>
            <a:endParaRPr lang="en-IN" sz="1800" dirty="0"/>
          </a:p>
          <a:p>
            <a:endParaRPr lang="en-IN" sz="1800" dirty="0"/>
          </a:p>
        </p:txBody>
      </p:sp>
      <p:sp>
        <p:nvSpPr>
          <p:cNvPr id="4" name="Title 1">
            <a:extLst>
              <a:ext uri="{FF2B5EF4-FFF2-40B4-BE49-F238E27FC236}">
                <a16:creationId xmlns:a16="http://schemas.microsoft.com/office/drawing/2014/main" id="{8D6B1093-C015-4463-A1DE-2DDCA2A87BB8}"/>
              </a:ext>
            </a:extLst>
          </p:cNvPr>
          <p:cNvSpPr>
            <a:spLocks noGrp="1"/>
          </p:cNvSpPr>
          <p:nvPr>
            <p:ph type="title"/>
          </p:nvPr>
        </p:nvSpPr>
        <p:spPr>
          <a:xfrm>
            <a:off x="457200" y="277813"/>
            <a:ext cx="8229600" cy="1139825"/>
          </a:xfrm>
        </p:spPr>
        <p:txBody>
          <a:bodyPr/>
          <a:lstStyle/>
          <a:p>
            <a:r>
              <a:rPr lang="en-IN" dirty="0"/>
              <a:t>Interventions to Prevent Relapse</a:t>
            </a:r>
          </a:p>
        </p:txBody>
      </p:sp>
      <p:pic>
        <p:nvPicPr>
          <p:cNvPr id="5" name="Picture 4">
            <a:extLst>
              <a:ext uri="{FF2B5EF4-FFF2-40B4-BE49-F238E27FC236}">
                <a16:creationId xmlns:a16="http://schemas.microsoft.com/office/drawing/2014/main" id="{0D77848D-0284-4F08-A345-01238387C738}"/>
              </a:ext>
            </a:extLst>
          </p:cNvPr>
          <p:cNvPicPr>
            <a:picLocks noChangeAspect="1"/>
          </p:cNvPicPr>
          <p:nvPr/>
        </p:nvPicPr>
        <p:blipFill>
          <a:blip r:embed="rId2"/>
          <a:stretch>
            <a:fillRect/>
          </a:stretch>
        </p:blipFill>
        <p:spPr>
          <a:xfrm>
            <a:off x="5105400" y="2192019"/>
            <a:ext cx="4038600" cy="3230880"/>
          </a:xfrm>
          <a:prstGeom prst="rect">
            <a:avLst/>
          </a:prstGeom>
        </p:spPr>
      </p:pic>
    </p:spTree>
    <p:extLst>
      <p:ext uri="{BB962C8B-B14F-4D97-AF65-F5344CB8AC3E}">
        <p14:creationId xmlns:p14="http://schemas.microsoft.com/office/powerpoint/2010/main" val="411746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 Identifying and Handling High Risk Situations</a:t>
            </a:r>
          </a:p>
        </p:txBody>
      </p:sp>
      <p:sp>
        <p:nvSpPr>
          <p:cNvPr id="3" name="Content Placeholder 2"/>
          <p:cNvSpPr>
            <a:spLocks noGrp="1"/>
          </p:cNvSpPr>
          <p:nvPr>
            <p:ph idx="1"/>
          </p:nvPr>
        </p:nvSpPr>
        <p:spPr>
          <a:xfrm>
            <a:off x="457200" y="1600200"/>
            <a:ext cx="8229600" cy="4530725"/>
          </a:xfrm>
        </p:spPr>
        <p:txBody>
          <a:bodyPr/>
          <a:lstStyle/>
          <a:p>
            <a:r>
              <a:rPr lang="en-IN" sz="2000" dirty="0"/>
              <a:t>High risk situations may vary from person to person.</a:t>
            </a:r>
          </a:p>
          <a:p>
            <a:r>
              <a:rPr lang="en-IN" sz="2000" dirty="0"/>
              <a:t>In most cases, the person is not expecting the high risk situation to occur, and/or is generally ill-prepared to cope effectively with the circumstances as they arise.</a:t>
            </a:r>
          </a:p>
          <a:p>
            <a:endParaRPr lang="en-IN" sz="2000" dirty="0"/>
          </a:p>
          <a:p>
            <a:r>
              <a:rPr lang="en-IN" sz="2000" dirty="0"/>
              <a:t>Help clients monitor their behaviour and elicited about high risk situation through use of five W’s </a:t>
            </a:r>
          </a:p>
          <a:p>
            <a:pPr marL="0" indent="0">
              <a:buNone/>
            </a:pPr>
            <a:r>
              <a:rPr lang="en-IN" sz="2000" dirty="0"/>
              <a:t>-What exactly happened? </a:t>
            </a:r>
          </a:p>
          <a:p>
            <a:pPr marL="0" indent="0">
              <a:buNone/>
            </a:pPr>
            <a:r>
              <a:rPr lang="en-IN" sz="2000" dirty="0"/>
              <a:t>-Where were you? </a:t>
            </a:r>
          </a:p>
          <a:p>
            <a:pPr marL="0" indent="0">
              <a:buNone/>
            </a:pPr>
            <a:r>
              <a:rPr lang="en-IN" sz="2000" dirty="0"/>
              <a:t>-Whom were you with? </a:t>
            </a:r>
          </a:p>
          <a:p>
            <a:pPr marL="0" indent="0">
              <a:buNone/>
            </a:pPr>
            <a:r>
              <a:rPr lang="en-IN" sz="2000" dirty="0"/>
              <a:t>-When did it happen? </a:t>
            </a:r>
          </a:p>
          <a:p>
            <a:pPr marL="0" indent="0">
              <a:buNone/>
            </a:pPr>
            <a:r>
              <a:rPr lang="en-IN" sz="2000" dirty="0"/>
              <a:t>-What made you use it? (thoughts and feelings)</a:t>
            </a:r>
          </a:p>
        </p:txBody>
      </p:sp>
    </p:spTree>
    <p:extLst>
      <p:ext uri="{BB962C8B-B14F-4D97-AF65-F5344CB8AC3E}">
        <p14:creationId xmlns:p14="http://schemas.microsoft.com/office/powerpoint/2010/main" val="3521033941"/>
      </p:ext>
    </p:extLst>
  </p:cSld>
  <p:clrMapOvr>
    <a:masterClrMapping/>
  </p:clrMapOvr>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19708</TotalTime>
  <Words>2367</Words>
  <Application>Microsoft Office PowerPoint</Application>
  <PresentationFormat>On-screen Show (4:3)</PresentationFormat>
  <Paragraphs>282</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Garamond</vt:lpstr>
      <vt:lpstr>Times New Roman</vt:lpstr>
      <vt:lpstr>Verdana</vt:lpstr>
      <vt:lpstr>Wingdings</vt:lpstr>
      <vt:lpstr>Level</vt:lpstr>
      <vt:lpstr> ISSUP RELAPSE PREVENTION: BEST PRACTICES  TANUSHREE DAS SHUBHANGI TANEJA SPYM</vt:lpstr>
      <vt:lpstr>CONTENTS OF PRESENTATION</vt:lpstr>
      <vt:lpstr>Relapse: The Basics</vt:lpstr>
      <vt:lpstr>The Relapse Process</vt:lpstr>
      <vt:lpstr>PowerPoint Presentation</vt:lpstr>
      <vt:lpstr>Precipitants of Relapse</vt:lpstr>
      <vt:lpstr>Interventions to Prevent Relapse</vt:lpstr>
      <vt:lpstr>Interventions to Prevent Relapse</vt:lpstr>
      <vt:lpstr>A. Identifying and Handling High Risk Situations</vt:lpstr>
      <vt:lpstr>PowerPoint Presentation</vt:lpstr>
      <vt:lpstr>B. COPING SKILLS</vt:lpstr>
      <vt:lpstr>COPING SKILLS</vt:lpstr>
      <vt:lpstr>C. Cravings</vt:lpstr>
      <vt:lpstr> Dealing with Urges/Cravings</vt:lpstr>
      <vt:lpstr>D. Refusal Skills</vt:lpstr>
      <vt:lpstr>Some Common Drug Refusal Statements</vt:lpstr>
      <vt:lpstr>E. Dealing with faulty cognitions </vt:lpstr>
      <vt:lpstr>F. Cognitive Restructuring</vt:lpstr>
      <vt:lpstr>G. Handling Negative Mood States</vt:lpstr>
      <vt:lpstr>Abstinence Violation Effect (AVE)</vt:lpstr>
      <vt:lpstr>H. Enhancing Self-Efficacy</vt:lpstr>
      <vt:lpstr>I. STRESS</vt:lpstr>
      <vt:lpstr>Common Signs and Symptoms of Stress</vt:lpstr>
      <vt:lpstr>Stress Management</vt:lpstr>
      <vt:lpstr>J. Having a balanced Lifestyle</vt:lpstr>
      <vt:lpstr>K. Role of Family in Relapse Prevention</vt:lpstr>
      <vt:lpstr>L. Regular Follow-ups and Aftercare</vt:lpstr>
      <vt:lpstr>M. Self-help Groups- AA, NA</vt:lpstr>
      <vt:lpstr>To summarize: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FACTS ABOUT HIV/AIDS</dc:title>
  <dc:creator>a</dc:creator>
  <cp:lastModifiedBy>SPYM</cp:lastModifiedBy>
  <cp:revision>1074</cp:revision>
  <dcterms:created xsi:type="dcterms:W3CDTF">2005-04-01T03:03:43Z</dcterms:created>
  <dcterms:modified xsi:type="dcterms:W3CDTF">2020-09-02T04:22:10Z</dcterms:modified>
</cp:coreProperties>
</file>