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08" r:id="rId3"/>
    <p:sldId id="327" r:id="rId4"/>
    <p:sldId id="319" r:id="rId5"/>
    <p:sldId id="350" r:id="rId6"/>
    <p:sldId id="347" r:id="rId7"/>
    <p:sldId id="314" r:id="rId8"/>
    <p:sldId id="318" r:id="rId9"/>
    <p:sldId id="296" r:id="rId10"/>
    <p:sldId id="292" r:id="rId11"/>
    <p:sldId id="324" r:id="rId12"/>
    <p:sldId id="330" r:id="rId13"/>
    <p:sldId id="353" r:id="rId14"/>
    <p:sldId id="35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27" autoAdjust="0"/>
    <p:restoredTop sz="94422" autoAdjust="0"/>
  </p:normalViewPr>
  <p:slideViewPr>
    <p:cSldViewPr snapToGrid="0">
      <p:cViewPr varScale="1">
        <p:scale>
          <a:sx n="108" d="100"/>
          <a:sy n="108" d="100"/>
        </p:scale>
        <p:origin x="1302" y="96"/>
      </p:cViewPr>
      <p:guideLst>
        <p:guide pos="3840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-352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Monitoring the Future (MTF) Data</a:t>
            </a:r>
          </a:p>
        </c:rich>
      </c:tx>
      <c:layout>
        <c:manualLayout>
          <c:xMode val="edge"/>
          <c:yMode val="edge"/>
          <c:x val="0.23920141926703606"/>
          <c:y val="6.73447838614677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4827938174394865E-2"/>
          <c:y val="0.1491689172006046"/>
          <c:w val="0.89819675318362979"/>
          <c:h val="0.6392400910038371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8th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15.6</c:v>
                </c:pt>
                <c:pt idx="1">
                  <c:v>15.4</c:v>
                </c:pt>
                <c:pt idx="2">
                  <c:v>14.6</c:v>
                </c:pt>
                <c:pt idx="3">
                  <c:v>12.8</c:v>
                </c:pt>
                <c:pt idx="4">
                  <c:v>11.8</c:v>
                </c:pt>
                <c:pt idx="5">
                  <c:v>12.2</c:v>
                </c:pt>
                <c:pt idx="6">
                  <c:v>11.7</c:v>
                </c:pt>
                <c:pt idx="7">
                  <c:v>10.3</c:v>
                </c:pt>
                <c:pt idx="8">
                  <c:v>10.9</c:v>
                </c:pt>
                <c:pt idx="9">
                  <c:v>11.8</c:v>
                </c:pt>
                <c:pt idx="10">
                  <c:v>13.7</c:v>
                </c:pt>
                <c:pt idx="11">
                  <c:v>12.5</c:v>
                </c:pt>
                <c:pt idx="12">
                  <c:v>11.4</c:v>
                </c:pt>
                <c:pt idx="13">
                  <c:v>12.7</c:v>
                </c:pt>
                <c:pt idx="14">
                  <c:v>11.7</c:v>
                </c:pt>
                <c:pt idx="15">
                  <c:v>11.8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2A-5D41-88E5-EC94E1FF25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10th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32.200000000000003</c:v>
                </c:pt>
                <c:pt idx="1">
                  <c:v>32.700000000000003</c:v>
                </c:pt>
                <c:pt idx="2">
                  <c:v>30.3</c:v>
                </c:pt>
                <c:pt idx="3">
                  <c:v>28.2</c:v>
                </c:pt>
                <c:pt idx="4">
                  <c:v>27.5</c:v>
                </c:pt>
                <c:pt idx="5">
                  <c:v>26.6</c:v>
                </c:pt>
                <c:pt idx="6">
                  <c:v>25.2</c:v>
                </c:pt>
                <c:pt idx="7">
                  <c:v>24.6</c:v>
                </c:pt>
                <c:pt idx="8">
                  <c:v>23.9</c:v>
                </c:pt>
                <c:pt idx="9">
                  <c:v>26.7</c:v>
                </c:pt>
                <c:pt idx="10">
                  <c:v>27.5</c:v>
                </c:pt>
                <c:pt idx="11">
                  <c:v>28.8</c:v>
                </c:pt>
                <c:pt idx="12">
                  <c:v>28</c:v>
                </c:pt>
                <c:pt idx="13">
                  <c:v>29.8</c:v>
                </c:pt>
                <c:pt idx="14">
                  <c:v>27.3</c:v>
                </c:pt>
                <c:pt idx="15">
                  <c:v>25.4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2A-5D41-88E5-EC94E1FF25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12th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Sheet1!$D$2:$D$17</c:f>
              <c:numCache>
                <c:formatCode>General</c:formatCode>
                <c:ptCount val="16"/>
                <c:pt idx="0">
                  <c:v>36.5</c:v>
                </c:pt>
                <c:pt idx="1">
                  <c:v>37</c:v>
                </c:pt>
                <c:pt idx="2">
                  <c:v>36.200000000000003</c:v>
                </c:pt>
                <c:pt idx="3">
                  <c:v>34.9</c:v>
                </c:pt>
                <c:pt idx="4">
                  <c:v>34.299999999999997</c:v>
                </c:pt>
                <c:pt idx="5">
                  <c:v>33.6</c:v>
                </c:pt>
                <c:pt idx="6">
                  <c:v>31.5</c:v>
                </c:pt>
                <c:pt idx="7">
                  <c:v>31.7</c:v>
                </c:pt>
                <c:pt idx="8">
                  <c:v>32.4</c:v>
                </c:pt>
                <c:pt idx="9">
                  <c:v>32.799999999999997</c:v>
                </c:pt>
                <c:pt idx="10">
                  <c:v>34.799999999999997</c:v>
                </c:pt>
                <c:pt idx="11">
                  <c:v>36.4</c:v>
                </c:pt>
                <c:pt idx="12">
                  <c:v>36.4</c:v>
                </c:pt>
                <c:pt idx="13">
                  <c:v>36.4</c:v>
                </c:pt>
                <c:pt idx="14">
                  <c:v>35.1</c:v>
                </c:pt>
                <c:pt idx="15">
                  <c:v>34.9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2A-5D41-88E5-EC94E1FF25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812736"/>
        <c:axId val="35377920"/>
      </c:lineChart>
      <c:catAx>
        <c:axId val="658127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Years</a:t>
                </a:r>
              </a:p>
            </c:rich>
          </c:tx>
          <c:layout>
            <c:manualLayout>
              <c:xMode val="edge"/>
              <c:yMode val="edge"/>
              <c:x val="0.50688906762890196"/>
              <c:y val="0.866424198170497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77920"/>
        <c:crosses val="autoZero"/>
        <c:auto val="1"/>
        <c:lblAlgn val="ctr"/>
        <c:lblOffset val="100"/>
        <c:noMultiLvlLbl val="0"/>
      </c:catAx>
      <c:valAx>
        <c:axId val="3537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MARIJUANA USE: LIFETIME</a:t>
                </a:r>
              </a:p>
            </c:rich>
          </c:tx>
          <c:layout>
            <c:manualLayout>
              <c:xMode val="edge"/>
              <c:yMode val="edge"/>
              <c:x val="1.22629289394381E-2"/>
              <c:y val="0.264249398415321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12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91099-7EBE-4D12-B880-CCA6B38B92A6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36C10-A9D4-4995-9BAF-95FBD77A72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182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F4299-1721-48C6-878D-74296BE00D21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EF9EC-8318-4FF6-847E-A85BBD2B7E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195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EF9EC-8318-4FF6-847E-A85BBD2B7E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4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EF9EC-8318-4FF6-847E-A85BBD2B7E4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82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difference between an ad’s </a:t>
            </a:r>
            <a:r>
              <a:rPr lang="en-US" dirty="0">
                <a:solidFill>
                  <a:schemeClr val="accent4"/>
                </a:solidFill>
              </a:rPr>
              <a:t>memorability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/>
              <a:t>and its </a:t>
            </a:r>
            <a:r>
              <a:rPr lang="en-US" dirty="0">
                <a:solidFill>
                  <a:schemeClr val="accent4"/>
                </a:solidFill>
              </a:rPr>
              <a:t>persuasiveness</a:t>
            </a:r>
            <a:r>
              <a:rPr lang="en-US" dirty="0"/>
              <a:t>. This ad was memorable – but not persuasive. </a:t>
            </a:r>
          </a:p>
          <a:p>
            <a:r>
              <a:rPr lang="en-US" dirty="0"/>
              <a:t>This was a creative and memorable ad that satisfied only one of the </a:t>
            </a:r>
            <a:r>
              <a:rPr lang="en-US" dirty="0">
                <a:solidFill>
                  <a:schemeClr val="accent4"/>
                </a:solidFill>
              </a:rPr>
              <a:t>EQUIP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criteria -  ENGAGE. As we might expect, evidence showed it had no preventive effect.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EF9EC-8318-4FF6-847E-A85BBD2B7E4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14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7CB98"/>
                </a:solidFill>
              </a:rPr>
              <a:t>There is considerable literature, built up over the past 6 decades that suggests what to do and how to do it</a:t>
            </a:r>
          </a:p>
          <a:p>
            <a:r>
              <a:rPr lang="en-US" sz="1200" dirty="0"/>
              <a:t>This literature fits perfectly with our EQUIP requirements, and facilitates  our attempts to integrate preventive media with persuasion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EF9EC-8318-4FF6-847E-A85BBD2B7E4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810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EF9EC-8318-4FF6-847E-A85BBD2B7E4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79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61255"/>
            <a:ext cx="6169868" cy="308376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86585"/>
            <a:ext cx="6172200" cy="13716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8010" y="365125"/>
            <a:ext cx="123444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365125"/>
            <a:ext cx="5718498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86" y="265176"/>
            <a:ext cx="6172200" cy="308152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9486" y="3388268"/>
            <a:ext cx="6172200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551" y="1828801"/>
            <a:ext cx="3429000" cy="4348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49" y="1828801"/>
            <a:ext cx="3429000" cy="4348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836" y="1627258"/>
            <a:ext cx="34290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3836" y="2373284"/>
            <a:ext cx="3429000" cy="3840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5736" y="1627258"/>
            <a:ext cx="34290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5736" y="2373284"/>
            <a:ext cx="3429000" cy="3840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0" y="0"/>
            <a:ext cx="5486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4497" y="457200"/>
            <a:ext cx="2702303" cy="1554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68" y="685800"/>
            <a:ext cx="4576665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84497" y="2101850"/>
            <a:ext cx="2702303" cy="1828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0"/>
            <a:ext cx="5486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7034" y="457200"/>
            <a:ext cx="2702052" cy="1554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-1"/>
            <a:ext cx="54864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87034" y="2101850"/>
            <a:ext cx="2702052" cy="182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0" y="362303"/>
            <a:ext cx="7200900" cy="106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72009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85492"/>
            <a:ext cx="457428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64440" y="6385492"/>
            <a:ext cx="73653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5149" y="6385492"/>
            <a:ext cx="6216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293" y="385731"/>
            <a:ext cx="8234855" cy="234305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/>
            <a:br>
              <a:rPr lang="en-US" sz="3600" dirty="0">
                <a:solidFill>
                  <a:schemeClr val="accent4"/>
                </a:solidFill>
              </a:rPr>
            </a:br>
            <a:br>
              <a:rPr lang="en-US" sz="3600" dirty="0">
                <a:solidFill>
                  <a:schemeClr val="accent4"/>
                </a:solidFill>
              </a:rPr>
            </a:br>
            <a:br>
              <a:rPr lang="en-US" sz="3600" dirty="0">
                <a:solidFill>
                  <a:schemeClr val="accent4"/>
                </a:solidFill>
              </a:rPr>
            </a:b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Persuasive Prevention: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3200" dirty="0">
                <a:solidFill>
                  <a:schemeClr val="accent4"/>
                </a:solidFill>
              </a:rPr>
              <a:t>Creating Evidence-Based Media Messages</a:t>
            </a:r>
            <a:br>
              <a:rPr lang="en-US" sz="2800" dirty="0">
                <a:solidFill>
                  <a:schemeClr val="accent4"/>
                </a:solidFill>
              </a:rPr>
            </a:br>
            <a:br>
              <a:rPr lang="en-US" sz="2800" dirty="0"/>
            </a:b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095" y="4939556"/>
            <a:ext cx="6319285" cy="1621563"/>
          </a:xfrm>
        </p:spPr>
        <p:txBody>
          <a:bodyPr>
            <a:noAutofit/>
          </a:bodyPr>
          <a:lstStyle/>
          <a:p>
            <a:pPr algn="r">
              <a:lnSpc>
                <a:spcPct val="50000"/>
              </a:lnSpc>
            </a:pPr>
            <a:endParaRPr lang="en-US" sz="1800" dirty="0"/>
          </a:p>
          <a:p>
            <a:pPr algn="r">
              <a:lnSpc>
                <a:spcPct val="50000"/>
              </a:lnSpc>
            </a:pPr>
            <a:endParaRPr lang="en-US" sz="1800" dirty="0"/>
          </a:p>
          <a:p>
            <a:pPr algn="r">
              <a:lnSpc>
                <a:spcPct val="50000"/>
              </a:lnSpc>
            </a:pPr>
            <a:r>
              <a:rPr lang="en-US" sz="1800" dirty="0"/>
              <a:t>William D. Crano, PhD</a:t>
            </a:r>
          </a:p>
          <a:p>
            <a:pPr algn="r">
              <a:lnSpc>
                <a:spcPct val="50000"/>
              </a:lnSpc>
            </a:pPr>
            <a:r>
              <a:rPr lang="en-US" sz="1800" dirty="0"/>
              <a:t>Professor of Psychology &amp; Director,</a:t>
            </a:r>
          </a:p>
          <a:p>
            <a:pPr algn="r">
              <a:lnSpc>
                <a:spcPct val="50000"/>
              </a:lnSpc>
            </a:pPr>
            <a:r>
              <a:rPr lang="en-US" sz="1800" dirty="0"/>
              <a:t>Health Psychology and Prevention Science Institute</a:t>
            </a:r>
          </a:p>
          <a:p>
            <a:pPr algn="r">
              <a:lnSpc>
                <a:spcPct val="50000"/>
              </a:lnSpc>
            </a:pPr>
            <a:r>
              <a:rPr lang="en-US" sz="1800" dirty="0"/>
              <a:t>Claremont Graduate University</a:t>
            </a:r>
          </a:p>
        </p:txBody>
      </p:sp>
      <p:pic>
        <p:nvPicPr>
          <p:cNvPr id="10" name="Content Placeholder 4" descr="4d3b1c8e94213743a213c324d884052d.jpg">
            <a:extLst>
              <a:ext uri="{FF2B5EF4-FFF2-40B4-BE49-F238E27FC236}">
                <a16:creationId xmlns:a16="http://schemas.microsoft.com/office/drawing/2014/main" id="{874337B8-8E64-D04F-923D-0EBD384BE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18" y="2796781"/>
            <a:ext cx="1723836" cy="241796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2A5D89F-44BA-084D-B86A-6796A8134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203" y="2182779"/>
            <a:ext cx="2082294" cy="294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E5DCEA2-9EDF-C144-994C-0BCCC586B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33519">
            <a:off x="1290623" y="4473133"/>
            <a:ext cx="1763857" cy="198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F6D7832C-95D0-8146-AD07-32C5DEAAA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41985">
            <a:off x="4325412" y="2556374"/>
            <a:ext cx="1628871" cy="20360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CB8DDD-96D0-1A44-90AD-D0D839BC5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301" y="2472086"/>
            <a:ext cx="2220199" cy="166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9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904" y="-102062"/>
            <a:ext cx="5974246" cy="118271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	</a:t>
            </a:r>
            <a:r>
              <a:rPr lang="en-US" sz="3600" dirty="0"/>
              <a:t>Important working 	assumptions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77" y="1579418"/>
            <a:ext cx="7993824" cy="4805128"/>
          </a:xfrm>
        </p:spPr>
        <p:txBody>
          <a:bodyPr>
            <a:normAutofit/>
          </a:bodyPr>
          <a:lstStyle/>
          <a:p>
            <a:r>
              <a:rPr lang="en-US" sz="3200" dirty="0"/>
              <a:t>People do not always believe what they are told, especially when dealing with psychotropic substances. </a:t>
            </a:r>
          </a:p>
          <a:p>
            <a:r>
              <a:rPr lang="en-US" sz="3200" dirty="0"/>
              <a:t>We need to overcome their </a:t>
            </a:r>
            <a:r>
              <a:rPr lang="en-US" sz="3200" dirty="0">
                <a:solidFill>
                  <a:schemeClr val="accent4"/>
                </a:solidFill>
              </a:rPr>
              <a:t>resistance</a:t>
            </a:r>
            <a:r>
              <a:rPr lang="en-US" sz="3200" dirty="0"/>
              <a:t> to attain positive preventive effects</a:t>
            </a:r>
          </a:p>
          <a:p>
            <a:r>
              <a:rPr lang="en-US" sz="3200" dirty="0"/>
              <a:t>The first and major consideration: expect </a:t>
            </a:r>
            <a:r>
              <a:rPr lang="en-US" sz="3200" dirty="0">
                <a:solidFill>
                  <a:schemeClr val="accent4"/>
                </a:solidFill>
              </a:rPr>
              <a:t>counter-arguments</a:t>
            </a:r>
          </a:p>
          <a:p>
            <a:r>
              <a:rPr lang="en-US" sz="3200" dirty="0"/>
              <a:t>The EQUIP can help overcome these defensive reactions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12282A-3B87-D14F-A449-56FEB1D53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397" y="156706"/>
            <a:ext cx="2007507" cy="1335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5BB615-A076-4F47-819A-B101D4D83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96" y="119294"/>
            <a:ext cx="2007507" cy="13102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21F80-10E4-0C43-AB83-95788B689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8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250" y="0"/>
            <a:ext cx="7200900" cy="147815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/>
              <a:t>Building on the EQUIP, when designing our persuasive message, we: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87" y="1065981"/>
            <a:ext cx="8574156" cy="5000616"/>
          </a:xfrm>
        </p:spPr>
        <p:txBody>
          <a:bodyPr>
            <a:noAutofit/>
          </a:bodyPr>
          <a:lstStyle/>
          <a:p>
            <a:r>
              <a:rPr lang="en-US" sz="3200" dirty="0"/>
              <a:t>Make resistance difficult, impossible, or apparently unnecessary</a:t>
            </a:r>
          </a:p>
          <a:p>
            <a:r>
              <a:rPr lang="en-US" sz="3200" dirty="0">
                <a:solidFill>
                  <a:schemeClr val="accent4"/>
                </a:solidFill>
              </a:rPr>
              <a:t>Target or tailor the persuasive message to the susceptibilities of the audience – what do they care about?</a:t>
            </a:r>
          </a:p>
          <a:p>
            <a:r>
              <a:rPr lang="en-US" sz="3200" dirty="0"/>
              <a:t>When dealing with young adult audiences: Use message sources  the care about – don’t let them take the easy way out – “He doesn’t know what he’s talking about…”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DF9AD-36E5-724C-89DF-768AA369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D6AD-EA0A-814A-8B72-C6164CB7B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2303"/>
            <a:ext cx="7715250" cy="565349"/>
          </a:xfrm>
        </p:spPr>
        <p:txBody>
          <a:bodyPr/>
          <a:lstStyle/>
          <a:p>
            <a:r>
              <a:rPr lang="en-US" dirty="0"/>
              <a:t>More specifics… “Dos &amp; Don’ts”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CAB96-8031-F145-A97E-5635625E0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7652"/>
            <a:ext cx="7715250" cy="5249311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600" dirty="0">
                <a:solidFill>
                  <a:schemeClr val="accent1"/>
                </a:solidFill>
                <a:latin typeface="Georgia (Body)"/>
                <a:cs typeface="Georgia (Body)"/>
              </a:rPr>
              <a:t>Do not over-promise or over-threaten: </a:t>
            </a:r>
          </a:p>
          <a:p>
            <a:pPr lvl="1"/>
            <a:r>
              <a:rPr lang="en-US" sz="2600" dirty="0">
                <a:solidFill>
                  <a:schemeClr val="accent4"/>
                </a:solidFill>
                <a:latin typeface="Georgia (Body)"/>
                <a:cs typeface="Georgia (Body)"/>
              </a:rPr>
              <a:t>Fear arousing ads </a:t>
            </a:r>
            <a:r>
              <a:rPr lang="en-US" sz="2600" dirty="0">
                <a:latin typeface="Georgia (Body)"/>
                <a:cs typeface="Georgia (Body)"/>
              </a:rPr>
              <a:t>usually fail </a:t>
            </a:r>
            <a:r>
              <a:rPr lang="mr-IN" sz="2600" dirty="0">
                <a:latin typeface="Georgia (Body)"/>
                <a:cs typeface="Georgia (Body)"/>
              </a:rPr>
              <a:t>–</a:t>
            </a:r>
            <a:r>
              <a:rPr lang="en-US" sz="2600" dirty="0">
                <a:latin typeface="Georgia (Body)"/>
                <a:cs typeface="Georgia (Body)"/>
              </a:rPr>
              <a:t> Avoid them </a:t>
            </a:r>
          </a:p>
          <a:p>
            <a:pPr lvl="1"/>
            <a:r>
              <a:rPr lang="en-US" sz="2600" dirty="0">
                <a:solidFill>
                  <a:schemeClr val="accent4"/>
                </a:solidFill>
                <a:latin typeface="Georgia (Body)"/>
                <a:cs typeface="Georgia (Body)"/>
              </a:rPr>
              <a:t>Unbelievable ads </a:t>
            </a:r>
            <a:r>
              <a:rPr lang="en-US" sz="2600" dirty="0">
                <a:latin typeface="Georgia (Body)"/>
                <a:cs typeface="Georgia (Body)"/>
              </a:rPr>
              <a:t>usually fail </a:t>
            </a:r>
            <a:r>
              <a:rPr lang="mr-IN" sz="2600" dirty="0">
                <a:latin typeface="Georgia (Body)"/>
                <a:cs typeface="Georgia (Body)"/>
              </a:rPr>
              <a:t>–</a:t>
            </a:r>
            <a:r>
              <a:rPr lang="en-US" sz="2600" dirty="0">
                <a:latin typeface="Georgia (Body)"/>
                <a:cs typeface="Georgia (Body)"/>
              </a:rPr>
              <a:t> Avoid them </a:t>
            </a:r>
          </a:p>
          <a:p>
            <a:pPr lvl="1"/>
            <a:r>
              <a:rPr lang="en-US" sz="2600" dirty="0">
                <a:solidFill>
                  <a:schemeClr val="accent4"/>
                </a:solidFill>
                <a:latin typeface="Georgia (Body)"/>
                <a:cs typeface="Georgia (Body)"/>
              </a:rPr>
              <a:t>Exaggerated ads</a:t>
            </a:r>
            <a:r>
              <a:rPr lang="en-US" sz="2600" dirty="0">
                <a:latin typeface="Georgia (Body)"/>
                <a:cs typeface="Georgia (Body)"/>
              </a:rPr>
              <a:t> usually fail </a:t>
            </a:r>
            <a:r>
              <a:rPr lang="mr-IN" sz="2600" dirty="0">
                <a:latin typeface="Georgia (Body)"/>
                <a:cs typeface="Georgia (Body)"/>
              </a:rPr>
              <a:t>–</a:t>
            </a:r>
            <a:r>
              <a:rPr lang="en-US" sz="2600" dirty="0">
                <a:latin typeface="Georgia (Body)"/>
                <a:cs typeface="Georgia (Body)"/>
              </a:rPr>
              <a:t> Avoid them</a:t>
            </a:r>
          </a:p>
          <a:p>
            <a:pPr lvl="1"/>
            <a:r>
              <a:rPr lang="en-US" sz="2600" dirty="0">
                <a:solidFill>
                  <a:schemeClr val="accent4"/>
                </a:solidFill>
                <a:latin typeface="Georgia (Body)"/>
                <a:cs typeface="Georgia (Body)"/>
              </a:rPr>
              <a:t>Whimsical ads </a:t>
            </a:r>
            <a:r>
              <a:rPr lang="en-US" sz="2600" dirty="0">
                <a:latin typeface="Georgia (Body)"/>
                <a:cs typeface="Georgia (Body)"/>
              </a:rPr>
              <a:t>usually fail </a:t>
            </a:r>
            <a:r>
              <a:rPr lang="mr-IN" sz="2600" dirty="0">
                <a:latin typeface="Georgia (Body)"/>
                <a:cs typeface="Georgia (Body)"/>
              </a:rPr>
              <a:t>–</a:t>
            </a:r>
            <a:r>
              <a:rPr lang="en-US" sz="2600" dirty="0">
                <a:latin typeface="Georgia (Body)"/>
                <a:cs typeface="Georgia (Body)"/>
              </a:rPr>
              <a:t> Avoid them</a:t>
            </a:r>
          </a:p>
          <a:p>
            <a:pPr lvl="1"/>
            <a:r>
              <a:rPr lang="en-US" sz="2600" dirty="0">
                <a:solidFill>
                  <a:schemeClr val="accent4"/>
                </a:solidFill>
                <a:latin typeface="Georgia (Body)"/>
                <a:cs typeface="Georgia (Body)"/>
              </a:rPr>
              <a:t>Disgusting ads </a:t>
            </a:r>
            <a:r>
              <a:rPr lang="en-US" sz="2600" dirty="0">
                <a:latin typeface="Georgia (Body)"/>
                <a:cs typeface="Georgia (Body)"/>
              </a:rPr>
              <a:t>usually fail </a:t>
            </a:r>
            <a:r>
              <a:rPr lang="mr-IN" sz="2600" dirty="0">
                <a:latin typeface="Georgia (Body)"/>
                <a:cs typeface="Georgia (Body)"/>
              </a:rPr>
              <a:t>–</a:t>
            </a:r>
            <a:r>
              <a:rPr lang="en-US" sz="2600" dirty="0">
                <a:latin typeface="Georgia (Body)"/>
                <a:cs typeface="Georgia (Body)"/>
              </a:rPr>
              <a:t> Avoid them</a:t>
            </a:r>
          </a:p>
          <a:p>
            <a:pPr lvl="1"/>
            <a:r>
              <a:rPr lang="en-US" sz="2600" dirty="0">
                <a:latin typeface="Georgia (Body)"/>
                <a:cs typeface="Georgia (Body)"/>
              </a:rPr>
              <a:t>Current failures result in  future failures by reinforcing resistance </a:t>
            </a:r>
          </a:p>
          <a:p>
            <a:pPr lvl="1"/>
            <a:r>
              <a:rPr lang="en-US" sz="2800" dirty="0">
                <a:latin typeface="Georgia (Body)"/>
                <a:cs typeface="Georgia (Body)"/>
              </a:rPr>
              <a:t>For young adults, </a:t>
            </a:r>
            <a:r>
              <a:rPr lang="en-US" sz="2800" dirty="0">
                <a:solidFill>
                  <a:srgbClr val="07CB98"/>
                </a:solidFill>
                <a:latin typeface="Georgia (Body)"/>
                <a:cs typeface="Georgia (Body)"/>
              </a:rPr>
              <a:t>involve opinion leaders as message sources</a:t>
            </a:r>
            <a:r>
              <a:rPr lang="en-US" sz="2800" dirty="0">
                <a:latin typeface="Georgia (Body)"/>
                <a:cs typeface="Georgia (Body)"/>
              </a:rPr>
              <a:t>, but choose carefully</a:t>
            </a:r>
          </a:p>
          <a:p>
            <a:pPr lvl="1"/>
            <a:r>
              <a:rPr lang="en-US" sz="2800" dirty="0">
                <a:latin typeface="Georgia (Body)"/>
                <a:cs typeface="Georgia (Body)"/>
              </a:rPr>
              <a:t>Try to create a norm of abstinence or avoidance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4D3D-65DE-EF4D-AC00-4A82093A3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6F12FD-20C2-164D-A0AA-6F5DE316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CA03F-A3CD-A04B-B889-20CF3731A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B19CC1-4AF2-3A4C-A88C-2F591C305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1438B-BCE3-4541-AFE5-74030784F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706BF-16A8-C343-94C9-94D39858F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" y="906418"/>
            <a:ext cx="4216400" cy="193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F9E93-FC7B-E24E-988E-1612B76F5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33659"/>
            <a:ext cx="4203700" cy="193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28F104-71CB-D541-825B-72F2939A5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720" y="3773196"/>
            <a:ext cx="4183632" cy="2542138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0A6E3CB-EB32-8042-9E17-23F336485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7200" y="3220140"/>
            <a:ext cx="3657600" cy="2356143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8DEFE2-787A-4942-BC5E-95D908C1D7DB}"/>
              </a:ext>
            </a:extLst>
          </p:cNvPr>
          <p:cNvSpPr txBox="1"/>
          <p:nvPr/>
        </p:nvSpPr>
        <p:spPr>
          <a:xfrm>
            <a:off x="731520" y="329184"/>
            <a:ext cx="783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Fear arousing, exaggerated, unbelievable, disgusting ads</a:t>
            </a:r>
          </a:p>
        </p:txBody>
      </p:sp>
    </p:spTree>
    <p:extLst>
      <p:ext uri="{BB962C8B-B14F-4D97-AF65-F5344CB8AC3E}">
        <p14:creationId xmlns:p14="http://schemas.microsoft.com/office/powerpoint/2010/main" val="74278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FDB82F-A803-D046-84A7-740DE7F4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9F889C-CD2B-E644-AD09-39CEB0E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14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9ED65F1-D628-5246-B6E2-85FC3AFB4E1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66813"/>
            <a:ext cx="7200900" cy="5010150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Thank you for your kind attention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8E3ECC-4F1F-B244-8FA3-54A2DEABB513}"/>
              </a:ext>
            </a:extLst>
          </p:cNvPr>
          <p:cNvSpPr txBox="1"/>
          <p:nvPr/>
        </p:nvSpPr>
        <p:spPr>
          <a:xfrm>
            <a:off x="2297141" y="4490489"/>
            <a:ext cx="5151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4800" dirty="0"/>
              <a:t>Any 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3DE1CB-E0D2-0D44-890B-2798F7B3F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240" y="2367511"/>
            <a:ext cx="3492500" cy="2324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A60840-8EFB-F243-9CDD-1CF86CAE0872}"/>
              </a:ext>
            </a:extLst>
          </p:cNvPr>
          <p:cNvSpPr txBox="1"/>
          <p:nvPr/>
        </p:nvSpPr>
        <p:spPr>
          <a:xfrm>
            <a:off x="5480833" y="5839722"/>
            <a:ext cx="3390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</a:t>
            </a:r>
            <a:r>
              <a:rPr lang="en-US" sz="2400"/>
              <a:t>illiam</a:t>
            </a:r>
            <a:r>
              <a:rPr lang="en-US" sz="2400" dirty="0" err="1"/>
              <a:t>.crano@cgu.edu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73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764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Relatively bleak history for demand reduction campaigns</a:t>
            </a:r>
            <a:br>
              <a:rPr lang="en-US" dirty="0"/>
            </a:br>
            <a:r>
              <a:rPr lang="en-US" sz="2000" dirty="0"/>
              <a:t>Combined effects of </a:t>
            </a:r>
            <a:r>
              <a:rPr lang="en-US" sz="2000" b="1" dirty="0"/>
              <a:t>supply</a:t>
            </a:r>
            <a:r>
              <a:rPr lang="en-US" sz="2000" dirty="0"/>
              <a:t> and </a:t>
            </a:r>
            <a:r>
              <a:rPr lang="en-US" sz="2000" b="1" dirty="0"/>
              <a:t>demand</a:t>
            </a:r>
            <a:r>
              <a:rPr lang="en-US" sz="2000" dirty="0"/>
              <a:t> reduction efforts over the years, after many billions of dollars expended in the U.S.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276600" cy="365125"/>
          </a:xfrm>
        </p:spPr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59D7-9998-4BD5-9D08-3836140D99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6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105889"/>
            <a:ext cx="7200900" cy="911029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The Issues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A35F8-E937-4949-BAF9-CCF2BF456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3770"/>
            <a:ext cx="8401792" cy="53858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Mass Media have been irregularly successful in prevention of psychotropic substance use</a:t>
            </a:r>
          </a:p>
          <a:p>
            <a:r>
              <a:rPr lang="en-US" sz="2800" dirty="0"/>
              <a:t>Successful campaigns are good value</a:t>
            </a:r>
          </a:p>
          <a:p>
            <a:r>
              <a:rPr lang="en-US" sz="2800" dirty="0"/>
              <a:t>Failed campaigns are intolerably expensive</a:t>
            </a:r>
          </a:p>
          <a:p>
            <a:r>
              <a:rPr lang="en-US" sz="2800" dirty="0"/>
              <a:t>Inevitably, failed campaigns have ignored evidence on persuasion, resulting in use of unpersuasive preventive communications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PREVENTION ALWAYS INVOLVES PERSUASION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53A83-52C7-3047-9BFD-1F352881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1C1D9-3505-C14A-B0BE-5F7F7CD9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3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0s Anti-Drug Commercial - Your Brain On Drugs">
            <a:hlinkClick r:id="" action="ppaction://media"/>
            <a:extLst>
              <a:ext uri="{FF2B5EF4-FFF2-40B4-BE49-F238E27FC236}">
                <a16:creationId xmlns:a16="http://schemas.microsoft.com/office/drawing/2014/main" id="{6361DC92-D7A5-BA4D-BC8A-AAA35B56D9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8688" y="1386314"/>
            <a:ext cx="4205288" cy="434657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8EFF9-C9BF-9C49-A468-E51AB238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7736" y="0"/>
            <a:ext cx="7200900" cy="1069940"/>
          </a:xfrm>
        </p:spPr>
        <p:txBody>
          <a:bodyPr>
            <a:normAutofit/>
          </a:bodyPr>
          <a:lstStyle/>
          <a:p>
            <a:r>
              <a:rPr lang="en-US" dirty="0"/>
              <a:t>Let’s consider a memorable ad from an early media campaign in the U.S.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DE15BC-427C-DC41-9CD9-790FA68C2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5A7F2-941D-7145-9A5D-51934E29A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15615"/>
            <a:ext cx="7200900" cy="861848"/>
          </a:xfrm>
        </p:spPr>
        <p:txBody>
          <a:bodyPr>
            <a:normAutofit fontScale="90000"/>
          </a:bodyPr>
          <a:lstStyle/>
          <a:p>
            <a:r>
              <a:rPr lang="en-US" dirty="0"/>
              <a:t>Some questions the ad evoked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234CA-6E58-EB48-B3D5-E4AB9B6F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718891"/>
            <a:ext cx="7499788" cy="5420218"/>
          </a:xfrm>
        </p:spPr>
        <p:txBody>
          <a:bodyPr/>
          <a:lstStyle/>
          <a:p>
            <a:r>
              <a:rPr lang="en-US" dirty="0"/>
              <a:t>Yeah can I get a side of bacon with that?</a:t>
            </a:r>
          </a:p>
          <a:p>
            <a:r>
              <a:rPr lang="en-US" dirty="0"/>
              <a:t>Could you make that over easy?</a:t>
            </a:r>
          </a:p>
          <a:p>
            <a:r>
              <a:rPr lang="en-US" dirty="0"/>
              <a:t>Yes. Are you going to eat my brain? Because I’m really hungry...mostly from doing drugs.</a:t>
            </a:r>
          </a:p>
          <a:p>
            <a:r>
              <a:rPr lang="en-US" dirty="0"/>
              <a:t>No, that's a frying pan, and that's an egg. I think whoever wrote this ad is on drugs.</a:t>
            </a:r>
          </a:p>
          <a:p>
            <a:r>
              <a:rPr lang="en-US" dirty="0"/>
              <a:t>Etc.  How about that S. Dakota campaign  It only cost $.5 Mil</a:t>
            </a:r>
          </a:p>
          <a:p>
            <a:r>
              <a:rPr lang="en-US" dirty="0"/>
              <a:t>The Meth campaign was brought to you by the same people who produced this</a:t>
            </a:r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5D41D-F657-8D43-89A3-C2D6401D4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C4858-2AB6-CF4D-9DCC-63713EE56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683" y="115615"/>
            <a:ext cx="2144110" cy="1427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996427-59A1-9341-82DD-CF999AAF3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210" y="4531176"/>
            <a:ext cx="4653648" cy="465364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9F411-4970-914D-8639-C56752C4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3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7ADE2-68B0-4948-8ADE-1BA11A83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OK SMARTASS, WHAT SHOULD I DO? </a:t>
            </a:r>
            <a:br>
              <a:rPr lang="en-US" dirty="0"/>
            </a:br>
            <a:r>
              <a:rPr lang="en-US" sz="2700" dirty="0"/>
              <a:t>SOME STEPS in Persuasion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166ED-8BD4-BA46-8723-18180B1CC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DON’T TRIVIALIZE THE ISSUE</a:t>
            </a:r>
          </a:p>
          <a:p>
            <a:pPr marL="0" indent="0">
              <a:buNone/>
            </a:pPr>
            <a:r>
              <a:rPr lang="en-US" dirty="0"/>
              <a:t>Induce audience to pay attention to your message </a:t>
            </a:r>
          </a:p>
          <a:p>
            <a:r>
              <a:rPr lang="en-US" dirty="0"/>
              <a:t>Induce them to think about your message</a:t>
            </a:r>
          </a:p>
          <a:p>
            <a:r>
              <a:rPr lang="en-US" dirty="0"/>
              <a:t>Present information in way that is difficult to counter</a:t>
            </a:r>
          </a:p>
          <a:p>
            <a:r>
              <a:rPr lang="en-US" dirty="0"/>
              <a:t>Get buy-in and if possible, commitment to act</a:t>
            </a:r>
          </a:p>
          <a:p>
            <a:r>
              <a:rPr lang="en-US" dirty="0"/>
              <a:t>A single presentation doesn’t do much – rinse &amp; repeat</a:t>
            </a:r>
          </a:p>
          <a:p>
            <a:r>
              <a:rPr lang="en-US" dirty="0"/>
              <a:t>Boost initial effect with “booster shots”</a:t>
            </a:r>
          </a:p>
          <a:p>
            <a:r>
              <a:rPr lang="en-US" dirty="0"/>
              <a:t>Not that</a:t>
            </a:r>
            <a:r>
              <a:rPr lang="en-US" dirty="0">
                <a:sym typeface="Wingdings" pitchFamily="2" charset="2"/>
              </a:rPr>
              <a:t>    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A250B1-A562-FD40-A754-5BC59378D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A3E36-79C1-A940-BEEA-E91F62B2F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186" y="4413504"/>
            <a:ext cx="1563264" cy="20135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95399-8475-6541-BA7F-239B4586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331" y="254418"/>
            <a:ext cx="8468140" cy="1240508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/>
              <a:t>Our solution: </a:t>
            </a:r>
            <a:r>
              <a:rPr lang="en-US" sz="3600" dirty="0">
                <a:solidFill>
                  <a:schemeClr val="accent4"/>
                </a:solidFill>
              </a:rPr>
              <a:t>The EQUIP Model</a:t>
            </a:r>
            <a:r>
              <a:rPr lang="en-US" sz="3600" dirty="0"/>
              <a:t>, which integrates critical media and persuasion requirements for effective prevention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774" y="1805050"/>
            <a:ext cx="6266901" cy="305789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EQUIP </a:t>
            </a:r>
            <a:r>
              <a:rPr lang="en-US" sz="3200" dirty="0">
                <a:solidFill>
                  <a:schemeClr val="accent1"/>
                </a:solidFill>
              </a:rPr>
              <a:t>highlights the key design features for successful media-based persuasion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It is based on 60 years of strong,  well-established evidence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4E4187-3A6B-9845-9513-63BE70B4B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157" y="4160585"/>
            <a:ext cx="1690063" cy="26185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23DE6-B5A2-EC4D-B72A-C94388B14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176" y="4349976"/>
            <a:ext cx="1555668" cy="22005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85F2F-28DE-2E4E-91BF-931540CF0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78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15" y="373780"/>
            <a:ext cx="7868148" cy="11857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The Central Action Components of the EQUIP Model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837" y="918558"/>
            <a:ext cx="7228459" cy="5239183"/>
          </a:xfrm>
        </p:spPr>
        <p:txBody>
          <a:bodyPr>
            <a:normAutofit lnSpcReduction="10000"/>
          </a:bodyPr>
          <a:lstStyle/>
          <a:p>
            <a:endParaRPr lang="en-US" sz="3000" b="1" dirty="0">
              <a:solidFill>
                <a:schemeClr val="accent4"/>
              </a:solidFill>
              <a:latin typeface="Bodoni MT Black" panose="02070A03080606020203" pitchFamily="18" charset="0"/>
            </a:endParaRPr>
          </a:p>
          <a:p>
            <a:r>
              <a:rPr lang="en-US" sz="3200" b="1" dirty="0">
                <a:solidFill>
                  <a:schemeClr val="accent4"/>
                </a:solidFill>
                <a:latin typeface="Bodoni MT Black" panose="02070A03080606020203" pitchFamily="18" charset="0"/>
              </a:rPr>
              <a:t>E</a:t>
            </a:r>
            <a:r>
              <a:rPr lang="en-US" sz="3200" dirty="0">
                <a:solidFill>
                  <a:schemeClr val="accent4"/>
                </a:solidFill>
              </a:rPr>
              <a:t>ngage</a:t>
            </a:r>
            <a:r>
              <a:rPr lang="en-US" sz="3200" dirty="0">
                <a:solidFill>
                  <a:srgbClr val="FFFF00"/>
                </a:solidFill>
              </a:rPr>
              <a:t>: </a:t>
            </a:r>
            <a:r>
              <a:rPr lang="en-US" sz="3200" dirty="0"/>
              <a:t>Attract and maintain attention of your audience</a:t>
            </a:r>
          </a:p>
          <a:p>
            <a:r>
              <a:rPr lang="en-US" sz="3200" b="1" dirty="0">
                <a:solidFill>
                  <a:schemeClr val="accent4"/>
                </a:solidFill>
                <a:latin typeface="Bodoni MT Black" panose="02070A03080606020203" pitchFamily="18" charset="0"/>
              </a:rPr>
              <a:t>Q</a:t>
            </a:r>
            <a:r>
              <a:rPr lang="en-US" sz="3200" dirty="0">
                <a:solidFill>
                  <a:schemeClr val="accent4"/>
                </a:solidFill>
              </a:rPr>
              <a:t>uestion</a:t>
            </a:r>
            <a:r>
              <a:rPr lang="en-US" sz="3200" dirty="0">
                <a:solidFill>
                  <a:srgbClr val="FFFF00"/>
                </a:solidFill>
              </a:rPr>
              <a:t>: </a:t>
            </a:r>
            <a:r>
              <a:rPr lang="en-US" sz="3200" dirty="0"/>
              <a:t>Raise question in mind of receiver about their pro-drug attitude </a:t>
            </a:r>
          </a:p>
          <a:p>
            <a:r>
              <a:rPr lang="en-US" sz="3200" b="1" dirty="0">
                <a:solidFill>
                  <a:schemeClr val="accent4"/>
                </a:solidFill>
                <a:latin typeface="Bodoni MT Black" panose="02070A03080606020203" pitchFamily="18" charset="0"/>
              </a:rPr>
              <a:t>U</a:t>
            </a:r>
            <a:r>
              <a:rPr lang="en-US" sz="3200" dirty="0">
                <a:solidFill>
                  <a:schemeClr val="accent4"/>
                </a:solidFill>
              </a:rPr>
              <a:t>ndermine</a:t>
            </a:r>
            <a:r>
              <a:rPr lang="en-US" sz="3200" dirty="0">
                <a:solidFill>
                  <a:srgbClr val="FFFF00"/>
                </a:solidFill>
              </a:rPr>
              <a:t>: </a:t>
            </a:r>
            <a:r>
              <a:rPr lang="en-US" sz="3200" dirty="0"/>
              <a:t>Destabilize the attitude </a:t>
            </a:r>
          </a:p>
          <a:p>
            <a:r>
              <a:rPr lang="en-US" sz="3200" b="1" dirty="0">
                <a:solidFill>
                  <a:schemeClr val="accent4"/>
                </a:solidFill>
                <a:latin typeface="Bodoni MT Black" panose="02070A03080606020203" pitchFamily="18" charset="0"/>
              </a:rPr>
              <a:t>I</a:t>
            </a:r>
            <a:r>
              <a:rPr lang="en-US" sz="3200" dirty="0">
                <a:solidFill>
                  <a:schemeClr val="accent4"/>
                </a:solidFill>
              </a:rPr>
              <a:t>nform</a:t>
            </a:r>
            <a:r>
              <a:rPr lang="en-US" sz="3200" dirty="0">
                <a:solidFill>
                  <a:srgbClr val="FFFF00"/>
                </a:solidFill>
              </a:rPr>
              <a:t>: </a:t>
            </a:r>
            <a:r>
              <a:rPr lang="en-US" sz="3200" dirty="0"/>
              <a:t>Provide plausible replacement of existing belief</a:t>
            </a:r>
          </a:p>
          <a:p>
            <a:r>
              <a:rPr lang="en-US" sz="3200" b="1" dirty="0">
                <a:solidFill>
                  <a:schemeClr val="accent4"/>
                </a:solidFill>
                <a:latin typeface="Bodoni MT Black" panose="02070A03080606020203" pitchFamily="18" charset="0"/>
              </a:rPr>
              <a:t>P</a:t>
            </a:r>
            <a:r>
              <a:rPr lang="en-US" sz="3200" dirty="0">
                <a:solidFill>
                  <a:schemeClr val="accent4"/>
                </a:solidFill>
              </a:rPr>
              <a:t>ersuade</a:t>
            </a:r>
            <a:r>
              <a:rPr lang="en-US" sz="3200" dirty="0">
                <a:solidFill>
                  <a:srgbClr val="FFFF00"/>
                </a:solidFill>
              </a:rPr>
              <a:t>: </a:t>
            </a:r>
            <a:r>
              <a:rPr lang="en-US" sz="3200" dirty="0"/>
              <a:t>Provide incentives for agreement with your message</a:t>
            </a:r>
          </a:p>
          <a:p>
            <a:endParaRPr lang="en-US" sz="30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F9AA9-7A32-5D4B-8216-F1495A2E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6306" y="205176"/>
            <a:ext cx="6816437" cy="658317"/>
          </a:xfrm>
        </p:spPr>
        <p:txBody>
          <a:bodyPr>
            <a:noAutofit/>
          </a:bodyPr>
          <a:lstStyle/>
          <a:p>
            <a:pPr algn="r"/>
            <a:r>
              <a:rPr lang="en-US" dirty="0"/>
              <a:t>Let’s Evaluate the Ad using </a:t>
            </a:r>
            <a:r>
              <a:rPr lang="en-US" dirty="0">
                <a:solidFill>
                  <a:schemeClr val="accent4"/>
                </a:solidFill>
              </a:rPr>
              <a:t>EQUIP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2901"/>
            <a:ext cx="8882743" cy="5145002"/>
          </a:xfrm>
        </p:spPr>
        <p:txBody>
          <a:bodyPr>
            <a:noAutofit/>
          </a:bodyPr>
          <a:lstStyle/>
          <a:p>
            <a:pPr lvl="1"/>
            <a:r>
              <a:rPr lang="en-US" sz="2400" dirty="0">
                <a:solidFill>
                  <a:schemeClr val="accent4"/>
                </a:solidFill>
              </a:rPr>
              <a:t>ENGAGE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dirty="0"/>
              <a:t>Did it attract people’s attention?  </a:t>
            </a:r>
            <a:r>
              <a:rPr lang="en-US" sz="2400" dirty="0">
                <a:solidFill>
                  <a:schemeClr val="accent1"/>
                </a:solidFill>
              </a:rPr>
              <a:t>Yes, initially.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QUESTION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dirty="0"/>
              <a:t>Did it raise a question in viewers’ minds? </a:t>
            </a:r>
            <a:r>
              <a:rPr lang="en-US" sz="2400" dirty="0">
                <a:solidFill>
                  <a:schemeClr val="accent1"/>
                </a:solidFill>
              </a:rPr>
              <a:t>No.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UNDERMINE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dirty="0"/>
              <a:t>Did it threaten existing beliefs &amp; provide alternative? </a:t>
            </a:r>
            <a:r>
              <a:rPr lang="en-US" sz="2400" dirty="0">
                <a:solidFill>
                  <a:schemeClr val="accent1"/>
                </a:solidFill>
              </a:rPr>
              <a:t>No.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INFORM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dirty="0"/>
              <a:t>Did it tell you how to avoid frying your brain? </a:t>
            </a:r>
            <a:r>
              <a:rPr lang="en-US" sz="2400" dirty="0">
                <a:solidFill>
                  <a:schemeClr val="accent1"/>
                </a:solidFill>
              </a:rPr>
              <a:t>No.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PERSUADE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dirty="0"/>
              <a:t>Was it persuasive? </a:t>
            </a:r>
            <a:r>
              <a:rPr lang="en-US" sz="2400" dirty="0">
                <a:solidFill>
                  <a:schemeClr val="accent1"/>
                </a:solidFill>
              </a:rPr>
              <a:t>No. It is telling me to avoid  a drug, but not how to do it, or why I should</a:t>
            </a:r>
            <a:r>
              <a:rPr lang="mr-IN" sz="2400" dirty="0">
                <a:solidFill>
                  <a:schemeClr val="accent1"/>
                </a:solidFill>
              </a:rPr>
              <a:t>…</a:t>
            </a:r>
            <a:r>
              <a:rPr lang="en-US" sz="2400" dirty="0">
                <a:solidFill>
                  <a:schemeClr val="accent1"/>
                </a:solidFill>
              </a:rPr>
              <a:t> It will fail. </a:t>
            </a:r>
            <a:endParaRPr lang="en-US" sz="1000" dirty="0"/>
          </a:p>
          <a:p>
            <a:r>
              <a:rPr lang="en-US" sz="2400" dirty="0">
                <a:solidFill>
                  <a:schemeClr val="accent1"/>
                </a:solidFill>
              </a:rPr>
              <a:t>BUT, Americans remember the </a:t>
            </a:r>
            <a:r>
              <a:rPr lang="en-US" sz="2400" dirty="0">
                <a:solidFill>
                  <a:schemeClr val="accent4"/>
                </a:solidFill>
              </a:rPr>
              <a:t>‘this is your brain on drugs’ </a:t>
            </a:r>
            <a:r>
              <a:rPr lang="en-US" sz="2400" dirty="0">
                <a:solidFill>
                  <a:schemeClr val="accent1"/>
                </a:solidFill>
              </a:rPr>
              <a:t>ad! Difference between memorability and persuasibility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AFRICA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56B975-70E4-2F44-A479-0E280B162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127586"/>
            <a:ext cx="1981035" cy="10353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A580D-FDA2-744C-8114-35873A97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8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rushed Metal 16x9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brushed metal presentation (widescreen).potx" id="{C4E52658-42BB-4751-AD45-DBF99E6546BE}" vid="{DAEF9E1A-844D-45D9-BB7C-945DFF722FA1}"/>
    </a:ext>
  </a:extLst>
</a:theme>
</file>

<file path=ppt/theme/theme2.xml><?xml version="1.0" encoding="utf-8"?>
<a:theme xmlns:a="http://schemas.openxmlformats.org/drawingml/2006/main" name="Office Them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1164</TotalTime>
  <Words>889</Words>
  <Application>Microsoft Office PowerPoint</Application>
  <PresentationFormat>On-screen Show (4:3)</PresentationFormat>
  <Paragraphs>119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Bodoni MT Black</vt:lpstr>
      <vt:lpstr>Georgia</vt:lpstr>
      <vt:lpstr>Georgia (Body)</vt:lpstr>
      <vt:lpstr>Brushed Metal 16x9</vt:lpstr>
      <vt:lpstr>    Persuasive Prevention: Creating Evidence-Based Media Messages   </vt:lpstr>
      <vt:lpstr>Relatively bleak history for demand reduction campaigns Combined effects of supply and demand reduction efforts over the years, after many billions of dollars expended in the U.S.</vt:lpstr>
      <vt:lpstr>The Issues</vt:lpstr>
      <vt:lpstr>Let’s consider a memorable ad from an early media campaign in the U.S.</vt:lpstr>
      <vt:lpstr>Some questions the ad evoked </vt:lpstr>
      <vt:lpstr>OK SMARTASS, WHAT SHOULD I DO?  SOME STEPS in Persuasion</vt:lpstr>
      <vt:lpstr>    Our solution: The EQUIP Model, which integrates critical media and persuasion requirements for effective prevention</vt:lpstr>
      <vt:lpstr>The Central Action Components of the EQUIP Model </vt:lpstr>
      <vt:lpstr>Let’s Evaluate the Ad using EQUIP </vt:lpstr>
      <vt:lpstr> Important working  assumptions</vt:lpstr>
      <vt:lpstr>   Building on the EQUIP, when designing our persuasive message, we: </vt:lpstr>
      <vt:lpstr>More specifics… “Dos &amp; Don’ts”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Microsoft Office User</dc:creator>
  <cp:lastModifiedBy>Diana Crossan</cp:lastModifiedBy>
  <cp:revision>107</cp:revision>
  <dcterms:created xsi:type="dcterms:W3CDTF">2018-09-13T20:39:10Z</dcterms:created>
  <dcterms:modified xsi:type="dcterms:W3CDTF">2020-09-17T19:23:22Z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