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5"/>
  </p:notesMasterIdLst>
  <p:handoutMasterIdLst>
    <p:handoutMasterId r:id="rId16"/>
  </p:handoutMasterIdLst>
  <p:sldIdLst>
    <p:sldId id="396" r:id="rId2"/>
    <p:sldId id="399" r:id="rId3"/>
    <p:sldId id="422" r:id="rId4"/>
    <p:sldId id="430" r:id="rId5"/>
    <p:sldId id="431" r:id="rId6"/>
    <p:sldId id="433" r:id="rId7"/>
    <p:sldId id="429" r:id="rId8"/>
    <p:sldId id="436" r:id="rId9"/>
    <p:sldId id="427" r:id="rId10"/>
    <p:sldId id="434" r:id="rId11"/>
    <p:sldId id="426" r:id="rId12"/>
    <p:sldId id="428" r:id="rId13"/>
    <p:sldId id="418" r:id="rId14"/>
  </p:sldIdLst>
  <p:sldSz cx="9144000" cy="6858000" type="screen4x3"/>
  <p:notesSz cx="6781800" cy="99187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184">
          <p15:clr>
            <a:srgbClr val="A4A3A4"/>
          </p15:clr>
        </p15:guide>
      </p15:sldGuideLst>
    </p:ext>
    <p:ext uri="{2D200454-40CA-4A62-9FC3-DE9A4176ACB9}">
      <p15:notesGuideLst xmlns:p15="http://schemas.microsoft.com/office/powerpoint/2012/main">
        <p15:guide id="1" orient="horz" pos="3124">
          <p15:clr>
            <a:srgbClr val="A4A3A4"/>
          </p15:clr>
        </p15:guide>
        <p15:guide id="2" pos="21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2469"/>
    <a:srgbClr val="6699FF"/>
    <a:srgbClr val="6C9FD2"/>
    <a:srgbClr val="4988C7"/>
    <a:srgbClr val="0000FF"/>
    <a:srgbClr val="FF99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7" autoAdjust="0"/>
    <p:restoredTop sz="94663" autoAdjust="0"/>
  </p:normalViewPr>
  <p:slideViewPr>
    <p:cSldViewPr>
      <p:cViewPr varScale="1">
        <p:scale>
          <a:sx n="117" d="100"/>
          <a:sy n="117" d="100"/>
        </p:scale>
        <p:origin x="208" y="120"/>
      </p:cViewPr>
      <p:guideLst>
        <p:guide orient="horz" pos="2160"/>
        <p:guide pos="51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122" y="-96"/>
      </p:cViewPr>
      <p:guideLst>
        <p:guide orient="horz" pos="3124"/>
        <p:guide pos="21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38463"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5402" tIns="47701" rIns="95402" bIns="47701" numCol="1" anchor="t" anchorCtr="0" compatLnSpc="1">
            <a:prstTxWarp prst="textNoShape">
              <a:avLst/>
            </a:prstTxWarp>
          </a:bodyPr>
          <a:lstStyle>
            <a:lvl1pPr defTabSz="954088" eaLnBrk="1" hangingPunct="1">
              <a:defRPr sz="1300">
                <a:latin typeface="Times New Roman" pitchFamily="18" charset="0"/>
              </a:defRPr>
            </a:lvl1pPr>
          </a:lstStyle>
          <a:p>
            <a:pPr>
              <a:defRPr/>
            </a:pPr>
            <a:endParaRPr lang="en-GB" altLang="en-US"/>
          </a:p>
        </p:txBody>
      </p:sp>
      <p:sp>
        <p:nvSpPr>
          <p:cNvPr id="4099" name="Rectangle 3"/>
          <p:cNvSpPr>
            <a:spLocks noGrp="1" noChangeArrowheads="1"/>
          </p:cNvSpPr>
          <p:nvPr>
            <p:ph type="dt" sz="quarter" idx="1"/>
          </p:nvPr>
        </p:nvSpPr>
        <p:spPr bwMode="auto">
          <a:xfrm>
            <a:off x="3843338" y="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5402" tIns="47701" rIns="95402" bIns="47701" numCol="1" anchor="t" anchorCtr="0" compatLnSpc="1">
            <a:prstTxWarp prst="textNoShape">
              <a:avLst/>
            </a:prstTxWarp>
          </a:bodyPr>
          <a:lstStyle>
            <a:lvl1pPr algn="r" defTabSz="954088" eaLnBrk="1" hangingPunct="1">
              <a:defRPr sz="1300">
                <a:latin typeface="Times New Roman" pitchFamily="18" charset="0"/>
              </a:defRPr>
            </a:lvl1pPr>
          </a:lstStyle>
          <a:p>
            <a:pPr>
              <a:defRPr/>
            </a:pPr>
            <a:endParaRPr lang="en-GB" altLang="en-US"/>
          </a:p>
        </p:txBody>
      </p:sp>
      <p:sp>
        <p:nvSpPr>
          <p:cNvPr id="4100" name="Rectangle 4"/>
          <p:cNvSpPr>
            <a:spLocks noGrp="1" noChangeArrowheads="1"/>
          </p:cNvSpPr>
          <p:nvPr>
            <p:ph type="ftr" sz="quarter" idx="2"/>
          </p:nvPr>
        </p:nvSpPr>
        <p:spPr bwMode="auto">
          <a:xfrm>
            <a:off x="0" y="9421813"/>
            <a:ext cx="2938463"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5402" tIns="47701" rIns="95402" bIns="47701" numCol="1" anchor="b" anchorCtr="0" compatLnSpc="1">
            <a:prstTxWarp prst="textNoShape">
              <a:avLst/>
            </a:prstTxWarp>
          </a:bodyPr>
          <a:lstStyle>
            <a:lvl1pPr defTabSz="954088" eaLnBrk="1" hangingPunct="1">
              <a:defRPr sz="1300">
                <a:latin typeface="Times New Roman" pitchFamily="18" charset="0"/>
              </a:defRPr>
            </a:lvl1pPr>
          </a:lstStyle>
          <a:p>
            <a:pPr>
              <a:defRPr/>
            </a:pPr>
            <a:endParaRPr lang="en-GB" altLang="en-US"/>
          </a:p>
        </p:txBody>
      </p:sp>
      <p:sp>
        <p:nvSpPr>
          <p:cNvPr id="4101" name="Rectangle 5"/>
          <p:cNvSpPr>
            <a:spLocks noGrp="1" noChangeArrowheads="1"/>
          </p:cNvSpPr>
          <p:nvPr>
            <p:ph type="sldNum" sz="quarter" idx="3"/>
          </p:nvPr>
        </p:nvSpPr>
        <p:spPr bwMode="auto">
          <a:xfrm>
            <a:off x="3843338" y="9421813"/>
            <a:ext cx="2938462"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5402" tIns="47701" rIns="95402" bIns="47701" numCol="1" anchor="b" anchorCtr="0" compatLnSpc="1">
            <a:prstTxWarp prst="textNoShape">
              <a:avLst/>
            </a:prstTxWarp>
          </a:bodyPr>
          <a:lstStyle>
            <a:lvl1pPr algn="r" defTabSz="954088" eaLnBrk="1" hangingPunct="1">
              <a:defRPr sz="1300">
                <a:latin typeface="Times New Roman" panose="02020603050405020304" pitchFamily="18" charset="0"/>
              </a:defRPr>
            </a:lvl1pPr>
          </a:lstStyle>
          <a:p>
            <a:pPr>
              <a:defRPr/>
            </a:pPr>
            <a:fld id="{E6CF7AAD-BF34-4EA7-8A8E-1C4AF7ADA8B4}" type="slidenum">
              <a:rPr lang="en-US" altLang="en-US"/>
              <a:pPr>
                <a:defRPr/>
              </a:pPr>
              <a:t>‹#›</a:t>
            </a:fld>
            <a:endParaRPr lang="en-US" altLang="en-US"/>
          </a:p>
        </p:txBody>
      </p:sp>
    </p:spTree>
    <p:extLst>
      <p:ext uri="{BB962C8B-B14F-4D97-AF65-F5344CB8AC3E}">
        <p14:creationId xmlns:p14="http://schemas.microsoft.com/office/powerpoint/2010/main" val="1290521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384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8" tIns="46028" rIns="92058" bIns="46028" numCol="1" anchor="t" anchorCtr="0" compatLnSpc="1">
            <a:prstTxWarp prst="textNoShape">
              <a:avLst/>
            </a:prstTxWarp>
          </a:bodyPr>
          <a:lstStyle>
            <a:lvl1pPr defTabSz="920750" eaLnBrk="1" hangingPunct="1">
              <a:defRPr sz="1300">
                <a:latin typeface="Times New Roman" pitchFamily="18" charset="0"/>
              </a:defRPr>
            </a:lvl1pPr>
          </a:lstStyle>
          <a:p>
            <a:pPr>
              <a:defRPr/>
            </a:pPr>
            <a:endParaRPr lang="en-GB" altLang="en-US"/>
          </a:p>
        </p:txBody>
      </p:sp>
      <p:sp>
        <p:nvSpPr>
          <p:cNvPr id="39939" name="Rectangle 3"/>
          <p:cNvSpPr>
            <a:spLocks noGrp="1" noChangeArrowheads="1"/>
          </p:cNvSpPr>
          <p:nvPr>
            <p:ph type="dt" idx="1"/>
          </p:nvPr>
        </p:nvSpPr>
        <p:spPr bwMode="auto">
          <a:xfrm>
            <a:off x="3841750" y="0"/>
            <a:ext cx="29384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8" tIns="46028" rIns="92058" bIns="46028" numCol="1" anchor="t" anchorCtr="0" compatLnSpc="1">
            <a:prstTxWarp prst="textNoShape">
              <a:avLst/>
            </a:prstTxWarp>
          </a:bodyPr>
          <a:lstStyle>
            <a:lvl1pPr algn="r" defTabSz="920750" eaLnBrk="1" hangingPunct="1">
              <a:defRPr sz="1300">
                <a:latin typeface="Times New Roman" pitchFamily="18" charset="0"/>
              </a:defRPr>
            </a:lvl1pPr>
          </a:lstStyle>
          <a:p>
            <a:pPr>
              <a:defRPr/>
            </a:pPr>
            <a:endParaRPr lang="en-GB" altLang="en-US"/>
          </a:p>
        </p:txBody>
      </p:sp>
      <p:sp>
        <p:nvSpPr>
          <p:cNvPr id="4100" name="Rectangle 4"/>
          <p:cNvSpPr>
            <a:spLocks noGrp="1" noRot="1" noChangeAspect="1" noChangeArrowheads="1" noTextEdit="1"/>
          </p:cNvSpPr>
          <p:nvPr>
            <p:ph type="sldImg" idx="2"/>
          </p:nvPr>
        </p:nvSpPr>
        <p:spPr bwMode="auto">
          <a:xfrm>
            <a:off x="911225" y="744538"/>
            <a:ext cx="4959350" cy="3719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41" name="Rectangle 5"/>
          <p:cNvSpPr>
            <a:spLocks noGrp="1" noChangeArrowheads="1"/>
          </p:cNvSpPr>
          <p:nvPr>
            <p:ph type="body" sz="quarter" idx="3"/>
          </p:nvPr>
        </p:nvSpPr>
        <p:spPr bwMode="auto">
          <a:xfrm>
            <a:off x="677863" y="4711700"/>
            <a:ext cx="5426075"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8" tIns="46028" rIns="92058" bIns="46028"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39942" name="Rectangle 6"/>
          <p:cNvSpPr>
            <a:spLocks noGrp="1" noChangeArrowheads="1"/>
          </p:cNvSpPr>
          <p:nvPr>
            <p:ph type="ftr" sz="quarter" idx="4"/>
          </p:nvPr>
        </p:nvSpPr>
        <p:spPr bwMode="auto">
          <a:xfrm>
            <a:off x="0" y="9421813"/>
            <a:ext cx="29384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8" tIns="46028" rIns="92058" bIns="46028" numCol="1" anchor="b" anchorCtr="0" compatLnSpc="1">
            <a:prstTxWarp prst="textNoShape">
              <a:avLst/>
            </a:prstTxWarp>
          </a:bodyPr>
          <a:lstStyle>
            <a:lvl1pPr defTabSz="920750" eaLnBrk="1" hangingPunct="1">
              <a:defRPr sz="1300">
                <a:latin typeface="Times New Roman" pitchFamily="18" charset="0"/>
              </a:defRPr>
            </a:lvl1pPr>
          </a:lstStyle>
          <a:p>
            <a:pPr>
              <a:defRPr/>
            </a:pPr>
            <a:endParaRPr lang="en-GB" altLang="en-US"/>
          </a:p>
        </p:txBody>
      </p:sp>
      <p:sp>
        <p:nvSpPr>
          <p:cNvPr id="39943" name="Rectangle 7"/>
          <p:cNvSpPr>
            <a:spLocks noGrp="1" noChangeArrowheads="1"/>
          </p:cNvSpPr>
          <p:nvPr>
            <p:ph type="sldNum" sz="quarter" idx="5"/>
          </p:nvPr>
        </p:nvSpPr>
        <p:spPr bwMode="auto">
          <a:xfrm>
            <a:off x="3841750" y="9421813"/>
            <a:ext cx="29384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8" tIns="46028" rIns="92058" bIns="46028" numCol="1" anchor="b" anchorCtr="0" compatLnSpc="1">
            <a:prstTxWarp prst="textNoShape">
              <a:avLst/>
            </a:prstTxWarp>
          </a:bodyPr>
          <a:lstStyle>
            <a:lvl1pPr algn="r" defTabSz="920750" eaLnBrk="1" hangingPunct="1">
              <a:defRPr sz="1300">
                <a:latin typeface="Times New Roman" panose="02020603050405020304" pitchFamily="18" charset="0"/>
              </a:defRPr>
            </a:lvl1pPr>
          </a:lstStyle>
          <a:p>
            <a:pPr>
              <a:defRPr/>
            </a:pPr>
            <a:fld id="{A1C0CBF9-FE11-4843-88F3-AAEC299C444D}" type="slidenum">
              <a:rPr lang="en-GB" altLang="en-US"/>
              <a:pPr>
                <a:defRPr/>
              </a:pPr>
              <a:t>‹#›</a:t>
            </a:fld>
            <a:endParaRPr lang="en-GB" altLang="en-US"/>
          </a:p>
        </p:txBody>
      </p:sp>
    </p:spTree>
    <p:extLst>
      <p:ext uri="{BB962C8B-B14F-4D97-AF65-F5344CB8AC3E}">
        <p14:creationId xmlns:p14="http://schemas.microsoft.com/office/powerpoint/2010/main" val="1423380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leaders, law enforcement officer, religious leaders, Government.</a:t>
            </a:r>
          </a:p>
          <a:p>
            <a:endParaRPr lang="en-US" dirty="0"/>
          </a:p>
        </p:txBody>
      </p:sp>
      <p:sp>
        <p:nvSpPr>
          <p:cNvPr id="4" name="Slide Number Placeholder 3"/>
          <p:cNvSpPr>
            <a:spLocks noGrp="1"/>
          </p:cNvSpPr>
          <p:nvPr>
            <p:ph type="sldNum" sz="quarter" idx="10"/>
          </p:nvPr>
        </p:nvSpPr>
        <p:spPr/>
        <p:txBody>
          <a:bodyPr/>
          <a:lstStyle/>
          <a:p>
            <a:pPr>
              <a:defRPr/>
            </a:pPr>
            <a:fld id="{A1C0CBF9-FE11-4843-88F3-AAEC299C444D}" type="slidenum">
              <a:rPr lang="en-GB" altLang="en-US" smtClean="0"/>
              <a:pPr>
                <a:defRPr/>
              </a:pPr>
              <a:t>2</a:t>
            </a:fld>
            <a:endParaRPr lang="en-GB" altLang="en-US"/>
          </a:p>
        </p:txBody>
      </p:sp>
    </p:spTree>
    <p:extLst>
      <p:ext uri="{BB962C8B-B14F-4D97-AF65-F5344CB8AC3E}">
        <p14:creationId xmlns:p14="http://schemas.microsoft.com/office/powerpoint/2010/main" val="30565610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oleObject" Target="../embeddings/oleObject2.bin"/><Relationship Id="rId7" Type="http://schemas.openxmlformats.org/officeDocument/2006/relationships/oleObject" Target="../embeddings/oleObject3.bin"/><Relationship Id="rId12"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7.jpeg"/><Relationship Id="rId11" Type="http://schemas.openxmlformats.org/officeDocument/2006/relationships/image" Target="../media/image3.png"/><Relationship Id="rId5" Type="http://schemas.openxmlformats.org/officeDocument/2006/relationships/image" Target="../media/image6.jpeg"/><Relationship Id="rId10"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oleObject" Target="../embeddings/oleObject4.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p:nvSpPr>
        <p:spPr bwMode="auto">
          <a:xfrm>
            <a:off x="0" y="0"/>
            <a:ext cx="9144000" cy="8366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AU" altLang="en-US" sz="7300">
              <a:solidFill>
                <a:srgbClr val="FFFFFF"/>
              </a:solidFill>
              <a:latin typeface="Arial Unicode MS" pitchFamily="34" charset="-128"/>
            </a:endParaRPr>
          </a:p>
        </p:txBody>
      </p:sp>
      <p:graphicFrame>
        <p:nvGraphicFramePr>
          <p:cNvPr id="3" name="Object 3"/>
          <p:cNvGraphicFramePr>
            <a:graphicFrameLocks noChangeAspect="1"/>
          </p:cNvGraphicFramePr>
          <p:nvPr/>
        </p:nvGraphicFramePr>
        <p:xfrm>
          <a:off x="250825" y="188913"/>
          <a:ext cx="2951163" cy="547687"/>
        </p:xfrm>
        <a:graphic>
          <a:graphicData uri="http://schemas.openxmlformats.org/presentationml/2006/ole">
            <mc:AlternateContent xmlns:mc="http://schemas.openxmlformats.org/markup-compatibility/2006">
              <mc:Choice xmlns:v="urn:schemas-microsoft-com:vml" Requires="v">
                <p:oleObj spid="_x0000_s11450" name="Photo Editor Photo" r:id="rId3" imgW="14780952" imgH="2742857" progId="MSPhotoEd.3">
                  <p:embed/>
                </p:oleObj>
              </mc:Choice>
              <mc:Fallback>
                <p:oleObj name="Photo Editor Photo" r:id="rId3" imgW="14780952" imgH="27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2951163" cy="547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ChangeArrowheads="1"/>
          </p:cNvSpPr>
          <p:nvPr userDrawn="1"/>
        </p:nvSpPr>
        <p:spPr bwMode="auto">
          <a:xfrm>
            <a:off x="0" y="0"/>
            <a:ext cx="9144000" cy="8366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AU" altLang="en-US" sz="7300">
              <a:solidFill>
                <a:srgbClr val="FFFFFF"/>
              </a:solidFill>
              <a:latin typeface="Arial Unicode MS" pitchFamily="34" charset="-128"/>
            </a:endParaRPr>
          </a:p>
        </p:txBody>
      </p:sp>
      <p:grpSp>
        <p:nvGrpSpPr>
          <p:cNvPr id="5" name="Group 2"/>
          <p:cNvGrpSpPr>
            <a:grpSpLocks/>
          </p:cNvGrpSpPr>
          <p:nvPr userDrawn="1"/>
        </p:nvGrpSpPr>
        <p:grpSpPr bwMode="auto">
          <a:xfrm>
            <a:off x="1349375" y="50800"/>
            <a:ext cx="6030913" cy="733425"/>
            <a:chOff x="1061663" y="50910"/>
            <a:chExt cx="6030617" cy="733585"/>
          </a:xfrm>
        </p:grpSpPr>
        <p:pic>
          <p:nvPicPr>
            <p:cNvPr id="6"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76334" y="132555"/>
              <a:ext cx="273177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56176" y="50910"/>
              <a:ext cx="936104" cy="733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1"/>
            <p:cNvGraphicFramePr>
              <a:graphicFrameLocks noChangeAspect="1"/>
            </p:cNvGraphicFramePr>
            <p:nvPr userDrawn="1"/>
          </p:nvGraphicFramePr>
          <p:xfrm>
            <a:off x="1061663" y="89183"/>
            <a:ext cx="990057" cy="657038"/>
          </p:xfrm>
          <a:graphic>
            <a:graphicData uri="http://schemas.openxmlformats.org/presentationml/2006/ole">
              <mc:AlternateContent xmlns:mc="http://schemas.openxmlformats.org/markup-compatibility/2006">
                <mc:Choice xmlns:v="urn:schemas-microsoft-com:vml" Requires="v">
                  <p:oleObj spid="_x0000_s11451" name="CorelDRAW" r:id="rId7" imgW="1830489" imgH="1222255" progId="CorelDRAW.Graphic.12">
                    <p:embed/>
                  </p:oleObj>
                </mc:Choice>
                <mc:Fallback>
                  <p:oleObj name="CorelDRAW" r:id="rId7" imgW="1830489" imgH="1222255" progId="CorelDRAW.Graphic.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663" y="89183"/>
                          <a:ext cx="990057" cy="65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sp>
        <p:nvSpPr>
          <p:cNvPr id="9" name="Rectangle 6"/>
          <p:cNvSpPr>
            <a:spLocks noChangeArrowheads="1"/>
          </p:cNvSpPr>
          <p:nvPr userDrawn="1"/>
        </p:nvSpPr>
        <p:spPr bwMode="auto">
          <a:xfrm>
            <a:off x="0" y="6642100"/>
            <a:ext cx="9180513" cy="242888"/>
          </a:xfrm>
          <a:prstGeom prst="rect">
            <a:avLst/>
          </a:prstGeom>
          <a:solidFill>
            <a:srgbClr val="002469"/>
          </a:solidFill>
          <a:ln>
            <a:noFill/>
          </a:ln>
          <a:effec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1800" b="1" dirty="0">
                <a:solidFill>
                  <a:srgbClr val="FFFF00"/>
                </a:solidFill>
                <a:latin typeface="Candara" panose="020E0502030303020204" pitchFamily="34" charset="0"/>
              </a:rPr>
              <a:t>This project is funded by the European Union</a:t>
            </a:r>
          </a:p>
        </p:txBody>
      </p:sp>
      <p:sp>
        <p:nvSpPr>
          <p:cNvPr id="10" name="Text Box 8"/>
          <p:cNvSpPr txBox="1">
            <a:spLocks noChangeArrowheads="1"/>
          </p:cNvSpPr>
          <p:nvPr userDrawn="1"/>
        </p:nvSpPr>
        <p:spPr bwMode="auto">
          <a:xfrm>
            <a:off x="8675688" y="6640513"/>
            <a:ext cx="8270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GB" altLang="en-US" sz="1000">
                <a:solidFill>
                  <a:srgbClr val="FFFFFF"/>
                </a:solidFill>
                <a:latin typeface="Arial Unicode MS" panose="020B0604020202020204" pitchFamily="34" charset="-128"/>
              </a:rPr>
              <a:t>- </a:t>
            </a:r>
            <a:fld id="{433700BC-7D34-412A-8C02-41B3B38F23AE}" type="slidenum">
              <a:rPr lang="en-GB" altLang="en-US" sz="1000" smtClean="0">
                <a:solidFill>
                  <a:srgbClr val="FFFFFF"/>
                </a:solidFill>
                <a:latin typeface="Arial Unicode MS" panose="020B0604020202020204" pitchFamily="34" charset="-128"/>
              </a:rPr>
              <a:pPr eaLnBrk="1" hangingPunct="1">
                <a:spcBef>
                  <a:spcPct val="50000"/>
                </a:spcBef>
                <a:defRPr/>
              </a:pPr>
              <a:t>‹#›</a:t>
            </a:fld>
            <a:r>
              <a:rPr lang="en-GB" altLang="en-US" sz="1000">
                <a:solidFill>
                  <a:srgbClr val="FFFFFF"/>
                </a:solidFill>
                <a:latin typeface="Arial Unicode MS" panose="020B0604020202020204" pitchFamily="34" charset="-128"/>
              </a:rPr>
              <a:t> -</a:t>
            </a:r>
          </a:p>
        </p:txBody>
      </p:sp>
      <p:sp>
        <p:nvSpPr>
          <p:cNvPr id="11" name="Rectangle 4"/>
          <p:cNvSpPr>
            <a:spLocks noChangeArrowheads="1"/>
          </p:cNvSpPr>
          <p:nvPr/>
        </p:nvSpPr>
        <p:spPr bwMode="auto">
          <a:xfrm>
            <a:off x="0" y="0"/>
            <a:ext cx="9144000" cy="8366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AU" altLang="en-US" sz="7300">
              <a:solidFill>
                <a:srgbClr val="FFFFFF"/>
              </a:solidFill>
              <a:latin typeface="Arial Unicode MS" pitchFamily="34" charset="-128"/>
            </a:endParaRPr>
          </a:p>
        </p:txBody>
      </p:sp>
      <p:graphicFrame>
        <p:nvGraphicFramePr>
          <p:cNvPr id="12" name="Object 3"/>
          <p:cNvGraphicFramePr>
            <a:graphicFrameLocks noChangeAspect="1"/>
          </p:cNvGraphicFramePr>
          <p:nvPr/>
        </p:nvGraphicFramePr>
        <p:xfrm>
          <a:off x="250825" y="188913"/>
          <a:ext cx="2951163" cy="547687"/>
        </p:xfrm>
        <a:graphic>
          <a:graphicData uri="http://schemas.openxmlformats.org/presentationml/2006/ole">
            <mc:AlternateContent xmlns:mc="http://schemas.openxmlformats.org/markup-compatibility/2006">
              <mc:Choice xmlns:v="urn:schemas-microsoft-com:vml" Requires="v">
                <p:oleObj spid="_x0000_s11452" name="Photo Editor Photo" r:id="rId9" imgW="14780952" imgH="2742857" progId="MSPhotoEd.3">
                  <p:embed/>
                </p:oleObj>
              </mc:Choice>
              <mc:Fallback>
                <p:oleObj name="Photo Editor Photo" r:id="rId9" imgW="14780952" imgH="27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2951163" cy="547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3" name="Text Box 5"/>
          <p:cNvSpPr txBox="1">
            <a:spLocks noChangeArrowheads="1"/>
          </p:cNvSpPr>
          <p:nvPr/>
        </p:nvSpPr>
        <p:spPr bwMode="auto">
          <a:xfrm>
            <a:off x="8675688" y="6597650"/>
            <a:ext cx="8270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GB" altLang="en-US" sz="1000">
                <a:solidFill>
                  <a:srgbClr val="4988C7"/>
                </a:solidFill>
                <a:latin typeface="Arial Unicode MS" panose="020B0604020202020204" pitchFamily="34" charset="-128"/>
              </a:rPr>
              <a:t>- </a:t>
            </a:r>
            <a:fld id="{44C13564-5C09-4065-8050-627FBC09AD76}" type="slidenum">
              <a:rPr lang="en-GB" altLang="en-US" sz="1000" smtClean="0">
                <a:solidFill>
                  <a:srgbClr val="4988C7"/>
                </a:solidFill>
                <a:latin typeface="Arial Unicode MS" panose="020B0604020202020204" pitchFamily="34" charset="-128"/>
              </a:rPr>
              <a:pPr eaLnBrk="1" hangingPunct="1">
                <a:spcBef>
                  <a:spcPct val="50000"/>
                </a:spcBef>
                <a:defRPr/>
              </a:pPr>
              <a:t>‹#›</a:t>
            </a:fld>
            <a:r>
              <a:rPr lang="en-GB" altLang="en-US" sz="1000">
                <a:solidFill>
                  <a:srgbClr val="4988C7"/>
                </a:solidFill>
                <a:latin typeface="Arial Unicode MS" panose="020B0604020202020204" pitchFamily="34" charset="-128"/>
              </a:rPr>
              <a:t> -</a:t>
            </a:r>
          </a:p>
        </p:txBody>
      </p:sp>
      <p:sp>
        <p:nvSpPr>
          <p:cNvPr id="14" name="Rectangle 13"/>
          <p:cNvSpPr>
            <a:spLocks noChangeArrowheads="1"/>
          </p:cNvSpPr>
          <p:nvPr userDrawn="1"/>
        </p:nvSpPr>
        <p:spPr bwMode="auto">
          <a:xfrm>
            <a:off x="0" y="0"/>
            <a:ext cx="9144000" cy="8366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AU" altLang="en-US" sz="7300">
              <a:solidFill>
                <a:srgbClr val="FFFFFF"/>
              </a:solidFill>
              <a:latin typeface="Arial Unicode MS" pitchFamily="34" charset="-128"/>
            </a:endParaRPr>
          </a:p>
        </p:txBody>
      </p:sp>
      <p:sp>
        <p:nvSpPr>
          <p:cNvPr id="20" name="Rectangle 4"/>
          <p:cNvSpPr>
            <a:spLocks noChangeArrowheads="1"/>
          </p:cNvSpPr>
          <p:nvPr userDrawn="1"/>
        </p:nvSpPr>
        <p:spPr bwMode="auto">
          <a:xfrm>
            <a:off x="0" y="109282"/>
            <a:ext cx="9144000" cy="125463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AU" altLang="en-US" sz="7300">
              <a:solidFill>
                <a:srgbClr val="FFFFFF"/>
              </a:solidFill>
              <a:latin typeface="Arial Unicode MS" pitchFamily="34" charset="-128"/>
            </a:endParaRPr>
          </a:p>
        </p:txBody>
      </p:sp>
      <p:pic>
        <p:nvPicPr>
          <p:cNvPr id="21" name="Picture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27584" y="170330"/>
            <a:ext cx="1370372" cy="1132539"/>
          </a:xfrm>
          <a:prstGeom prst="rect">
            <a:avLst/>
          </a:prstGeom>
        </p:spPr>
      </p:pic>
      <p:pic>
        <p:nvPicPr>
          <p:cNvPr id="22" name="Picture 18" descr="Description: Nigeria coa"/>
          <p:cNvPicPr>
            <a:picLocks noChangeAspect="1" noChangeArrowheads="1"/>
          </p:cNvPicPr>
          <p:nvPr userDrawn="1"/>
        </p:nvPicPr>
        <p:blipFill>
          <a:blip r:embed="rId11" cstate="print"/>
          <a:srcRect/>
          <a:stretch>
            <a:fillRect/>
          </a:stretch>
        </p:blipFill>
        <p:spPr bwMode="auto">
          <a:xfrm>
            <a:off x="7020272" y="158142"/>
            <a:ext cx="1296144" cy="1024484"/>
          </a:xfrm>
          <a:prstGeom prst="rect">
            <a:avLst/>
          </a:prstGeom>
          <a:noFill/>
          <a:ln w="9525">
            <a:noFill/>
            <a:miter lim="800000"/>
            <a:headEnd/>
            <a:tailEnd/>
          </a:ln>
        </p:spPr>
      </p:pic>
      <p:pic>
        <p:nvPicPr>
          <p:cNvPr id="23" name="Picture 2"/>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885400" y="255004"/>
            <a:ext cx="3789610" cy="728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51168196"/>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772816"/>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515276"/>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605445"/>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9144000" cy="108185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AU" altLang="en-US" sz="7300">
              <a:solidFill>
                <a:srgbClr val="FFFFFF"/>
              </a:solidFill>
              <a:latin typeface="Arial Unicode MS" pitchFamily="34" charset="-128"/>
            </a:endParaRPr>
          </a:p>
        </p:txBody>
      </p:sp>
      <p:sp>
        <p:nvSpPr>
          <p:cNvPr id="11" name="Rectangle 6"/>
          <p:cNvSpPr>
            <a:spLocks noChangeArrowheads="1"/>
          </p:cNvSpPr>
          <p:nvPr userDrawn="1"/>
        </p:nvSpPr>
        <p:spPr bwMode="auto">
          <a:xfrm>
            <a:off x="0" y="6525344"/>
            <a:ext cx="9180513" cy="359644"/>
          </a:xfrm>
          <a:prstGeom prst="rect">
            <a:avLst/>
          </a:prstGeom>
          <a:solidFill>
            <a:srgbClr val="002469"/>
          </a:solidFill>
          <a:ln>
            <a:noFill/>
          </a:ln>
          <a:effec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1800" b="1" dirty="0">
                <a:solidFill>
                  <a:srgbClr val="FFFF00"/>
                </a:solidFill>
                <a:latin typeface="Candara" panose="020E0502030303020204" pitchFamily="34" charset="0"/>
              </a:rPr>
              <a:t>This project is funded by the European Union</a:t>
            </a:r>
          </a:p>
        </p:txBody>
      </p:sp>
      <p:sp>
        <p:nvSpPr>
          <p:cNvPr id="12" name="Text Box 8"/>
          <p:cNvSpPr txBox="1">
            <a:spLocks noChangeArrowheads="1"/>
          </p:cNvSpPr>
          <p:nvPr userDrawn="1"/>
        </p:nvSpPr>
        <p:spPr bwMode="auto">
          <a:xfrm>
            <a:off x="8675688" y="6640513"/>
            <a:ext cx="8270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GB" altLang="en-US" sz="1000">
                <a:solidFill>
                  <a:srgbClr val="FFFFFF"/>
                </a:solidFill>
                <a:latin typeface="Arial Unicode MS" panose="020B0604020202020204" pitchFamily="34" charset="-128"/>
              </a:rPr>
              <a:t>- </a:t>
            </a:r>
            <a:fld id="{04644C02-C5DE-4D90-9502-F1183A141F4C}" type="slidenum">
              <a:rPr lang="en-GB" altLang="en-US" sz="1000" smtClean="0">
                <a:solidFill>
                  <a:srgbClr val="FFFFFF"/>
                </a:solidFill>
                <a:latin typeface="Arial Unicode MS" panose="020B0604020202020204" pitchFamily="34" charset="-128"/>
              </a:rPr>
              <a:pPr eaLnBrk="1" hangingPunct="1">
                <a:spcBef>
                  <a:spcPct val="50000"/>
                </a:spcBef>
                <a:defRPr/>
              </a:pPr>
              <a:t>‹#›</a:t>
            </a:fld>
            <a:r>
              <a:rPr lang="en-GB" altLang="en-US" sz="1000">
                <a:solidFill>
                  <a:srgbClr val="FFFFFF"/>
                </a:solidFill>
                <a:latin typeface="Arial Unicode MS" panose="020B0604020202020204" pitchFamily="34" charset="-128"/>
              </a:rPr>
              <a:t> -</a:t>
            </a:r>
          </a:p>
        </p:txBody>
      </p:sp>
      <p:sp>
        <p:nvSpPr>
          <p:cNvPr id="13" name="Rectangle 6"/>
          <p:cNvSpPr>
            <a:spLocks noChangeArrowheads="1"/>
          </p:cNvSpPr>
          <p:nvPr userDrawn="1"/>
        </p:nvSpPr>
        <p:spPr bwMode="auto">
          <a:xfrm>
            <a:off x="0" y="1628775"/>
            <a:ext cx="9180513" cy="4968875"/>
          </a:xfrm>
          <a:prstGeom prst="rect">
            <a:avLst/>
          </a:prstGeom>
          <a:solidFill>
            <a:srgbClr val="FFFFFF"/>
          </a:solidFill>
          <a:ln>
            <a:noFill/>
          </a:ln>
          <a:effectLst/>
          <a:extLs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a:p>
        </p:txBody>
      </p:sp>
      <p:sp>
        <p:nvSpPr>
          <p:cNvPr id="2" name="Title 1"/>
          <p:cNvSpPr>
            <a:spLocks noGrp="1"/>
          </p:cNvSpPr>
          <p:nvPr>
            <p:ph type="title"/>
          </p:nvPr>
        </p:nvSpPr>
        <p:spPr>
          <a:xfrm>
            <a:off x="493852" y="1081857"/>
            <a:ext cx="8229600" cy="504056"/>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659" y="110464"/>
            <a:ext cx="1154348" cy="954007"/>
          </a:xfrm>
          <a:prstGeom prst="rect">
            <a:avLst/>
          </a:prstGeom>
        </p:spPr>
      </p:pic>
      <p:pic>
        <p:nvPicPr>
          <p:cNvPr id="18" name="Picture 18" descr="Description: Nigeria coa"/>
          <p:cNvPicPr>
            <a:picLocks noChangeAspect="1" noChangeArrowheads="1"/>
          </p:cNvPicPr>
          <p:nvPr userDrawn="1"/>
        </p:nvPicPr>
        <p:blipFill>
          <a:blip r:embed="rId3" cstate="print"/>
          <a:srcRect/>
          <a:stretch>
            <a:fillRect/>
          </a:stretch>
        </p:blipFill>
        <p:spPr bwMode="auto">
          <a:xfrm>
            <a:off x="6654645" y="98276"/>
            <a:ext cx="1091821" cy="862985"/>
          </a:xfrm>
          <a:prstGeom prst="rect">
            <a:avLst/>
          </a:prstGeom>
          <a:noFill/>
          <a:ln w="9525">
            <a:noFill/>
            <a:miter lim="800000"/>
            <a:headEnd/>
            <a:tailEnd/>
          </a:ln>
        </p:spPr>
      </p:pic>
      <p:pic>
        <p:nvPicPr>
          <p:cNvPr id="1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12841" y="195138"/>
            <a:ext cx="3192220" cy="613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3177422"/>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74709274"/>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062321"/>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329352"/>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1628800"/>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85983810"/>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52571"/>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663" y="1556792"/>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65513" y="143510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6801747"/>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59332" y="1661569"/>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42326170"/>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26" name="Rectangle 4"/>
          <p:cNvSpPr>
            <a:spLocks noChangeArrowheads="1"/>
          </p:cNvSpPr>
          <p:nvPr/>
        </p:nvSpPr>
        <p:spPr bwMode="auto">
          <a:xfrm>
            <a:off x="0" y="0"/>
            <a:ext cx="9144000" cy="8366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AU" altLang="en-US" sz="7300">
              <a:solidFill>
                <a:srgbClr val="FFFFFF"/>
              </a:solidFill>
              <a:latin typeface="Arial Unicode MS" pitchFamily="34" charset="-128"/>
            </a:endParaRPr>
          </a:p>
        </p:txBody>
      </p:sp>
      <p:graphicFrame>
        <p:nvGraphicFramePr>
          <p:cNvPr id="1027" name="Object 3"/>
          <p:cNvGraphicFramePr>
            <a:graphicFrameLocks noChangeAspect="1"/>
          </p:cNvGraphicFramePr>
          <p:nvPr/>
        </p:nvGraphicFramePr>
        <p:xfrm>
          <a:off x="250825" y="188913"/>
          <a:ext cx="2951163" cy="547687"/>
        </p:xfrm>
        <a:graphic>
          <a:graphicData uri="http://schemas.openxmlformats.org/presentationml/2006/ole">
            <mc:AlternateContent xmlns:mc="http://schemas.openxmlformats.org/markup-compatibility/2006">
              <mc:Choice xmlns:v="urn:schemas-microsoft-com:vml" Requires="v">
                <p:oleObj spid="_x0000_s1097" name="Photo Editor Photo" r:id="rId14" imgW="14780952" imgH="2742857" progId="MSPhotoEd.3">
                  <p:embed/>
                </p:oleObj>
              </mc:Choice>
              <mc:Fallback>
                <p:oleObj name="Photo Editor Photo" r:id="rId14" imgW="14780952" imgH="2742857" progId="MSPhotoEd.3">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0825" y="188913"/>
                        <a:ext cx="2951163" cy="547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8" name="Rectangle 4"/>
          <p:cNvSpPr>
            <a:spLocks noChangeArrowheads="1"/>
          </p:cNvSpPr>
          <p:nvPr/>
        </p:nvSpPr>
        <p:spPr bwMode="auto">
          <a:xfrm>
            <a:off x="0" y="109282"/>
            <a:ext cx="9144000" cy="125463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AU" altLang="en-US" sz="7300">
              <a:solidFill>
                <a:srgbClr val="FFFFFF"/>
              </a:solidFill>
              <a:latin typeface="Arial Unicode MS" pitchFamily="34" charset="-128"/>
            </a:endParaRPr>
          </a:p>
        </p:txBody>
      </p:sp>
      <p:sp>
        <p:nvSpPr>
          <p:cNvPr id="15" name="Rectangle 6"/>
          <p:cNvSpPr>
            <a:spLocks noChangeArrowheads="1"/>
          </p:cNvSpPr>
          <p:nvPr/>
        </p:nvSpPr>
        <p:spPr bwMode="auto">
          <a:xfrm>
            <a:off x="0" y="6484031"/>
            <a:ext cx="9144000" cy="373969"/>
          </a:xfrm>
          <a:prstGeom prst="rect">
            <a:avLst/>
          </a:prstGeom>
          <a:solidFill>
            <a:srgbClr val="002469"/>
          </a:solidFill>
          <a:ln>
            <a:noFill/>
          </a:ln>
          <a:effec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1800" b="1" dirty="0">
                <a:solidFill>
                  <a:srgbClr val="FFFF00"/>
                </a:solidFill>
                <a:latin typeface="Candara" panose="020E0502030303020204" pitchFamily="34" charset="0"/>
              </a:rPr>
              <a:t>This project is funded by the European Union</a:t>
            </a:r>
          </a:p>
        </p:txBody>
      </p:sp>
      <p:sp>
        <p:nvSpPr>
          <p:cNvPr id="1031" name="Text Box 8"/>
          <p:cNvSpPr txBox="1">
            <a:spLocks noChangeArrowheads="1"/>
          </p:cNvSpPr>
          <p:nvPr/>
        </p:nvSpPr>
        <p:spPr bwMode="auto">
          <a:xfrm>
            <a:off x="8460432" y="6532515"/>
            <a:ext cx="82708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GB" altLang="en-US" sz="1000" dirty="0">
                <a:solidFill>
                  <a:srgbClr val="FFFFFF"/>
                </a:solidFill>
                <a:latin typeface="Arial Unicode MS" panose="020B0604020202020204" pitchFamily="34" charset="-128"/>
              </a:rPr>
              <a:t>- </a:t>
            </a:r>
            <a:fld id="{7EE43660-0E77-4356-A808-6A6CA46FC7E6}" type="slidenum">
              <a:rPr lang="en-GB" altLang="en-US" sz="1600" smtClean="0">
                <a:solidFill>
                  <a:srgbClr val="FFFFFF"/>
                </a:solidFill>
                <a:latin typeface="Times New Roman" panose="02020603050405020304" pitchFamily="18" charset="0"/>
                <a:cs typeface="Times New Roman" panose="02020603050405020304" pitchFamily="18" charset="0"/>
              </a:rPr>
              <a:pPr eaLnBrk="1" hangingPunct="1">
                <a:spcBef>
                  <a:spcPct val="50000"/>
                </a:spcBef>
                <a:defRPr/>
              </a:pPr>
              <a:t>‹#›</a:t>
            </a:fld>
            <a:r>
              <a:rPr lang="en-GB" altLang="en-US" sz="1000" dirty="0">
                <a:solidFill>
                  <a:srgbClr val="FFFFFF"/>
                </a:solidFill>
                <a:latin typeface="Arial Unicode MS" panose="020B0604020202020204" pitchFamily="34" charset="-128"/>
              </a:rPr>
              <a:t> -</a:t>
            </a:r>
          </a:p>
        </p:txBody>
      </p:sp>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7584" y="170330"/>
            <a:ext cx="1370372" cy="1132539"/>
          </a:xfrm>
          <a:prstGeom prst="rect">
            <a:avLst/>
          </a:prstGeom>
        </p:spPr>
      </p:pic>
      <p:pic>
        <p:nvPicPr>
          <p:cNvPr id="12" name="Picture 18" descr="Description: Nigeria coa"/>
          <p:cNvPicPr>
            <a:picLocks noChangeAspect="1" noChangeArrowheads="1"/>
          </p:cNvPicPr>
          <p:nvPr/>
        </p:nvPicPr>
        <p:blipFill>
          <a:blip r:embed="rId17" cstate="print"/>
          <a:srcRect/>
          <a:stretch>
            <a:fillRect/>
          </a:stretch>
        </p:blipFill>
        <p:spPr bwMode="auto">
          <a:xfrm>
            <a:off x="7020272" y="158142"/>
            <a:ext cx="1296144" cy="1024484"/>
          </a:xfrm>
          <a:prstGeom prst="rect">
            <a:avLst/>
          </a:prstGeom>
          <a:noFill/>
          <a:ln w="9525">
            <a:noFill/>
            <a:miter lim="800000"/>
            <a:headEnd/>
            <a:tailEnd/>
          </a:ln>
        </p:spPr>
      </p:pic>
      <p:pic>
        <p:nvPicPr>
          <p:cNvPr id="13"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85400" y="255004"/>
            <a:ext cx="3789610" cy="728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7" r:id="rId1"/>
    <p:sldLayoutId id="2147483738"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p:cut/>
  </p:transition>
  <p:txStyles>
    <p:titleStyle>
      <a:lvl1pPr algn="l" rtl="0" eaLnBrk="0" fontAlgn="base" hangingPunct="0">
        <a:spcBef>
          <a:spcPct val="0"/>
        </a:spcBef>
        <a:spcAft>
          <a:spcPct val="0"/>
        </a:spcAft>
        <a:defRPr sz="3000" b="1">
          <a:solidFill>
            <a:srgbClr val="FFFFFF"/>
          </a:solidFill>
          <a:latin typeface="+mj-lt"/>
          <a:ea typeface="+mj-ea"/>
          <a:cs typeface="+mj-cs"/>
        </a:defRPr>
      </a:lvl1pPr>
      <a:lvl2pPr algn="l" rtl="0" eaLnBrk="0" fontAlgn="base" hangingPunct="0">
        <a:spcBef>
          <a:spcPct val="0"/>
        </a:spcBef>
        <a:spcAft>
          <a:spcPct val="0"/>
        </a:spcAft>
        <a:defRPr sz="3000" b="1">
          <a:solidFill>
            <a:srgbClr val="FFFFFF"/>
          </a:solidFill>
          <a:latin typeface="Arial Narrow" pitchFamily="34" charset="0"/>
        </a:defRPr>
      </a:lvl2pPr>
      <a:lvl3pPr algn="l" rtl="0" eaLnBrk="0" fontAlgn="base" hangingPunct="0">
        <a:spcBef>
          <a:spcPct val="0"/>
        </a:spcBef>
        <a:spcAft>
          <a:spcPct val="0"/>
        </a:spcAft>
        <a:defRPr sz="3000" b="1">
          <a:solidFill>
            <a:srgbClr val="FFFFFF"/>
          </a:solidFill>
          <a:latin typeface="Arial Narrow" pitchFamily="34" charset="0"/>
        </a:defRPr>
      </a:lvl3pPr>
      <a:lvl4pPr algn="l" rtl="0" eaLnBrk="0" fontAlgn="base" hangingPunct="0">
        <a:spcBef>
          <a:spcPct val="0"/>
        </a:spcBef>
        <a:spcAft>
          <a:spcPct val="0"/>
        </a:spcAft>
        <a:defRPr sz="3000" b="1">
          <a:solidFill>
            <a:srgbClr val="FFFFFF"/>
          </a:solidFill>
          <a:latin typeface="Arial Narrow" pitchFamily="34" charset="0"/>
        </a:defRPr>
      </a:lvl4pPr>
      <a:lvl5pPr algn="l" rtl="0" eaLnBrk="0" fontAlgn="base" hangingPunct="0">
        <a:spcBef>
          <a:spcPct val="0"/>
        </a:spcBef>
        <a:spcAft>
          <a:spcPct val="0"/>
        </a:spcAft>
        <a:defRPr sz="3000" b="1">
          <a:solidFill>
            <a:srgbClr val="FFFFFF"/>
          </a:solidFill>
          <a:latin typeface="Arial Narrow" pitchFamily="34" charset="0"/>
        </a:defRPr>
      </a:lvl5pPr>
      <a:lvl6pPr marL="457200" algn="l" rtl="0" eaLnBrk="0" fontAlgn="base" hangingPunct="0">
        <a:spcBef>
          <a:spcPct val="0"/>
        </a:spcBef>
        <a:spcAft>
          <a:spcPct val="0"/>
        </a:spcAft>
        <a:defRPr sz="3000" b="1">
          <a:solidFill>
            <a:srgbClr val="FFFFFF"/>
          </a:solidFill>
          <a:latin typeface="Arial Narrow" pitchFamily="34" charset="0"/>
        </a:defRPr>
      </a:lvl6pPr>
      <a:lvl7pPr marL="914400" algn="l" rtl="0" eaLnBrk="0" fontAlgn="base" hangingPunct="0">
        <a:spcBef>
          <a:spcPct val="0"/>
        </a:spcBef>
        <a:spcAft>
          <a:spcPct val="0"/>
        </a:spcAft>
        <a:defRPr sz="3000" b="1">
          <a:solidFill>
            <a:srgbClr val="FFFFFF"/>
          </a:solidFill>
          <a:latin typeface="Arial Narrow" pitchFamily="34" charset="0"/>
        </a:defRPr>
      </a:lvl7pPr>
      <a:lvl8pPr marL="1371600" algn="l" rtl="0" eaLnBrk="0" fontAlgn="base" hangingPunct="0">
        <a:spcBef>
          <a:spcPct val="0"/>
        </a:spcBef>
        <a:spcAft>
          <a:spcPct val="0"/>
        </a:spcAft>
        <a:defRPr sz="3000" b="1">
          <a:solidFill>
            <a:srgbClr val="FFFFFF"/>
          </a:solidFill>
          <a:latin typeface="Arial Narrow" pitchFamily="34" charset="0"/>
        </a:defRPr>
      </a:lvl8pPr>
      <a:lvl9pPr marL="1828800" algn="l" rtl="0" eaLnBrk="0" fontAlgn="base" hangingPunct="0">
        <a:spcBef>
          <a:spcPct val="0"/>
        </a:spcBef>
        <a:spcAft>
          <a:spcPct val="0"/>
        </a:spcAft>
        <a:defRPr sz="3000" b="1">
          <a:solidFill>
            <a:srgbClr val="FFFFFF"/>
          </a:solidFill>
          <a:latin typeface="Arial Narrow" pitchFamily="34" charset="0"/>
        </a:defRPr>
      </a:lvl9pPr>
    </p:titleStyle>
    <p:bodyStyle>
      <a:lvl1pPr marL="342900" indent="-342900" algn="l" rtl="0" eaLnBrk="0" fontAlgn="base" hangingPunct="0">
        <a:spcBef>
          <a:spcPct val="20000"/>
        </a:spcBef>
        <a:spcAft>
          <a:spcPct val="0"/>
        </a:spcAft>
        <a:buChar char="•"/>
        <a:defRPr sz="28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400">
          <a:solidFill>
            <a:srgbClr val="FFFFFF"/>
          </a:solidFill>
          <a:latin typeface="+mn-lt"/>
        </a:defRPr>
      </a:lvl2pPr>
      <a:lvl3pPr marL="1143000" indent="-228600" algn="l" rtl="0" eaLnBrk="0" fontAlgn="base" hangingPunct="0">
        <a:spcBef>
          <a:spcPct val="20000"/>
        </a:spcBef>
        <a:spcAft>
          <a:spcPct val="0"/>
        </a:spcAft>
        <a:buChar char="•"/>
        <a:defRPr sz="2000">
          <a:solidFill>
            <a:srgbClr val="FFFFFF"/>
          </a:solidFill>
          <a:latin typeface="+mn-lt"/>
        </a:defRPr>
      </a:lvl3pPr>
      <a:lvl4pPr marL="1600200" indent="-228600" algn="l" rtl="0" eaLnBrk="0" fontAlgn="base" hangingPunct="0">
        <a:spcBef>
          <a:spcPct val="20000"/>
        </a:spcBef>
        <a:spcAft>
          <a:spcPct val="0"/>
        </a:spcAft>
        <a:buChar char="–"/>
        <a:defRPr>
          <a:solidFill>
            <a:srgbClr val="FFFFFF"/>
          </a:solidFill>
          <a:latin typeface="+mn-lt"/>
        </a:defRPr>
      </a:lvl4pPr>
      <a:lvl5pPr marL="2057400" indent="-228600" algn="l" rtl="0" eaLnBrk="0" fontAlgn="base" hangingPunct="0">
        <a:spcBef>
          <a:spcPct val="20000"/>
        </a:spcBef>
        <a:spcAft>
          <a:spcPct val="0"/>
        </a:spcAft>
        <a:buChar char="»"/>
        <a:defRPr>
          <a:solidFill>
            <a:srgbClr val="FFFFFF"/>
          </a:solidFill>
          <a:latin typeface="+mn-lt"/>
        </a:defRPr>
      </a:lvl5pPr>
      <a:lvl6pPr marL="2514600" indent="-228600" algn="l" rtl="0" eaLnBrk="0" fontAlgn="base" hangingPunct="0">
        <a:spcBef>
          <a:spcPct val="20000"/>
        </a:spcBef>
        <a:spcAft>
          <a:spcPct val="0"/>
        </a:spcAft>
        <a:buChar char="»"/>
        <a:defRPr>
          <a:solidFill>
            <a:srgbClr val="FFFFFF"/>
          </a:solidFill>
          <a:latin typeface="+mn-lt"/>
        </a:defRPr>
      </a:lvl6pPr>
      <a:lvl7pPr marL="2971800" indent="-228600" algn="l" rtl="0" eaLnBrk="0" fontAlgn="base" hangingPunct="0">
        <a:spcBef>
          <a:spcPct val="20000"/>
        </a:spcBef>
        <a:spcAft>
          <a:spcPct val="0"/>
        </a:spcAft>
        <a:buChar char="»"/>
        <a:defRPr>
          <a:solidFill>
            <a:srgbClr val="FFFFFF"/>
          </a:solidFill>
          <a:latin typeface="+mn-lt"/>
        </a:defRPr>
      </a:lvl7pPr>
      <a:lvl8pPr marL="3429000" indent="-228600" algn="l" rtl="0" eaLnBrk="0" fontAlgn="base" hangingPunct="0">
        <a:spcBef>
          <a:spcPct val="20000"/>
        </a:spcBef>
        <a:spcAft>
          <a:spcPct val="0"/>
        </a:spcAft>
        <a:buChar char="»"/>
        <a:defRPr>
          <a:solidFill>
            <a:srgbClr val="FFFFFF"/>
          </a:solidFill>
          <a:latin typeface="+mn-lt"/>
        </a:defRPr>
      </a:lvl8pPr>
      <a:lvl9pPr marL="3886200" indent="-228600" algn="l" rtl="0" eaLnBrk="0" fontAlgn="base" hangingPunct="0">
        <a:spcBef>
          <a:spcPct val="20000"/>
        </a:spcBef>
        <a:spcAft>
          <a:spcPct val="0"/>
        </a:spcAft>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8"/>
          <p:cNvSpPr txBox="1">
            <a:spLocks noChangeArrowheads="1"/>
          </p:cNvSpPr>
          <p:nvPr/>
        </p:nvSpPr>
        <p:spPr bwMode="auto">
          <a:xfrm>
            <a:off x="1319917" y="2204864"/>
            <a:ext cx="6504166" cy="175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sz="3200" b="1" dirty="0"/>
              <a:t> </a:t>
            </a:r>
            <a:endParaRPr lang="en-US" sz="3200" dirty="0"/>
          </a:p>
          <a:p>
            <a:r>
              <a:rPr lang="en-GB" sz="4400" b="1" dirty="0"/>
              <a:t>QUALITY ASSURANCE</a:t>
            </a:r>
          </a:p>
          <a:p>
            <a:pPr algn="ctr"/>
            <a:r>
              <a:rPr lang="en-US" sz="3200" b="1" dirty="0"/>
              <a:t>The Nigerian Experience</a:t>
            </a:r>
            <a:endParaRPr lang="en-US" sz="3200" dirty="0"/>
          </a:p>
        </p:txBody>
      </p:sp>
      <p:sp>
        <p:nvSpPr>
          <p:cNvPr id="2" name="TextBox 1">
            <a:extLst>
              <a:ext uri="{FF2B5EF4-FFF2-40B4-BE49-F238E27FC236}">
                <a16:creationId xmlns:a16="http://schemas.microsoft.com/office/drawing/2014/main" id="{6CD52DA1-2850-0E47-A9E2-D93DC7425F37}"/>
              </a:ext>
            </a:extLst>
          </p:cNvPr>
          <p:cNvSpPr txBox="1"/>
          <p:nvPr/>
        </p:nvSpPr>
        <p:spPr>
          <a:xfrm>
            <a:off x="1486413" y="4869160"/>
            <a:ext cx="6171178" cy="1015663"/>
          </a:xfrm>
          <a:prstGeom prst="rect">
            <a:avLst/>
          </a:prstGeom>
          <a:noFill/>
        </p:spPr>
        <p:txBody>
          <a:bodyPr wrap="none" rtlCol="0">
            <a:spAutoFit/>
          </a:bodyPr>
          <a:lstStyle/>
          <a:p>
            <a:pPr algn="ctr"/>
            <a:r>
              <a:rPr lang="en-US" sz="2000" dirty="0" err="1"/>
              <a:t>Akanidomo</a:t>
            </a:r>
            <a:r>
              <a:rPr lang="en-US" sz="2000" dirty="0"/>
              <a:t> </a:t>
            </a:r>
            <a:r>
              <a:rPr lang="en-US" sz="2000" dirty="0" err="1"/>
              <a:t>Ibanga</a:t>
            </a:r>
            <a:r>
              <a:rPr lang="en-US" sz="2000" dirty="0"/>
              <a:t> – UNODC, Nigeria</a:t>
            </a:r>
          </a:p>
          <a:p>
            <a:pPr algn="ctr"/>
            <a:r>
              <a:rPr lang="en-US" sz="2000" dirty="0"/>
              <a:t>&amp;</a:t>
            </a:r>
          </a:p>
          <a:p>
            <a:pPr algn="ctr"/>
            <a:r>
              <a:rPr lang="en-US" sz="2000" dirty="0" err="1"/>
              <a:t>Auwal</a:t>
            </a:r>
            <a:r>
              <a:rPr lang="en-US" sz="2000" dirty="0"/>
              <a:t> </a:t>
            </a:r>
            <a:r>
              <a:rPr lang="en-US" sz="2000" dirty="0" err="1"/>
              <a:t>Salihu</a:t>
            </a:r>
            <a:r>
              <a:rPr lang="en-US" sz="2000" dirty="0"/>
              <a:t> – Aminu Kano Teaching Hospital, Kano</a:t>
            </a:r>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ADF8-61BD-A84F-AC09-C524F031673E}"/>
              </a:ext>
            </a:extLst>
          </p:cNvPr>
          <p:cNvSpPr>
            <a:spLocks noGrp="1"/>
          </p:cNvSpPr>
          <p:nvPr>
            <p:ph type="title"/>
          </p:nvPr>
        </p:nvSpPr>
        <p:spPr/>
        <p:txBody>
          <a:bodyPr/>
          <a:lstStyle/>
          <a:p>
            <a:pPr algn="ctr"/>
            <a:r>
              <a:rPr lang="en-GB" dirty="0"/>
              <a:t>FINDINGS OF THE QA EXERCISE</a:t>
            </a:r>
            <a:endParaRPr lang="en-US" dirty="0"/>
          </a:p>
        </p:txBody>
      </p:sp>
      <p:sp>
        <p:nvSpPr>
          <p:cNvPr id="6" name="Rectangle 5">
            <a:extLst>
              <a:ext uri="{FF2B5EF4-FFF2-40B4-BE49-F238E27FC236}">
                <a16:creationId xmlns:a16="http://schemas.microsoft.com/office/drawing/2014/main" id="{BECA1AD7-088A-5448-8058-4614B103E4B3}"/>
              </a:ext>
            </a:extLst>
          </p:cNvPr>
          <p:cNvSpPr/>
          <p:nvPr/>
        </p:nvSpPr>
        <p:spPr>
          <a:xfrm>
            <a:off x="493852" y="2056913"/>
            <a:ext cx="8419316" cy="3693319"/>
          </a:xfrm>
          <a:prstGeom prst="rect">
            <a:avLst/>
          </a:prstGeom>
        </p:spPr>
        <p:txBody>
          <a:bodyPr wrap="square">
            <a:spAutoFit/>
          </a:bodyPr>
          <a:lstStyle/>
          <a:p>
            <a:r>
              <a:rPr lang="en-GB" dirty="0"/>
              <a:t>QA teams were unequivocally welcomed into the services and the managers of the services were very co-operative and willing to help </a:t>
            </a:r>
          </a:p>
          <a:p>
            <a:pPr marL="285750" indent="-285750">
              <a:buFont typeface="Arial" panose="020B0604020202020204" pitchFamily="34" charset="0"/>
              <a:buChar char="•"/>
            </a:pPr>
            <a:r>
              <a:rPr lang="en-GB" dirty="0"/>
              <a:t>Almost all the centres are not specialist drug treatment services –.</a:t>
            </a:r>
          </a:p>
          <a:p>
            <a:endParaRPr lang="en-GB" dirty="0"/>
          </a:p>
          <a:p>
            <a:pPr marL="285750" indent="-285750">
              <a:buFont typeface="Arial" panose="020B0604020202020204" pitchFamily="34" charset="0"/>
              <a:buChar char="•"/>
            </a:pPr>
            <a:r>
              <a:rPr lang="en-GB" dirty="0"/>
              <a:t>He widespread use of restraint by chains or stocks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There were unconfirmed cases of clients being sexually abuse</a:t>
            </a:r>
          </a:p>
          <a:p>
            <a:pPr marL="285750" indent="-285750">
              <a:buFont typeface="Arial" panose="020B0604020202020204" pitchFamily="34" charset="0"/>
              <a:buChar char="•"/>
            </a:pPr>
            <a:r>
              <a:rPr lang="en-GB" dirty="0"/>
              <a:t>.</a:t>
            </a:r>
          </a:p>
          <a:p>
            <a:pPr marL="285750" indent="-285750">
              <a:buFont typeface="Arial" panose="020B0604020202020204" pitchFamily="34" charset="0"/>
              <a:buChar char="•"/>
            </a:pPr>
            <a:r>
              <a:rPr lang="en-GB" dirty="0"/>
              <a:t>Many of the services were extremely dirty and unhygienic</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Lack of mental health treatment for clients with mental health problems.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Where medication was provided it was often by unqualified staff</a:t>
            </a:r>
          </a:p>
        </p:txBody>
      </p:sp>
    </p:spTree>
    <p:extLst>
      <p:ext uri="{BB962C8B-B14F-4D97-AF65-F5344CB8AC3E}">
        <p14:creationId xmlns:p14="http://schemas.microsoft.com/office/powerpoint/2010/main" val="3800684790"/>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CC20-D3CB-524C-8731-2F84D1938C13}"/>
              </a:ext>
            </a:extLst>
          </p:cNvPr>
          <p:cNvSpPr>
            <a:spLocks noGrp="1"/>
          </p:cNvSpPr>
          <p:nvPr>
            <p:ph type="title"/>
          </p:nvPr>
        </p:nvSpPr>
        <p:spPr/>
        <p:txBody>
          <a:bodyPr/>
          <a:lstStyle/>
          <a:p>
            <a:pPr algn="ctr"/>
            <a:r>
              <a:rPr lang="en-US" dirty="0"/>
              <a:t>FOLLOW UP ACTIONS TAKEN</a:t>
            </a:r>
          </a:p>
        </p:txBody>
      </p:sp>
      <p:sp>
        <p:nvSpPr>
          <p:cNvPr id="3" name="Content Placeholder 2">
            <a:extLst>
              <a:ext uri="{FF2B5EF4-FFF2-40B4-BE49-F238E27FC236}">
                <a16:creationId xmlns:a16="http://schemas.microsoft.com/office/drawing/2014/main" id="{415A94E2-515C-9F43-96E7-AAA0BB5ED2DE}"/>
              </a:ext>
            </a:extLst>
          </p:cNvPr>
          <p:cNvSpPr>
            <a:spLocks noGrp="1"/>
          </p:cNvSpPr>
          <p:nvPr>
            <p:ph idx="1"/>
          </p:nvPr>
        </p:nvSpPr>
        <p:spPr>
          <a:xfrm>
            <a:off x="493852" y="1772816"/>
            <a:ext cx="8229600" cy="4752528"/>
          </a:xfrm>
        </p:spPr>
        <p:txBody>
          <a:bodyPr/>
          <a:lstStyle/>
          <a:p>
            <a:pPr marL="0" indent="0">
              <a:buNone/>
            </a:pPr>
            <a:r>
              <a:rPr lang="en-GB" sz="2000" dirty="0">
                <a:solidFill>
                  <a:schemeClr val="tx1"/>
                </a:solidFill>
              </a:rPr>
              <a:t>Following the findings of widespread use of restraint of clients in chains or stocks, and issues concerning sexual abuse UNODC embarked on a more intensive course of action to those initially planned for the QA exercise. This included:</a:t>
            </a:r>
          </a:p>
          <a:p>
            <a:pPr marL="0" indent="0">
              <a:buNone/>
            </a:pPr>
            <a:endParaRPr lang="en-GB" sz="2000" dirty="0">
              <a:solidFill>
                <a:schemeClr val="tx1"/>
              </a:solidFill>
            </a:endParaRPr>
          </a:p>
          <a:p>
            <a:r>
              <a:rPr lang="en-GB" sz="2000" dirty="0">
                <a:solidFill>
                  <a:schemeClr val="tx1"/>
                </a:solidFill>
              </a:rPr>
              <a:t>UNODC staff escalated reports of the alleged sexual abuse and restraint found within the pilot to senior UNODC colleagues </a:t>
            </a:r>
          </a:p>
          <a:p>
            <a:endParaRPr lang="en-GB" sz="2000" dirty="0">
              <a:solidFill>
                <a:schemeClr val="tx1"/>
              </a:solidFill>
            </a:endParaRPr>
          </a:p>
          <a:p>
            <a:r>
              <a:rPr lang="en-GB" sz="2000" dirty="0">
                <a:solidFill>
                  <a:schemeClr val="tx1"/>
                </a:solidFill>
              </a:rPr>
              <a:t>Contact was made with the management of the centres and the senior management of SEMA: the services in the QA pilot with reported sexual abuse and restraint with requests for additional visits and a meeting in early August. </a:t>
            </a:r>
          </a:p>
          <a:p>
            <a:endParaRPr lang="en-GB" sz="2000" dirty="0">
              <a:solidFill>
                <a:schemeClr val="tx1"/>
              </a:solidFill>
            </a:endParaRPr>
          </a:p>
          <a:p>
            <a:r>
              <a:rPr lang="en-GB" sz="2000" dirty="0">
                <a:solidFill>
                  <a:schemeClr val="tx1"/>
                </a:solidFill>
              </a:rPr>
              <a:t>Advocacy and briefing meetings were held with Kano State government and in particular, meetings with the senior management of SEMA, the HSMB to request immediate action and assistance to stop abuse and improve practice </a:t>
            </a:r>
          </a:p>
          <a:p>
            <a:endParaRPr lang="en-GB" sz="2000" dirty="0">
              <a:solidFill>
                <a:schemeClr val="tx1"/>
              </a:solidFill>
            </a:endParaRPr>
          </a:p>
        </p:txBody>
      </p:sp>
    </p:spTree>
    <p:extLst>
      <p:ext uri="{BB962C8B-B14F-4D97-AF65-F5344CB8AC3E}">
        <p14:creationId xmlns:p14="http://schemas.microsoft.com/office/powerpoint/2010/main" val="3917184280"/>
      </p:ext>
    </p:extLst>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A8D1-603D-4B46-9F67-10E75ACA453C}"/>
              </a:ext>
            </a:extLst>
          </p:cNvPr>
          <p:cNvSpPr>
            <a:spLocks noGrp="1"/>
          </p:cNvSpPr>
          <p:nvPr>
            <p:ph type="title"/>
          </p:nvPr>
        </p:nvSpPr>
        <p:spPr/>
        <p:txBody>
          <a:bodyPr/>
          <a:lstStyle/>
          <a:p>
            <a:r>
              <a:rPr lang="en-US" dirty="0"/>
              <a:t>FOLLOW UP ACTIONS (</a:t>
            </a:r>
            <a:r>
              <a:rPr lang="en-US" dirty="0" err="1"/>
              <a:t>Contd</a:t>
            </a:r>
            <a:r>
              <a:rPr lang="en-US" dirty="0"/>
              <a:t>)</a:t>
            </a:r>
          </a:p>
        </p:txBody>
      </p:sp>
      <p:sp>
        <p:nvSpPr>
          <p:cNvPr id="3" name="Content Placeholder 2">
            <a:extLst>
              <a:ext uri="{FF2B5EF4-FFF2-40B4-BE49-F238E27FC236}">
                <a16:creationId xmlns:a16="http://schemas.microsoft.com/office/drawing/2014/main" id="{D284D5F9-0E2B-0743-A270-7FD7941783F8}"/>
              </a:ext>
            </a:extLst>
          </p:cNvPr>
          <p:cNvSpPr>
            <a:spLocks noGrp="1"/>
          </p:cNvSpPr>
          <p:nvPr>
            <p:ph idx="1"/>
          </p:nvPr>
        </p:nvSpPr>
        <p:spPr>
          <a:xfrm>
            <a:off x="457200" y="1585913"/>
            <a:ext cx="8229600" cy="4997152"/>
          </a:xfrm>
        </p:spPr>
        <p:txBody>
          <a:bodyPr/>
          <a:lstStyle/>
          <a:p>
            <a:r>
              <a:rPr lang="en-GB" sz="2000" dirty="0">
                <a:solidFill>
                  <a:schemeClr val="tx1"/>
                </a:solidFill>
              </a:rPr>
              <a:t>Additional site visits were made to the women rehabilitation centres in the QA pilot </a:t>
            </a:r>
          </a:p>
          <a:p>
            <a:endParaRPr lang="en-US" sz="2000" dirty="0">
              <a:solidFill>
                <a:schemeClr val="tx1"/>
              </a:solidFill>
            </a:endParaRPr>
          </a:p>
          <a:p>
            <a:r>
              <a:rPr lang="en-GB" sz="2000" dirty="0">
                <a:solidFill>
                  <a:schemeClr val="tx1"/>
                </a:solidFill>
              </a:rPr>
              <a:t>A two-day sensitisation training was held for the QA pilot site managers </a:t>
            </a:r>
          </a:p>
          <a:p>
            <a:endParaRPr lang="en-GB" sz="2000" dirty="0">
              <a:solidFill>
                <a:schemeClr val="tx1"/>
              </a:solidFill>
            </a:endParaRPr>
          </a:p>
          <a:p>
            <a:r>
              <a:rPr lang="en-GB" sz="2000" dirty="0">
                <a:solidFill>
                  <a:schemeClr val="tx1"/>
                </a:solidFill>
              </a:rPr>
              <a:t>Sites were supported to develop an improvement plan </a:t>
            </a:r>
          </a:p>
          <a:p>
            <a:endParaRPr lang="en-GB" sz="2000" dirty="0">
              <a:solidFill>
                <a:schemeClr val="tx1"/>
              </a:solidFill>
            </a:endParaRPr>
          </a:p>
          <a:p>
            <a:r>
              <a:rPr lang="en-GB" sz="2000" dirty="0">
                <a:solidFill>
                  <a:schemeClr val="tx1"/>
                </a:solidFill>
              </a:rPr>
              <a:t>Training for pilot site managers and staff in: mental health; substance use disorder prevention and treatment</a:t>
            </a:r>
          </a:p>
          <a:p>
            <a:endParaRPr lang="en-GB" sz="2000" dirty="0">
              <a:solidFill>
                <a:schemeClr val="tx1"/>
              </a:solidFill>
            </a:endParaRPr>
          </a:p>
          <a:p>
            <a:r>
              <a:rPr lang="en-GB" sz="2000" dirty="0">
                <a:solidFill>
                  <a:schemeClr val="tx1"/>
                </a:solidFill>
              </a:rPr>
              <a:t>Working with the HSMB and Kano State medical lead to ensure ongoing mental health ‘in-reach’ into the rehabilitation centres and secure resources to improve the facilities and living conditions for clients.</a:t>
            </a:r>
          </a:p>
          <a:p>
            <a:endParaRPr lang="en-GB" sz="2000" dirty="0">
              <a:solidFill>
                <a:schemeClr val="tx1"/>
              </a:solidFill>
            </a:endParaRPr>
          </a:p>
          <a:p>
            <a:r>
              <a:rPr lang="en-US" sz="2000" dirty="0">
                <a:solidFill>
                  <a:schemeClr val="tx1"/>
                </a:solidFill>
              </a:rPr>
              <a:t>Commitment of UNODC to continue to supporting and following up on the </a:t>
            </a:r>
            <a:r>
              <a:rPr lang="en-US" sz="2000" dirty="0" err="1">
                <a:solidFill>
                  <a:schemeClr val="tx1"/>
                </a:solidFill>
              </a:rPr>
              <a:t>centres</a:t>
            </a:r>
            <a:endParaRPr lang="en-GB" sz="2000" dirty="0">
              <a:solidFill>
                <a:schemeClr val="tx1"/>
              </a:solidFill>
            </a:endParaRPr>
          </a:p>
        </p:txBody>
      </p:sp>
    </p:spTree>
    <p:extLst>
      <p:ext uri="{BB962C8B-B14F-4D97-AF65-F5344CB8AC3E}">
        <p14:creationId xmlns:p14="http://schemas.microsoft.com/office/powerpoint/2010/main" val="4253329209"/>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7950-B4FD-1C4E-A7B4-0700B593093D}"/>
              </a:ext>
            </a:extLst>
          </p:cNvPr>
          <p:cNvSpPr>
            <a:spLocks noGrp="1"/>
          </p:cNvSpPr>
          <p:nvPr>
            <p:ph type="title"/>
          </p:nvPr>
        </p:nvSpPr>
        <p:spPr/>
        <p:txBody>
          <a:bodyPr/>
          <a:lstStyle/>
          <a:p>
            <a:r>
              <a:rPr lang="en-US" dirty="0"/>
              <a:t>Implications of the QA exercise</a:t>
            </a:r>
          </a:p>
        </p:txBody>
      </p:sp>
      <p:sp>
        <p:nvSpPr>
          <p:cNvPr id="3" name="Content Placeholder 2">
            <a:extLst>
              <a:ext uri="{FF2B5EF4-FFF2-40B4-BE49-F238E27FC236}">
                <a16:creationId xmlns:a16="http://schemas.microsoft.com/office/drawing/2014/main" id="{8B88B2C8-7ED2-2D45-942C-58B711074544}"/>
              </a:ext>
            </a:extLst>
          </p:cNvPr>
          <p:cNvSpPr>
            <a:spLocks noGrp="1"/>
          </p:cNvSpPr>
          <p:nvPr>
            <p:ph idx="1"/>
          </p:nvPr>
        </p:nvSpPr>
        <p:spPr/>
        <p:txBody>
          <a:bodyPr/>
          <a:lstStyle/>
          <a:p>
            <a:pPr marL="457200" indent="-457200">
              <a:lnSpc>
                <a:spcPct val="250000"/>
              </a:lnSpc>
              <a:buFont typeface="+mj-lt"/>
              <a:buAutoNum type="arabicPeriod"/>
            </a:pPr>
            <a:r>
              <a:rPr lang="en-GB" sz="2400" b="1" dirty="0">
                <a:solidFill>
                  <a:schemeClr val="tx1"/>
                </a:solidFill>
              </a:rPr>
              <a:t>Clarity about the scope of the QA</a:t>
            </a:r>
            <a:r>
              <a:rPr lang="en-GB" sz="2400" dirty="0">
                <a:solidFill>
                  <a:schemeClr val="tx1"/>
                </a:solidFill>
              </a:rPr>
              <a:t> </a:t>
            </a:r>
          </a:p>
          <a:p>
            <a:pPr marL="514350" indent="-514350">
              <a:lnSpc>
                <a:spcPct val="250000"/>
              </a:lnSpc>
              <a:buFont typeface="+mj-lt"/>
              <a:buAutoNum type="arabicPeriod"/>
            </a:pPr>
            <a:r>
              <a:rPr lang="en-GB" sz="2400" b="1" dirty="0">
                <a:solidFill>
                  <a:schemeClr val="tx1"/>
                </a:solidFill>
              </a:rPr>
              <a:t>Revision of the QA mechanism and tools in light of the pilot</a:t>
            </a:r>
            <a:r>
              <a:rPr lang="en-GB" sz="2400" dirty="0">
                <a:solidFill>
                  <a:schemeClr val="tx1"/>
                </a:solidFill>
              </a:rPr>
              <a:t> </a:t>
            </a:r>
          </a:p>
          <a:p>
            <a:pPr marL="514350" indent="-514350">
              <a:lnSpc>
                <a:spcPct val="250000"/>
              </a:lnSpc>
              <a:buFont typeface="+mj-lt"/>
              <a:buAutoNum type="arabicPeriod"/>
            </a:pPr>
            <a:r>
              <a:rPr lang="en-GB" sz="2400" b="1" dirty="0">
                <a:solidFill>
                  <a:schemeClr val="tx1"/>
                </a:solidFill>
              </a:rPr>
              <a:t>Capacity building current QA experts </a:t>
            </a:r>
          </a:p>
          <a:p>
            <a:pPr marL="514350" indent="-514350">
              <a:lnSpc>
                <a:spcPct val="250000"/>
              </a:lnSpc>
              <a:buFont typeface="+mj-lt"/>
              <a:buAutoNum type="arabicPeriod"/>
            </a:pPr>
            <a:r>
              <a:rPr lang="en-GB" sz="2400" b="1" dirty="0">
                <a:solidFill>
                  <a:schemeClr val="tx1"/>
                </a:solidFill>
              </a:rPr>
              <a:t>Future roll-out of QA mechanism in Nigeria</a:t>
            </a:r>
            <a:r>
              <a:rPr lang="en-GB" sz="2400" dirty="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3482235307"/>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4C6E-25C1-7346-9B1E-BA0922BD3076}"/>
              </a:ext>
            </a:extLst>
          </p:cNvPr>
          <p:cNvSpPr>
            <a:spLocks noGrp="1"/>
          </p:cNvSpPr>
          <p:nvPr>
            <p:ph type="title"/>
          </p:nvPr>
        </p:nvSpPr>
        <p:spPr/>
        <p:txBody>
          <a:bodyPr/>
          <a:lstStyle/>
          <a:p>
            <a:pPr algn="ctr"/>
            <a:r>
              <a:rPr lang="en-US" dirty="0"/>
              <a:t>THE BACKGROUND</a:t>
            </a:r>
          </a:p>
        </p:txBody>
      </p:sp>
      <p:sp>
        <p:nvSpPr>
          <p:cNvPr id="5" name="Content Placeholder 4">
            <a:extLst>
              <a:ext uri="{FF2B5EF4-FFF2-40B4-BE49-F238E27FC236}">
                <a16:creationId xmlns:a16="http://schemas.microsoft.com/office/drawing/2014/main" id="{7FB03ADF-AB50-A045-B071-76A2E2E8425D}"/>
              </a:ext>
            </a:extLst>
          </p:cNvPr>
          <p:cNvSpPr>
            <a:spLocks noGrp="1"/>
          </p:cNvSpPr>
          <p:nvPr>
            <p:ph idx="1"/>
          </p:nvPr>
        </p:nvSpPr>
        <p:spPr/>
        <p:txBody>
          <a:bodyPr/>
          <a:lstStyle/>
          <a:p>
            <a:pPr lvl="1"/>
            <a:r>
              <a:rPr lang="en-GB" sz="1800" dirty="0">
                <a:solidFill>
                  <a:schemeClr val="tx1"/>
                </a:solidFill>
              </a:rPr>
              <a:t>The United Nations Office on Drugs and Crime (UNODC) Country Office in Nigeria is implementing a European Union funded project </a:t>
            </a:r>
            <a:r>
              <a:rPr lang="en-US" sz="1800" dirty="0">
                <a:solidFill>
                  <a:schemeClr val="tx1"/>
                </a:solidFill>
              </a:rPr>
              <a:t>'Response to drugs and related organized crime in Nigeria’.</a:t>
            </a:r>
            <a:r>
              <a:rPr lang="en-US" sz="1800" b="1" dirty="0">
                <a:solidFill>
                  <a:schemeClr val="tx1"/>
                </a:solidFill>
              </a:rPr>
              <a:t> </a:t>
            </a:r>
          </a:p>
          <a:p>
            <a:pPr lvl="1"/>
            <a:r>
              <a:rPr lang="en-US" sz="1800" dirty="0">
                <a:solidFill>
                  <a:schemeClr val="tx1"/>
                </a:solidFill>
              </a:rPr>
              <a:t>As part of this project, eleven drug treatment services attached to various hospitals in Nigeria have been established as Model Drug Treatment Centre’s</a:t>
            </a:r>
            <a:endParaRPr lang="en-GB" sz="1800" dirty="0">
              <a:solidFill>
                <a:schemeClr val="tx1"/>
              </a:solidFill>
            </a:endParaRPr>
          </a:p>
          <a:p>
            <a:pPr lvl="1"/>
            <a:r>
              <a:rPr lang="en-US" sz="1800" dirty="0">
                <a:solidFill>
                  <a:schemeClr val="tx1"/>
                </a:solidFill>
              </a:rPr>
              <a:t>In March 2015, an assessment of the centers was undertaken by UNODC and the Federal Ministry of Health (FMOH) based on ‘the National Minimum Standards for drug dependence treatment in Nigeria’ (2015). </a:t>
            </a:r>
          </a:p>
          <a:p>
            <a:pPr lvl="1"/>
            <a:r>
              <a:rPr lang="en-US" sz="1800" dirty="0">
                <a:solidFill>
                  <a:schemeClr val="tx1"/>
                </a:solidFill>
              </a:rPr>
              <a:t>Standards for the treatment of drug use disorders were also developed in 2016. </a:t>
            </a:r>
          </a:p>
          <a:p>
            <a:pPr lvl="1"/>
            <a:r>
              <a:rPr lang="en-US" sz="1800" dirty="0">
                <a:solidFill>
                  <a:schemeClr val="tx1"/>
                </a:solidFill>
              </a:rPr>
              <a:t>Treatment guidelines for treatment of substance use disorders in Nigeria were then developed in 2018</a:t>
            </a:r>
            <a:r>
              <a:rPr lang="en-GB" sz="1800" dirty="0">
                <a:solidFill>
                  <a:schemeClr val="tx1"/>
                </a:solidFill>
              </a:rPr>
              <a:t> </a:t>
            </a:r>
          </a:p>
          <a:p>
            <a:pPr lvl="1"/>
            <a:r>
              <a:rPr lang="en-GB" sz="1800" dirty="0">
                <a:solidFill>
                  <a:schemeClr val="tx1"/>
                </a:solidFill>
              </a:rPr>
              <a:t>As part of the European Union funded project </a:t>
            </a:r>
            <a:r>
              <a:rPr lang="en-US" sz="1800" dirty="0">
                <a:solidFill>
                  <a:schemeClr val="tx1"/>
                </a:solidFill>
              </a:rPr>
              <a:t>'Response to drugs and related organized crime in Nigeria’, funding for the development of a QA mechanism for drug use disorder treatment services was agreed.</a:t>
            </a:r>
            <a:endParaRPr lang="en-GB" sz="1800" dirty="0">
              <a:solidFill>
                <a:schemeClr val="tx1"/>
              </a:solidFill>
            </a:endParaRPr>
          </a:p>
          <a:p>
            <a:endParaRPr lang="en-US" dirty="0"/>
          </a:p>
        </p:txBody>
      </p:sp>
    </p:spTree>
    <p:extLst>
      <p:ext uri="{BB962C8B-B14F-4D97-AF65-F5344CB8AC3E}">
        <p14:creationId xmlns:p14="http://schemas.microsoft.com/office/powerpoint/2010/main" val="2063905266"/>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C74A0-874C-6546-ADA9-7988B733DCC0}"/>
              </a:ext>
            </a:extLst>
          </p:cNvPr>
          <p:cNvSpPr>
            <a:spLocks noGrp="1"/>
          </p:cNvSpPr>
          <p:nvPr>
            <p:ph type="title"/>
          </p:nvPr>
        </p:nvSpPr>
        <p:spPr/>
        <p:txBody>
          <a:bodyPr/>
          <a:lstStyle/>
          <a:p>
            <a:pPr algn="ctr"/>
            <a:r>
              <a:rPr lang="en-US" dirty="0"/>
              <a:t>THE PROCESS</a:t>
            </a:r>
          </a:p>
        </p:txBody>
      </p:sp>
      <p:sp>
        <p:nvSpPr>
          <p:cNvPr id="3" name="Content Placeholder 2">
            <a:extLst>
              <a:ext uri="{FF2B5EF4-FFF2-40B4-BE49-F238E27FC236}">
                <a16:creationId xmlns:a16="http://schemas.microsoft.com/office/drawing/2014/main" id="{0E1B7B88-5DF0-E74D-B6D7-F5FD9BF1BD6C}"/>
              </a:ext>
            </a:extLst>
          </p:cNvPr>
          <p:cNvSpPr>
            <a:spLocks noGrp="1"/>
          </p:cNvSpPr>
          <p:nvPr>
            <p:ph idx="1"/>
          </p:nvPr>
        </p:nvSpPr>
        <p:spPr/>
        <p:txBody>
          <a:bodyPr/>
          <a:lstStyle/>
          <a:p>
            <a:r>
              <a:rPr lang="en-GB" sz="2000" dirty="0">
                <a:solidFill>
                  <a:schemeClr val="tx1"/>
                </a:solidFill>
              </a:rPr>
              <a:t>The overall training objectives for the workshop were: to capacity build a cohort of Nigerian DUD treatment experts in quality assurance; and, develop and agree a plan for the piloting of a QA mechanism for Nigeria in Kano State.  </a:t>
            </a:r>
          </a:p>
          <a:p>
            <a:endParaRPr lang="en-GB" sz="2000" dirty="0">
              <a:solidFill>
                <a:schemeClr val="tx1"/>
              </a:solidFill>
            </a:endParaRPr>
          </a:p>
          <a:p>
            <a:pPr lvl="0"/>
            <a:r>
              <a:rPr lang="en-US" sz="2000" dirty="0">
                <a:solidFill>
                  <a:schemeClr val="tx1"/>
                </a:solidFill>
              </a:rPr>
              <a:t>Facilitate a group of Nigerian experts in drug use disorder (DUD) treatment experts to develop and agree a subset set of Nigerian standards in DUD treatment services</a:t>
            </a:r>
          </a:p>
          <a:p>
            <a:pPr lvl="3"/>
            <a:r>
              <a:rPr lang="en-US" sz="1000" dirty="0">
                <a:solidFill>
                  <a:schemeClr val="tx1"/>
                </a:solidFill>
              </a:rPr>
              <a:t>Nigerian standards, </a:t>
            </a:r>
          </a:p>
          <a:p>
            <a:pPr lvl="3"/>
            <a:r>
              <a:rPr lang="en-US" sz="1000" dirty="0">
                <a:solidFill>
                  <a:schemeClr val="tx1"/>
                </a:solidFill>
              </a:rPr>
              <a:t>UNODC standards, </a:t>
            </a:r>
          </a:p>
          <a:p>
            <a:pPr lvl="3"/>
            <a:r>
              <a:rPr lang="en-US" sz="1000" dirty="0">
                <a:solidFill>
                  <a:schemeClr val="tx1"/>
                </a:solidFill>
              </a:rPr>
              <a:t>Essential standards</a:t>
            </a:r>
          </a:p>
          <a:p>
            <a:pPr lvl="3"/>
            <a:endParaRPr lang="en-GB" sz="1000" dirty="0">
              <a:solidFill>
                <a:schemeClr val="tx1"/>
              </a:solidFill>
            </a:endParaRPr>
          </a:p>
          <a:p>
            <a:pPr lvl="0"/>
            <a:r>
              <a:rPr lang="en-US" sz="2000" dirty="0">
                <a:solidFill>
                  <a:schemeClr val="tx1"/>
                </a:solidFill>
              </a:rPr>
              <a:t>Training of the expert group in service assessment, standard scoring, working with providers and quality improvement  </a:t>
            </a:r>
          </a:p>
          <a:p>
            <a:pPr lvl="0"/>
            <a:endParaRPr lang="en-GB" sz="2000" dirty="0">
              <a:solidFill>
                <a:schemeClr val="tx1"/>
              </a:solidFill>
            </a:endParaRPr>
          </a:p>
          <a:p>
            <a:pPr lvl="0"/>
            <a:r>
              <a:rPr lang="en-US" sz="2000" dirty="0">
                <a:solidFill>
                  <a:schemeClr val="tx1"/>
                </a:solidFill>
              </a:rPr>
              <a:t>Develop and agree a plan for the pilot testing of the standards and QA mechanism to be used in Kano State </a:t>
            </a:r>
            <a:endParaRPr lang="en-GB" sz="2000" dirty="0">
              <a:solidFill>
                <a:schemeClr val="tx1"/>
              </a:solidFill>
            </a:endParaRPr>
          </a:p>
          <a:p>
            <a:r>
              <a:rPr lang="en-GB" sz="2000" b="1" dirty="0">
                <a:solidFill>
                  <a:schemeClr val="tx1"/>
                </a:solidFill>
              </a:rPr>
              <a:t> </a:t>
            </a:r>
            <a:endParaRPr lang="en-GB" sz="2000" dirty="0">
              <a:solidFill>
                <a:schemeClr val="tx1"/>
              </a:solidFill>
            </a:endParaRPr>
          </a:p>
          <a:p>
            <a:endParaRPr lang="en-US" dirty="0"/>
          </a:p>
        </p:txBody>
      </p:sp>
    </p:spTree>
    <p:extLst>
      <p:ext uri="{BB962C8B-B14F-4D97-AF65-F5344CB8AC3E}">
        <p14:creationId xmlns:p14="http://schemas.microsoft.com/office/powerpoint/2010/main" val="171265219"/>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6BE8-7F98-B042-989D-3FB6FE340BCD}"/>
              </a:ext>
            </a:extLst>
          </p:cNvPr>
          <p:cNvSpPr>
            <a:spLocks noGrp="1"/>
          </p:cNvSpPr>
          <p:nvPr>
            <p:ph type="title"/>
          </p:nvPr>
        </p:nvSpPr>
        <p:spPr/>
        <p:txBody>
          <a:bodyPr/>
          <a:lstStyle/>
          <a:p>
            <a:r>
              <a:rPr lang="en-US" dirty="0"/>
              <a:t>QUALITY ASSURANCE ASSESSORS </a:t>
            </a:r>
          </a:p>
        </p:txBody>
      </p:sp>
      <p:pic>
        <p:nvPicPr>
          <p:cNvPr id="4" name="Picture 3">
            <a:extLst>
              <a:ext uri="{FF2B5EF4-FFF2-40B4-BE49-F238E27FC236}">
                <a16:creationId xmlns:a16="http://schemas.microsoft.com/office/drawing/2014/main" id="{0F4FE82A-0C97-F14C-A16D-1021173C5F44}"/>
              </a:ext>
            </a:extLst>
          </p:cNvPr>
          <p:cNvPicPr/>
          <p:nvPr/>
        </p:nvPicPr>
        <p:blipFill>
          <a:blip r:embed="rId2"/>
          <a:stretch>
            <a:fillRect/>
          </a:stretch>
        </p:blipFill>
        <p:spPr>
          <a:xfrm>
            <a:off x="179512" y="2014974"/>
            <a:ext cx="4212975" cy="3168352"/>
          </a:xfrm>
          <a:prstGeom prst="rect">
            <a:avLst/>
          </a:prstGeom>
        </p:spPr>
      </p:pic>
      <p:sp>
        <p:nvSpPr>
          <p:cNvPr id="6" name="Rectangle 5">
            <a:extLst>
              <a:ext uri="{FF2B5EF4-FFF2-40B4-BE49-F238E27FC236}">
                <a16:creationId xmlns:a16="http://schemas.microsoft.com/office/drawing/2014/main" id="{9443BD8B-0489-C345-9987-4169D10DC0A5}"/>
              </a:ext>
            </a:extLst>
          </p:cNvPr>
          <p:cNvSpPr/>
          <p:nvPr/>
        </p:nvSpPr>
        <p:spPr>
          <a:xfrm>
            <a:off x="4423539" y="1950602"/>
            <a:ext cx="4572000" cy="3139321"/>
          </a:xfrm>
          <a:prstGeom prst="rect">
            <a:avLst/>
          </a:prstGeom>
        </p:spPr>
        <p:txBody>
          <a:bodyPr>
            <a:spAutoFit/>
          </a:bodyPr>
          <a:lstStyle/>
          <a:p>
            <a:r>
              <a:rPr lang="en-US" dirty="0">
                <a:latin typeface="Calibri" panose="020F0502020204030204" pitchFamily="34" charset="0"/>
                <a:ea typeface="Calibri" panose="020F0502020204030204" pitchFamily="34" charset="0"/>
              </a:rPr>
              <a:t>Nigerian QA team took place </a:t>
            </a:r>
            <a:r>
              <a:rPr lang="en-GB" dirty="0">
                <a:latin typeface="Calibri" panose="020F0502020204030204" pitchFamily="34" charset="0"/>
                <a:ea typeface="Calibri" panose="020F0502020204030204" pitchFamily="34" charset="0"/>
              </a:rPr>
              <a:t>in Lagos, Nigeria in March 2019 </a:t>
            </a:r>
          </a:p>
          <a:p>
            <a:br>
              <a:rPr lang="en-US" dirty="0"/>
            </a:br>
            <a:r>
              <a:rPr lang="en-US" dirty="0"/>
              <a:t>The team developed and agree a subset set of Nigerian standards in DUD treatment services</a:t>
            </a:r>
          </a:p>
          <a:p>
            <a:endParaRPr lang="en-US" dirty="0"/>
          </a:p>
          <a:p>
            <a:r>
              <a:rPr lang="en-US" dirty="0"/>
              <a:t>Received training in service assessment, standard scoring, working with providers and quality improvement.  </a:t>
            </a:r>
            <a:endParaRPr lang="en-GB" dirty="0"/>
          </a:p>
          <a:p>
            <a:endParaRPr lang="en-US" dirty="0"/>
          </a:p>
        </p:txBody>
      </p:sp>
      <p:sp>
        <p:nvSpPr>
          <p:cNvPr id="9" name="TextBox 8">
            <a:extLst>
              <a:ext uri="{FF2B5EF4-FFF2-40B4-BE49-F238E27FC236}">
                <a16:creationId xmlns:a16="http://schemas.microsoft.com/office/drawing/2014/main" id="{4051008B-FB42-244F-8886-C3F87EBC1BE5}"/>
              </a:ext>
            </a:extLst>
          </p:cNvPr>
          <p:cNvSpPr txBox="1"/>
          <p:nvPr/>
        </p:nvSpPr>
        <p:spPr>
          <a:xfrm>
            <a:off x="896786" y="5454613"/>
            <a:ext cx="6878871" cy="369332"/>
          </a:xfrm>
          <a:prstGeom prst="rect">
            <a:avLst/>
          </a:prstGeom>
          <a:noFill/>
        </p:spPr>
        <p:txBody>
          <a:bodyPr wrap="none" rtlCol="0">
            <a:spAutoFit/>
          </a:bodyPr>
          <a:lstStyle/>
          <a:p>
            <a:r>
              <a:rPr lang="en-US" dirty="0"/>
              <a:t>Develop and agree a plan for the pilot testing of the QA instrument</a:t>
            </a:r>
          </a:p>
        </p:txBody>
      </p:sp>
    </p:spTree>
    <p:extLst>
      <p:ext uri="{BB962C8B-B14F-4D97-AF65-F5344CB8AC3E}">
        <p14:creationId xmlns:p14="http://schemas.microsoft.com/office/powerpoint/2010/main" val="4093065226"/>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442B6-967F-6440-AD10-2CAC067FD85E}"/>
              </a:ext>
            </a:extLst>
          </p:cNvPr>
          <p:cNvSpPr>
            <a:spLocks noGrp="1"/>
          </p:cNvSpPr>
          <p:nvPr>
            <p:ph type="title"/>
          </p:nvPr>
        </p:nvSpPr>
        <p:spPr/>
        <p:txBody>
          <a:bodyPr/>
          <a:lstStyle/>
          <a:p>
            <a:r>
              <a:rPr lang="en-US" dirty="0"/>
              <a:t>The QA steps</a:t>
            </a:r>
          </a:p>
        </p:txBody>
      </p:sp>
      <p:sp>
        <p:nvSpPr>
          <p:cNvPr id="4" name="Oval 3">
            <a:extLst>
              <a:ext uri="{FF2B5EF4-FFF2-40B4-BE49-F238E27FC236}">
                <a16:creationId xmlns:a16="http://schemas.microsoft.com/office/drawing/2014/main" id="{5BD539B6-5CE6-654A-9267-16B683EEA14B}"/>
              </a:ext>
            </a:extLst>
          </p:cNvPr>
          <p:cNvSpPr/>
          <p:nvPr/>
        </p:nvSpPr>
        <p:spPr bwMode="auto">
          <a:xfrm>
            <a:off x="107504" y="1723675"/>
            <a:ext cx="936104" cy="626368"/>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27-29 March</a:t>
            </a:r>
          </a:p>
        </p:txBody>
      </p:sp>
      <p:sp>
        <p:nvSpPr>
          <p:cNvPr id="5" name="Oval 4">
            <a:extLst>
              <a:ext uri="{FF2B5EF4-FFF2-40B4-BE49-F238E27FC236}">
                <a16:creationId xmlns:a16="http://schemas.microsoft.com/office/drawing/2014/main" id="{ED1C57A7-E8E4-F245-8C94-6A6FCB3477E3}"/>
              </a:ext>
            </a:extLst>
          </p:cNvPr>
          <p:cNvSpPr/>
          <p:nvPr/>
        </p:nvSpPr>
        <p:spPr bwMode="auto">
          <a:xfrm>
            <a:off x="575556" y="2531238"/>
            <a:ext cx="936104" cy="504056"/>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April</a:t>
            </a:r>
          </a:p>
        </p:txBody>
      </p:sp>
      <p:sp>
        <p:nvSpPr>
          <p:cNvPr id="6" name="Oval 5">
            <a:extLst>
              <a:ext uri="{FF2B5EF4-FFF2-40B4-BE49-F238E27FC236}">
                <a16:creationId xmlns:a16="http://schemas.microsoft.com/office/drawing/2014/main" id="{3931457C-7D9F-B14B-8F9D-213A0D03AC2C}"/>
              </a:ext>
            </a:extLst>
          </p:cNvPr>
          <p:cNvSpPr/>
          <p:nvPr/>
        </p:nvSpPr>
        <p:spPr bwMode="auto">
          <a:xfrm>
            <a:off x="2286684" y="4467847"/>
            <a:ext cx="1133188" cy="600885"/>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10-15 July</a:t>
            </a:r>
          </a:p>
        </p:txBody>
      </p:sp>
      <p:sp>
        <p:nvSpPr>
          <p:cNvPr id="7" name="Oval 6">
            <a:extLst>
              <a:ext uri="{FF2B5EF4-FFF2-40B4-BE49-F238E27FC236}">
                <a16:creationId xmlns:a16="http://schemas.microsoft.com/office/drawing/2014/main" id="{EE6AB9B0-F53E-DE4A-AEED-F1F17411C182}"/>
              </a:ext>
            </a:extLst>
          </p:cNvPr>
          <p:cNvSpPr/>
          <p:nvPr/>
        </p:nvSpPr>
        <p:spPr bwMode="auto">
          <a:xfrm>
            <a:off x="1907704" y="3812797"/>
            <a:ext cx="968552" cy="468407"/>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20 May</a:t>
            </a:r>
          </a:p>
        </p:txBody>
      </p:sp>
      <p:sp>
        <p:nvSpPr>
          <p:cNvPr id="8" name="Oval 7">
            <a:extLst>
              <a:ext uri="{FF2B5EF4-FFF2-40B4-BE49-F238E27FC236}">
                <a16:creationId xmlns:a16="http://schemas.microsoft.com/office/drawing/2014/main" id="{508A8F97-C9EF-C546-BE53-9D8DEE286498}"/>
              </a:ext>
            </a:extLst>
          </p:cNvPr>
          <p:cNvSpPr/>
          <p:nvPr/>
        </p:nvSpPr>
        <p:spPr bwMode="auto">
          <a:xfrm>
            <a:off x="1292080" y="3237171"/>
            <a:ext cx="727192" cy="36933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May</a:t>
            </a:r>
          </a:p>
        </p:txBody>
      </p:sp>
      <p:sp>
        <p:nvSpPr>
          <p:cNvPr id="9" name="TextBox 8">
            <a:extLst>
              <a:ext uri="{FF2B5EF4-FFF2-40B4-BE49-F238E27FC236}">
                <a16:creationId xmlns:a16="http://schemas.microsoft.com/office/drawing/2014/main" id="{98D853C4-5B7F-5E44-8640-92B48C2BF532}"/>
              </a:ext>
            </a:extLst>
          </p:cNvPr>
          <p:cNvSpPr txBox="1"/>
          <p:nvPr/>
        </p:nvSpPr>
        <p:spPr>
          <a:xfrm>
            <a:off x="1079029" y="1858866"/>
            <a:ext cx="4322722" cy="369332"/>
          </a:xfrm>
          <a:prstGeom prst="rect">
            <a:avLst/>
          </a:prstGeom>
          <a:noFill/>
        </p:spPr>
        <p:txBody>
          <a:bodyPr wrap="none" rtlCol="0">
            <a:spAutoFit/>
          </a:bodyPr>
          <a:lstStyle/>
          <a:p>
            <a:r>
              <a:rPr lang="en-US" dirty="0"/>
              <a:t>Workshop to develop the QA instrument</a:t>
            </a:r>
          </a:p>
        </p:txBody>
      </p:sp>
      <p:sp>
        <p:nvSpPr>
          <p:cNvPr id="10" name="TextBox 9">
            <a:extLst>
              <a:ext uri="{FF2B5EF4-FFF2-40B4-BE49-F238E27FC236}">
                <a16:creationId xmlns:a16="http://schemas.microsoft.com/office/drawing/2014/main" id="{11B02E3F-9712-E342-B4C7-355837C28BA4}"/>
              </a:ext>
            </a:extLst>
          </p:cNvPr>
          <p:cNvSpPr txBox="1"/>
          <p:nvPr/>
        </p:nvSpPr>
        <p:spPr>
          <a:xfrm>
            <a:off x="1775254" y="2585710"/>
            <a:ext cx="3595921" cy="369332"/>
          </a:xfrm>
          <a:prstGeom prst="rect">
            <a:avLst/>
          </a:prstGeom>
          <a:noFill/>
        </p:spPr>
        <p:txBody>
          <a:bodyPr wrap="none" rtlCol="0">
            <a:spAutoFit/>
          </a:bodyPr>
          <a:lstStyle/>
          <a:p>
            <a:r>
              <a:rPr lang="en-US" dirty="0"/>
              <a:t>Field testing of the QA instrument</a:t>
            </a:r>
          </a:p>
        </p:txBody>
      </p:sp>
      <p:sp>
        <p:nvSpPr>
          <p:cNvPr id="11" name="TextBox 10">
            <a:extLst>
              <a:ext uri="{FF2B5EF4-FFF2-40B4-BE49-F238E27FC236}">
                <a16:creationId xmlns:a16="http://schemas.microsoft.com/office/drawing/2014/main" id="{0E467FAB-0423-A54D-830A-59F306B84D7E}"/>
              </a:ext>
            </a:extLst>
          </p:cNvPr>
          <p:cNvSpPr txBox="1"/>
          <p:nvPr/>
        </p:nvSpPr>
        <p:spPr>
          <a:xfrm>
            <a:off x="2199042" y="3187137"/>
            <a:ext cx="5019387" cy="369332"/>
          </a:xfrm>
          <a:prstGeom prst="rect">
            <a:avLst/>
          </a:prstGeom>
          <a:noFill/>
        </p:spPr>
        <p:txBody>
          <a:bodyPr wrap="none" rtlCol="0">
            <a:spAutoFit/>
          </a:bodyPr>
          <a:lstStyle/>
          <a:p>
            <a:r>
              <a:rPr lang="en-US" dirty="0"/>
              <a:t>Feedback from the testing of the QA instrument</a:t>
            </a:r>
          </a:p>
        </p:txBody>
      </p:sp>
      <p:sp>
        <p:nvSpPr>
          <p:cNvPr id="13" name="TextBox 12">
            <a:extLst>
              <a:ext uri="{FF2B5EF4-FFF2-40B4-BE49-F238E27FC236}">
                <a16:creationId xmlns:a16="http://schemas.microsoft.com/office/drawing/2014/main" id="{B1D87746-558A-3B43-8551-8C40D9F1376F}"/>
              </a:ext>
            </a:extLst>
          </p:cNvPr>
          <p:cNvSpPr txBox="1"/>
          <p:nvPr/>
        </p:nvSpPr>
        <p:spPr>
          <a:xfrm>
            <a:off x="2987824" y="3723834"/>
            <a:ext cx="5100499" cy="646331"/>
          </a:xfrm>
          <a:prstGeom prst="rect">
            <a:avLst/>
          </a:prstGeom>
          <a:noFill/>
        </p:spPr>
        <p:txBody>
          <a:bodyPr wrap="none" rtlCol="0">
            <a:spAutoFit/>
          </a:bodyPr>
          <a:lstStyle/>
          <a:p>
            <a:r>
              <a:rPr lang="en-US" dirty="0"/>
              <a:t>Treatment facilities in the state approached and </a:t>
            </a:r>
          </a:p>
          <a:p>
            <a:r>
              <a:rPr lang="en-US" dirty="0"/>
              <a:t>informed of  exercise to be carried out</a:t>
            </a:r>
          </a:p>
        </p:txBody>
      </p:sp>
      <p:sp>
        <p:nvSpPr>
          <p:cNvPr id="15" name="TextBox 14">
            <a:extLst>
              <a:ext uri="{FF2B5EF4-FFF2-40B4-BE49-F238E27FC236}">
                <a16:creationId xmlns:a16="http://schemas.microsoft.com/office/drawing/2014/main" id="{C5A680C2-0BC5-BA40-BE8D-896FC43FE9A6}"/>
              </a:ext>
            </a:extLst>
          </p:cNvPr>
          <p:cNvSpPr txBox="1"/>
          <p:nvPr/>
        </p:nvSpPr>
        <p:spPr>
          <a:xfrm>
            <a:off x="3600086" y="4558884"/>
            <a:ext cx="4839851" cy="369332"/>
          </a:xfrm>
          <a:prstGeom prst="rect">
            <a:avLst/>
          </a:prstGeom>
          <a:noFill/>
        </p:spPr>
        <p:txBody>
          <a:bodyPr wrap="none" rtlCol="0">
            <a:spAutoFit/>
          </a:bodyPr>
          <a:lstStyle/>
          <a:p>
            <a:r>
              <a:rPr lang="en-US" dirty="0"/>
              <a:t>QA exercise </a:t>
            </a:r>
            <a:r>
              <a:rPr lang="en-US" dirty="0" err="1"/>
              <a:t>finalise</a:t>
            </a:r>
            <a:r>
              <a:rPr lang="en-US" dirty="0"/>
              <a:t> scoring and draft reports</a:t>
            </a:r>
            <a:r>
              <a:rPr lang="en-GB" dirty="0"/>
              <a:t> </a:t>
            </a:r>
            <a:endParaRPr lang="en-US" dirty="0"/>
          </a:p>
        </p:txBody>
      </p:sp>
      <p:sp>
        <p:nvSpPr>
          <p:cNvPr id="16" name="Oval 15">
            <a:extLst>
              <a:ext uri="{FF2B5EF4-FFF2-40B4-BE49-F238E27FC236}">
                <a16:creationId xmlns:a16="http://schemas.microsoft.com/office/drawing/2014/main" id="{208EAF12-3736-B548-AED3-55858C0E15C0}"/>
              </a:ext>
            </a:extLst>
          </p:cNvPr>
          <p:cNvSpPr/>
          <p:nvPr/>
        </p:nvSpPr>
        <p:spPr bwMode="auto">
          <a:xfrm>
            <a:off x="3240390" y="5146109"/>
            <a:ext cx="971914" cy="626368"/>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5-8 August</a:t>
            </a:r>
          </a:p>
        </p:txBody>
      </p:sp>
      <p:sp>
        <p:nvSpPr>
          <p:cNvPr id="17" name="TextBox 16">
            <a:extLst>
              <a:ext uri="{FF2B5EF4-FFF2-40B4-BE49-F238E27FC236}">
                <a16:creationId xmlns:a16="http://schemas.microsoft.com/office/drawing/2014/main" id="{032FBF9E-C669-F841-BC0C-73704CB6657F}"/>
              </a:ext>
            </a:extLst>
          </p:cNvPr>
          <p:cNvSpPr txBox="1"/>
          <p:nvPr/>
        </p:nvSpPr>
        <p:spPr>
          <a:xfrm>
            <a:off x="4355976" y="5116935"/>
            <a:ext cx="4198585" cy="646331"/>
          </a:xfrm>
          <a:prstGeom prst="rect">
            <a:avLst/>
          </a:prstGeom>
          <a:noFill/>
        </p:spPr>
        <p:txBody>
          <a:bodyPr wrap="none" rtlCol="0">
            <a:spAutoFit/>
          </a:bodyPr>
          <a:lstStyle/>
          <a:p>
            <a:r>
              <a:rPr lang="en-US" dirty="0"/>
              <a:t>feedback to services, help with their</a:t>
            </a:r>
          </a:p>
          <a:p>
            <a:r>
              <a:rPr lang="en-US" dirty="0"/>
              <a:t>Development of an improvement plans</a:t>
            </a:r>
            <a:r>
              <a:rPr lang="en-GB" dirty="0"/>
              <a:t> </a:t>
            </a:r>
            <a:endParaRPr lang="en-US" dirty="0"/>
          </a:p>
        </p:txBody>
      </p:sp>
      <p:sp>
        <p:nvSpPr>
          <p:cNvPr id="18" name="Oval 17">
            <a:extLst>
              <a:ext uri="{FF2B5EF4-FFF2-40B4-BE49-F238E27FC236}">
                <a16:creationId xmlns:a16="http://schemas.microsoft.com/office/drawing/2014/main" id="{7D308C52-C081-694B-9E97-FDE0FD1342C1}"/>
              </a:ext>
            </a:extLst>
          </p:cNvPr>
          <p:cNvSpPr/>
          <p:nvPr/>
        </p:nvSpPr>
        <p:spPr bwMode="auto">
          <a:xfrm>
            <a:off x="3870018" y="5849853"/>
            <a:ext cx="1350053" cy="558863"/>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December</a:t>
            </a:r>
          </a:p>
        </p:txBody>
      </p:sp>
      <p:sp>
        <p:nvSpPr>
          <p:cNvPr id="3" name="TextBox 2">
            <a:extLst>
              <a:ext uri="{FF2B5EF4-FFF2-40B4-BE49-F238E27FC236}">
                <a16:creationId xmlns:a16="http://schemas.microsoft.com/office/drawing/2014/main" id="{95B232E9-0FD0-C744-AF81-BA69825CD653}"/>
              </a:ext>
            </a:extLst>
          </p:cNvPr>
          <p:cNvSpPr txBox="1"/>
          <p:nvPr/>
        </p:nvSpPr>
        <p:spPr>
          <a:xfrm>
            <a:off x="5362474" y="5951985"/>
            <a:ext cx="3057247" cy="369332"/>
          </a:xfrm>
          <a:prstGeom prst="rect">
            <a:avLst/>
          </a:prstGeom>
          <a:noFill/>
        </p:spPr>
        <p:txBody>
          <a:bodyPr wrap="none" rtlCol="0">
            <a:spAutoFit/>
          </a:bodyPr>
          <a:lstStyle/>
          <a:p>
            <a:r>
              <a:rPr lang="en-US" dirty="0"/>
              <a:t>Further support/actions taken</a:t>
            </a:r>
          </a:p>
        </p:txBody>
      </p:sp>
    </p:spTree>
    <p:extLst>
      <p:ext uri="{BB962C8B-B14F-4D97-AF65-F5344CB8AC3E}">
        <p14:creationId xmlns:p14="http://schemas.microsoft.com/office/powerpoint/2010/main" val="3687707886"/>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EABF-335A-F745-8614-028E40129AE8}"/>
              </a:ext>
            </a:extLst>
          </p:cNvPr>
          <p:cNvSpPr>
            <a:spLocks noGrp="1"/>
          </p:cNvSpPr>
          <p:nvPr>
            <p:ph type="title"/>
          </p:nvPr>
        </p:nvSpPr>
        <p:spPr/>
        <p:txBody>
          <a:bodyPr/>
          <a:lstStyle/>
          <a:p>
            <a:pPr algn="ctr"/>
            <a:r>
              <a:rPr lang="en-US" dirty="0"/>
              <a:t>THE INSTRUMENT</a:t>
            </a:r>
          </a:p>
        </p:txBody>
      </p:sp>
      <p:pic>
        <p:nvPicPr>
          <p:cNvPr id="4" name="Picture 3">
            <a:extLst>
              <a:ext uri="{FF2B5EF4-FFF2-40B4-BE49-F238E27FC236}">
                <a16:creationId xmlns:a16="http://schemas.microsoft.com/office/drawing/2014/main" id="{2664F407-AEAF-E84E-9FCA-09B2CBCBC6BE}"/>
              </a:ext>
            </a:extLst>
          </p:cNvPr>
          <p:cNvPicPr>
            <a:picLocks noChangeAspect="1"/>
          </p:cNvPicPr>
          <p:nvPr/>
        </p:nvPicPr>
        <p:blipFill>
          <a:blip r:embed="rId2"/>
          <a:stretch>
            <a:fillRect/>
          </a:stretch>
        </p:blipFill>
        <p:spPr>
          <a:xfrm>
            <a:off x="36652" y="1576413"/>
            <a:ext cx="9144000" cy="5070949"/>
          </a:xfrm>
          <a:prstGeom prst="rect">
            <a:avLst/>
          </a:prstGeom>
        </p:spPr>
      </p:pic>
    </p:spTree>
    <p:extLst>
      <p:ext uri="{BB962C8B-B14F-4D97-AF65-F5344CB8AC3E}">
        <p14:creationId xmlns:p14="http://schemas.microsoft.com/office/powerpoint/2010/main" val="2694547668"/>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4F28-69E2-BE4A-838D-EB6FB8909B75}"/>
              </a:ext>
            </a:extLst>
          </p:cNvPr>
          <p:cNvSpPr>
            <a:spLocks noGrp="1"/>
          </p:cNvSpPr>
          <p:nvPr>
            <p:ph type="title"/>
          </p:nvPr>
        </p:nvSpPr>
        <p:spPr/>
        <p:txBody>
          <a:bodyPr/>
          <a:lstStyle/>
          <a:p>
            <a:r>
              <a:rPr lang="en-US" dirty="0"/>
              <a:t>Selection of Kano State</a:t>
            </a:r>
          </a:p>
        </p:txBody>
      </p:sp>
      <p:pic>
        <p:nvPicPr>
          <p:cNvPr id="4" name="Picture 3" descr="Image result for kano state nigeria">
            <a:extLst>
              <a:ext uri="{FF2B5EF4-FFF2-40B4-BE49-F238E27FC236}">
                <a16:creationId xmlns:a16="http://schemas.microsoft.com/office/drawing/2014/main" id="{0A0867C2-BD6C-BB4F-A99E-A0A1688E616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852" y="3140968"/>
            <a:ext cx="2854012" cy="2635175"/>
          </a:xfrm>
          <a:prstGeom prst="rect">
            <a:avLst/>
          </a:prstGeom>
          <a:noFill/>
          <a:ln>
            <a:noFill/>
          </a:ln>
        </p:spPr>
      </p:pic>
      <p:sp>
        <p:nvSpPr>
          <p:cNvPr id="5" name="TextBox 4">
            <a:extLst>
              <a:ext uri="{FF2B5EF4-FFF2-40B4-BE49-F238E27FC236}">
                <a16:creationId xmlns:a16="http://schemas.microsoft.com/office/drawing/2014/main" id="{519812DB-94B2-F242-8ED3-04C3243DEA8D}"/>
              </a:ext>
            </a:extLst>
          </p:cNvPr>
          <p:cNvSpPr txBox="1"/>
          <p:nvPr/>
        </p:nvSpPr>
        <p:spPr>
          <a:xfrm>
            <a:off x="425914" y="1958104"/>
            <a:ext cx="7818494" cy="923330"/>
          </a:xfrm>
          <a:prstGeom prst="rect">
            <a:avLst/>
          </a:prstGeom>
          <a:noFill/>
        </p:spPr>
        <p:txBody>
          <a:bodyPr wrap="square" rtlCol="0">
            <a:spAutoFit/>
          </a:bodyPr>
          <a:lstStyle/>
          <a:p>
            <a:pPr marL="285750" indent="-285750">
              <a:buFont typeface="Arial" panose="020B0604020202020204" pitchFamily="34" charset="0"/>
              <a:buChar char="•"/>
            </a:pPr>
            <a:r>
              <a:rPr lang="en-GB" dirty="0"/>
              <a:t>It was a State that was more typical of Nigeria as a whole </a:t>
            </a:r>
          </a:p>
          <a:p>
            <a:pPr marL="285750" indent="-285750">
              <a:buFont typeface="Arial" panose="020B0604020202020204" pitchFamily="34" charset="0"/>
              <a:buChar char="•"/>
            </a:pPr>
            <a:r>
              <a:rPr lang="en-GB" dirty="0"/>
              <a:t>the State had a number of State-run services that had attracted negative media attention in previous years</a:t>
            </a:r>
          </a:p>
        </p:txBody>
      </p:sp>
      <p:sp>
        <p:nvSpPr>
          <p:cNvPr id="6" name="Content Placeholder 2">
            <a:extLst>
              <a:ext uri="{FF2B5EF4-FFF2-40B4-BE49-F238E27FC236}">
                <a16:creationId xmlns:a16="http://schemas.microsoft.com/office/drawing/2014/main" id="{3737A750-4C75-7F4C-AA78-6D95330A7943}"/>
              </a:ext>
            </a:extLst>
          </p:cNvPr>
          <p:cNvSpPr txBox="1">
            <a:spLocks/>
          </p:cNvSpPr>
          <p:nvPr/>
        </p:nvSpPr>
        <p:spPr>
          <a:xfrm>
            <a:off x="4468743" y="853338"/>
            <a:ext cx="4690864" cy="4525963"/>
          </a:xfrm>
          <a:prstGeom prst="rect">
            <a:avLst/>
          </a:prstGeom>
        </p:spPr>
        <p:txBody>
          <a:bodyPr/>
          <a:lstStyle>
            <a:lvl1pPr marL="342900" indent="-342900" algn="l" rtl="0" eaLnBrk="0" fontAlgn="base" hangingPunct="0">
              <a:spcBef>
                <a:spcPct val="20000"/>
              </a:spcBef>
              <a:spcAft>
                <a:spcPct val="0"/>
              </a:spcAft>
              <a:buChar char="•"/>
              <a:defRPr sz="28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400">
                <a:solidFill>
                  <a:srgbClr val="FFFFFF"/>
                </a:solidFill>
                <a:latin typeface="+mn-lt"/>
              </a:defRPr>
            </a:lvl2pPr>
            <a:lvl3pPr marL="1143000" indent="-228600" algn="l" rtl="0" eaLnBrk="0" fontAlgn="base" hangingPunct="0">
              <a:spcBef>
                <a:spcPct val="20000"/>
              </a:spcBef>
              <a:spcAft>
                <a:spcPct val="0"/>
              </a:spcAft>
              <a:buChar char="•"/>
              <a:defRPr sz="2000">
                <a:solidFill>
                  <a:srgbClr val="FFFFFF"/>
                </a:solidFill>
                <a:latin typeface="+mn-lt"/>
              </a:defRPr>
            </a:lvl3pPr>
            <a:lvl4pPr marL="1600200" indent="-228600" algn="l" rtl="0" eaLnBrk="0" fontAlgn="base" hangingPunct="0">
              <a:spcBef>
                <a:spcPct val="20000"/>
              </a:spcBef>
              <a:spcAft>
                <a:spcPct val="0"/>
              </a:spcAft>
              <a:buChar char="–"/>
              <a:defRPr>
                <a:solidFill>
                  <a:srgbClr val="FFFFFF"/>
                </a:solidFill>
                <a:latin typeface="+mn-lt"/>
              </a:defRPr>
            </a:lvl4pPr>
            <a:lvl5pPr marL="2057400" indent="-228600" algn="l" rtl="0" eaLnBrk="0" fontAlgn="base" hangingPunct="0">
              <a:spcBef>
                <a:spcPct val="20000"/>
              </a:spcBef>
              <a:spcAft>
                <a:spcPct val="0"/>
              </a:spcAft>
              <a:buChar char="»"/>
              <a:defRPr>
                <a:solidFill>
                  <a:srgbClr val="FFFFFF"/>
                </a:solidFill>
                <a:latin typeface="+mn-lt"/>
              </a:defRPr>
            </a:lvl5pPr>
            <a:lvl6pPr marL="2514600" indent="-228600" algn="l" rtl="0" eaLnBrk="0" fontAlgn="base" hangingPunct="0">
              <a:spcBef>
                <a:spcPct val="20000"/>
              </a:spcBef>
              <a:spcAft>
                <a:spcPct val="0"/>
              </a:spcAft>
              <a:buChar char="»"/>
              <a:defRPr>
                <a:solidFill>
                  <a:srgbClr val="FFFFFF"/>
                </a:solidFill>
                <a:latin typeface="+mn-lt"/>
              </a:defRPr>
            </a:lvl6pPr>
            <a:lvl7pPr marL="2971800" indent="-228600" algn="l" rtl="0" eaLnBrk="0" fontAlgn="base" hangingPunct="0">
              <a:spcBef>
                <a:spcPct val="20000"/>
              </a:spcBef>
              <a:spcAft>
                <a:spcPct val="0"/>
              </a:spcAft>
              <a:buChar char="»"/>
              <a:defRPr>
                <a:solidFill>
                  <a:srgbClr val="FFFFFF"/>
                </a:solidFill>
                <a:latin typeface="+mn-lt"/>
              </a:defRPr>
            </a:lvl7pPr>
            <a:lvl8pPr marL="3429000" indent="-228600" algn="l" rtl="0" eaLnBrk="0" fontAlgn="base" hangingPunct="0">
              <a:spcBef>
                <a:spcPct val="20000"/>
              </a:spcBef>
              <a:spcAft>
                <a:spcPct val="0"/>
              </a:spcAft>
              <a:buChar char="»"/>
              <a:defRPr>
                <a:solidFill>
                  <a:srgbClr val="FFFFFF"/>
                </a:solidFill>
                <a:latin typeface="+mn-lt"/>
              </a:defRPr>
            </a:lvl8pPr>
            <a:lvl9pPr marL="3886200" indent="-228600" algn="l" rtl="0" eaLnBrk="0" fontAlgn="base" hangingPunct="0">
              <a:spcBef>
                <a:spcPct val="20000"/>
              </a:spcBef>
              <a:spcAft>
                <a:spcPct val="0"/>
              </a:spcAft>
              <a:buChar char="»"/>
              <a:defRPr>
                <a:solidFill>
                  <a:srgbClr val="FFFFFF"/>
                </a:solidFill>
                <a:latin typeface="+mn-lt"/>
              </a:defRPr>
            </a:lvl9pPr>
          </a:lstStyle>
          <a:p>
            <a:endParaRPr lang="en-US" kern="0" dirty="0"/>
          </a:p>
        </p:txBody>
      </p:sp>
      <p:sp>
        <p:nvSpPr>
          <p:cNvPr id="8" name="TextBox 7">
            <a:extLst>
              <a:ext uri="{FF2B5EF4-FFF2-40B4-BE49-F238E27FC236}">
                <a16:creationId xmlns:a16="http://schemas.microsoft.com/office/drawing/2014/main" id="{3E248EF7-AA9E-3946-925B-2454100D4695}"/>
              </a:ext>
            </a:extLst>
          </p:cNvPr>
          <p:cNvSpPr txBox="1"/>
          <p:nvPr/>
        </p:nvSpPr>
        <p:spPr>
          <a:xfrm>
            <a:off x="3540011" y="3140968"/>
            <a:ext cx="5159564" cy="2585323"/>
          </a:xfrm>
          <a:prstGeom prst="rect">
            <a:avLst/>
          </a:prstGeom>
          <a:noFill/>
        </p:spPr>
        <p:txBody>
          <a:bodyPr wrap="square" rtlCol="0">
            <a:spAutoFit/>
          </a:bodyPr>
          <a:lstStyle/>
          <a:p>
            <a:pPr marL="285750" indent="-285750">
              <a:buFont typeface="Arial" panose="020B0604020202020204" pitchFamily="34" charset="0"/>
              <a:buChar char="•"/>
            </a:pPr>
            <a:r>
              <a:rPr lang="en-GB" dirty="0"/>
              <a:t>the State had experts in addiction treatment</a:t>
            </a:r>
          </a:p>
          <a:p>
            <a:pPr marL="285750" indent="-285750">
              <a:buFont typeface="Arial" panose="020B0604020202020204" pitchFamily="34" charset="0"/>
              <a:buChar char="•"/>
            </a:pPr>
            <a:r>
              <a:rPr lang="en-GB" dirty="0"/>
              <a:t>Aminu Kano Teaching hospital and two members of the QA Expert group were based in the area and they had excellent connections with the State health system.  </a:t>
            </a:r>
          </a:p>
          <a:p>
            <a:r>
              <a:rPr lang="en-GB" dirty="0"/>
              <a:t> </a:t>
            </a:r>
          </a:p>
          <a:p>
            <a:pPr marL="285750" indent="-285750">
              <a:buFont typeface="Arial" panose="020B0604020202020204" pitchFamily="34" charset="0"/>
              <a:buChar char="•"/>
            </a:pPr>
            <a:r>
              <a:rPr lang="en-GB" dirty="0"/>
              <a:t>the North West geopolitical zone of the country.  It is the second largest industrial centre</a:t>
            </a:r>
            <a:endParaRPr lang="en-US" dirty="0"/>
          </a:p>
        </p:txBody>
      </p:sp>
    </p:spTree>
    <p:extLst>
      <p:ext uri="{BB962C8B-B14F-4D97-AF65-F5344CB8AC3E}">
        <p14:creationId xmlns:p14="http://schemas.microsoft.com/office/powerpoint/2010/main" val="760039758"/>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4868-87DC-45A5-A7A9-56046B7B44DB}"/>
              </a:ext>
            </a:extLst>
          </p:cNvPr>
          <p:cNvSpPr>
            <a:spLocks noGrp="1"/>
          </p:cNvSpPr>
          <p:nvPr>
            <p:ph type="title"/>
          </p:nvPr>
        </p:nvSpPr>
        <p:spPr/>
        <p:txBody>
          <a:bodyPr/>
          <a:lstStyle/>
          <a:p>
            <a:r>
              <a:rPr lang="en-US" dirty="0"/>
              <a:t>CENTRES PARTICIPATING IN THE QA EXERCISE</a:t>
            </a:r>
          </a:p>
        </p:txBody>
      </p:sp>
      <p:pic>
        <p:nvPicPr>
          <p:cNvPr id="4" name="Content Placeholder 3">
            <a:extLst>
              <a:ext uri="{FF2B5EF4-FFF2-40B4-BE49-F238E27FC236}">
                <a16:creationId xmlns:a16="http://schemas.microsoft.com/office/drawing/2014/main" id="{EEABA454-1CE8-468E-ABD3-2D85D06D4C7F}"/>
              </a:ext>
            </a:extLst>
          </p:cNvPr>
          <p:cNvPicPr>
            <a:picLocks noGrp="1" noChangeAspect="1"/>
          </p:cNvPicPr>
          <p:nvPr>
            <p:ph idx="1"/>
          </p:nvPr>
        </p:nvPicPr>
        <p:blipFill>
          <a:blip r:embed="rId2"/>
          <a:stretch>
            <a:fillRect/>
          </a:stretch>
        </p:blipFill>
        <p:spPr>
          <a:xfrm>
            <a:off x="493852" y="1585913"/>
            <a:ext cx="7462524" cy="4997152"/>
          </a:xfrm>
          <a:prstGeom prst="rect">
            <a:avLst/>
          </a:prstGeom>
        </p:spPr>
      </p:pic>
      <p:sp>
        <p:nvSpPr>
          <p:cNvPr id="5" name="Star: 5 Points 4">
            <a:extLst>
              <a:ext uri="{FF2B5EF4-FFF2-40B4-BE49-F238E27FC236}">
                <a16:creationId xmlns:a16="http://schemas.microsoft.com/office/drawing/2014/main" id="{F1B5A791-30E6-4F57-B062-F18495343573}"/>
              </a:ext>
            </a:extLst>
          </p:cNvPr>
          <p:cNvSpPr/>
          <p:nvPr/>
        </p:nvSpPr>
        <p:spPr bwMode="auto">
          <a:xfrm>
            <a:off x="2843808" y="2348880"/>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pic>
        <p:nvPicPr>
          <p:cNvPr id="6" name="Picture 5">
            <a:extLst>
              <a:ext uri="{FF2B5EF4-FFF2-40B4-BE49-F238E27FC236}">
                <a16:creationId xmlns:a16="http://schemas.microsoft.com/office/drawing/2014/main" id="{DC2D952E-F7FB-4208-B440-E2589D0D9268}"/>
              </a:ext>
            </a:extLst>
          </p:cNvPr>
          <p:cNvPicPr>
            <a:picLocks noChangeAspect="1"/>
          </p:cNvPicPr>
          <p:nvPr/>
        </p:nvPicPr>
        <p:blipFill>
          <a:blip r:embed="rId3"/>
          <a:stretch>
            <a:fillRect/>
          </a:stretch>
        </p:blipFill>
        <p:spPr>
          <a:xfrm>
            <a:off x="3230566" y="2436128"/>
            <a:ext cx="176799" cy="188992"/>
          </a:xfrm>
          <a:prstGeom prst="rect">
            <a:avLst/>
          </a:prstGeom>
        </p:spPr>
      </p:pic>
      <p:pic>
        <p:nvPicPr>
          <p:cNvPr id="7" name="Picture 6">
            <a:extLst>
              <a:ext uri="{FF2B5EF4-FFF2-40B4-BE49-F238E27FC236}">
                <a16:creationId xmlns:a16="http://schemas.microsoft.com/office/drawing/2014/main" id="{086C18CC-5EC6-46CA-BDF6-25070A8180B1}"/>
              </a:ext>
            </a:extLst>
          </p:cNvPr>
          <p:cNvPicPr>
            <a:picLocks noChangeAspect="1"/>
          </p:cNvPicPr>
          <p:nvPr/>
        </p:nvPicPr>
        <p:blipFill>
          <a:blip r:embed="rId3"/>
          <a:stretch>
            <a:fillRect/>
          </a:stretch>
        </p:blipFill>
        <p:spPr>
          <a:xfrm>
            <a:off x="2051720" y="3573016"/>
            <a:ext cx="176799" cy="188992"/>
          </a:xfrm>
          <a:prstGeom prst="rect">
            <a:avLst/>
          </a:prstGeom>
        </p:spPr>
      </p:pic>
      <p:sp>
        <p:nvSpPr>
          <p:cNvPr id="8" name="Star: 5 Points 7">
            <a:extLst>
              <a:ext uri="{FF2B5EF4-FFF2-40B4-BE49-F238E27FC236}">
                <a16:creationId xmlns:a16="http://schemas.microsoft.com/office/drawing/2014/main" id="{26C22129-8EF7-4518-B3D9-8C00BA847B6C}"/>
              </a:ext>
            </a:extLst>
          </p:cNvPr>
          <p:cNvSpPr/>
          <p:nvPr/>
        </p:nvSpPr>
        <p:spPr bwMode="auto">
          <a:xfrm>
            <a:off x="4189110" y="3068960"/>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
        <p:nvSpPr>
          <p:cNvPr id="9" name="Star: 5 Points 8">
            <a:extLst>
              <a:ext uri="{FF2B5EF4-FFF2-40B4-BE49-F238E27FC236}">
                <a16:creationId xmlns:a16="http://schemas.microsoft.com/office/drawing/2014/main" id="{1F405FBF-6E39-49BD-80E9-6289695F13C6}"/>
              </a:ext>
            </a:extLst>
          </p:cNvPr>
          <p:cNvSpPr/>
          <p:nvPr/>
        </p:nvSpPr>
        <p:spPr bwMode="auto">
          <a:xfrm>
            <a:off x="4169585" y="4848004"/>
            <a:ext cx="163214" cy="1516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
        <p:nvSpPr>
          <p:cNvPr id="10" name="Star: 5 Points 9">
            <a:extLst>
              <a:ext uri="{FF2B5EF4-FFF2-40B4-BE49-F238E27FC236}">
                <a16:creationId xmlns:a16="http://schemas.microsoft.com/office/drawing/2014/main" id="{024BF2AF-D896-4438-A034-1E1AC1A14615}"/>
              </a:ext>
            </a:extLst>
          </p:cNvPr>
          <p:cNvSpPr/>
          <p:nvPr/>
        </p:nvSpPr>
        <p:spPr bwMode="auto">
          <a:xfrm>
            <a:off x="5796136" y="4717988"/>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
        <p:nvSpPr>
          <p:cNvPr id="11" name="Star: 5 Points 10">
            <a:extLst>
              <a:ext uri="{FF2B5EF4-FFF2-40B4-BE49-F238E27FC236}">
                <a16:creationId xmlns:a16="http://schemas.microsoft.com/office/drawing/2014/main" id="{9958C796-13F6-4F4D-9EAA-2A592BDBFBF5}"/>
              </a:ext>
            </a:extLst>
          </p:cNvPr>
          <p:cNvSpPr/>
          <p:nvPr/>
        </p:nvSpPr>
        <p:spPr bwMode="auto">
          <a:xfrm>
            <a:off x="4188783" y="4379952"/>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
        <p:nvSpPr>
          <p:cNvPr id="12" name="Star: 5 Points 11">
            <a:extLst>
              <a:ext uri="{FF2B5EF4-FFF2-40B4-BE49-F238E27FC236}">
                <a16:creationId xmlns:a16="http://schemas.microsoft.com/office/drawing/2014/main" id="{4FEDA7F7-07E6-4AA8-93F0-313559C822EB}"/>
              </a:ext>
            </a:extLst>
          </p:cNvPr>
          <p:cNvSpPr/>
          <p:nvPr/>
        </p:nvSpPr>
        <p:spPr bwMode="auto">
          <a:xfrm>
            <a:off x="4608652" y="2093809"/>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
        <p:nvSpPr>
          <p:cNvPr id="13" name="Star: 5 Points 12">
            <a:extLst>
              <a:ext uri="{FF2B5EF4-FFF2-40B4-BE49-F238E27FC236}">
                <a16:creationId xmlns:a16="http://schemas.microsoft.com/office/drawing/2014/main" id="{5ABFE854-1AC0-418F-BF30-4CCEBAD79AEF}"/>
              </a:ext>
            </a:extLst>
          </p:cNvPr>
          <p:cNvSpPr/>
          <p:nvPr/>
        </p:nvSpPr>
        <p:spPr bwMode="auto">
          <a:xfrm>
            <a:off x="4608652" y="2669873"/>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
        <p:nvSpPr>
          <p:cNvPr id="14" name="Star: 5 Points 13">
            <a:extLst>
              <a:ext uri="{FF2B5EF4-FFF2-40B4-BE49-F238E27FC236}">
                <a16:creationId xmlns:a16="http://schemas.microsoft.com/office/drawing/2014/main" id="{B8026C97-8A58-44DD-8F86-8183A2B9C2B2}"/>
              </a:ext>
            </a:extLst>
          </p:cNvPr>
          <p:cNvSpPr/>
          <p:nvPr/>
        </p:nvSpPr>
        <p:spPr bwMode="auto">
          <a:xfrm>
            <a:off x="5692656" y="3650000"/>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
        <p:nvSpPr>
          <p:cNvPr id="15" name="Star: 5 Points 14">
            <a:extLst>
              <a:ext uri="{FF2B5EF4-FFF2-40B4-BE49-F238E27FC236}">
                <a16:creationId xmlns:a16="http://schemas.microsoft.com/office/drawing/2014/main" id="{67E4729B-9FB6-4207-B3F1-2718AD9A922B}"/>
              </a:ext>
            </a:extLst>
          </p:cNvPr>
          <p:cNvSpPr/>
          <p:nvPr/>
        </p:nvSpPr>
        <p:spPr bwMode="auto">
          <a:xfrm>
            <a:off x="6112198" y="3577992"/>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
        <p:nvSpPr>
          <p:cNvPr id="17" name="Star: 5 Points 16">
            <a:extLst>
              <a:ext uri="{FF2B5EF4-FFF2-40B4-BE49-F238E27FC236}">
                <a16:creationId xmlns:a16="http://schemas.microsoft.com/office/drawing/2014/main" id="{AF6607A7-F3C3-46DB-8776-A5B0FD1F20AE}"/>
              </a:ext>
            </a:extLst>
          </p:cNvPr>
          <p:cNvSpPr/>
          <p:nvPr/>
        </p:nvSpPr>
        <p:spPr bwMode="auto">
          <a:xfrm>
            <a:off x="4116775" y="3021112"/>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
        <p:nvSpPr>
          <p:cNvPr id="19" name="Star: 5 Points 18">
            <a:extLst>
              <a:ext uri="{FF2B5EF4-FFF2-40B4-BE49-F238E27FC236}">
                <a16:creationId xmlns:a16="http://schemas.microsoft.com/office/drawing/2014/main" id="{F48E5497-DC2F-4C36-998A-FCA058E01E12}"/>
              </a:ext>
            </a:extLst>
          </p:cNvPr>
          <p:cNvSpPr/>
          <p:nvPr/>
        </p:nvSpPr>
        <p:spPr bwMode="auto">
          <a:xfrm>
            <a:off x="4302776" y="2965564"/>
            <a:ext cx="144016" cy="144016"/>
          </a:xfrm>
          <a:prstGeom prst="star5">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normalizeH="0" baseline="0">
              <a:ln w="0"/>
              <a:solidFill>
                <a:schemeClr val="accent1"/>
              </a:solidFill>
              <a:effectLst>
                <a:outerShdw blurRad="38100" dist="25400" dir="5400000" algn="ctr" rotWithShape="0">
                  <a:srgbClr val="6E747A">
                    <a:alpha val="43000"/>
                  </a:srgbClr>
                </a:outerShdw>
              </a:effectLst>
              <a:latin typeface="Arial" charset="0"/>
            </a:endParaRPr>
          </a:p>
        </p:txBody>
      </p:sp>
    </p:spTree>
    <p:extLst>
      <p:ext uri="{BB962C8B-B14F-4D97-AF65-F5344CB8AC3E}">
        <p14:creationId xmlns:p14="http://schemas.microsoft.com/office/powerpoint/2010/main" val="2622537104"/>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C2A1-DCCC-084A-B587-10602AC5893D}"/>
              </a:ext>
            </a:extLst>
          </p:cNvPr>
          <p:cNvSpPr>
            <a:spLocks noGrp="1"/>
          </p:cNvSpPr>
          <p:nvPr>
            <p:ph type="title"/>
          </p:nvPr>
        </p:nvSpPr>
        <p:spPr/>
        <p:txBody>
          <a:bodyPr/>
          <a:lstStyle/>
          <a:p>
            <a:pPr algn="ctr"/>
            <a:r>
              <a:rPr lang="en-US" dirty="0"/>
              <a:t>THE QUALITY ASSURANCE EXERCISE </a:t>
            </a:r>
          </a:p>
        </p:txBody>
      </p:sp>
      <p:pic>
        <p:nvPicPr>
          <p:cNvPr id="4" name="Picture 3">
            <a:extLst>
              <a:ext uri="{FF2B5EF4-FFF2-40B4-BE49-F238E27FC236}">
                <a16:creationId xmlns:a16="http://schemas.microsoft.com/office/drawing/2014/main" id="{F5055B5C-D501-7745-8773-858705E5A91D}"/>
              </a:ext>
            </a:extLst>
          </p:cNvPr>
          <p:cNvPicPr/>
          <p:nvPr/>
        </p:nvPicPr>
        <p:blipFill>
          <a:blip r:embed="rId2"/>
          <a:stretch>
            <a:fillRect/>
          </a:stretch>
        </p:blipFill>
        <p:spPr>
          <a:xfrm>
            <a:off x="827584" y="1628799"/>
            <a:ext cx="3528392" cy="4968551"/>
          </a:xfrm>
          <a:prstGeom prst="rect">
            <a:avLst/>
          </a:prstGeom>
        </p:spPr>
      </p:pic>
      <p:pic>
        <p:nvPicPr>
          <p:cNvPr id="5" name="Picture 4">
            <a:extLst>
              <a:ext uri="{FF2B5EF4-FFF2-40B4-BE49-F238E27FC236}">
                <a16:creationId xmlns:a16="http://schemas.microsoft.com/office/drawing/2014/main" id="{29F4EF81-323D-DB4D-8AB3-643D024A399C}"/>
              </a:ext>
            </a:extLst>
          </p:cNvPr>
          <p:cNvPicPr/>
          <p:nvPr/>
        </p:nvPicPr>
        <p:blipFill>
          <a:blip r:embed="rId3"/>
          <a:stretch>
            <a:fillRect/>
          </a:stretch>
        </p:blipFill>
        <p:spPr>
          <a:xfrm>
            <a:off x="5076056" y="1628800"/>
            <a:ext cx="3528391" cy="4968551"/>
          </a:xfrm>
          <a:prstGeom prst="rect">
            <a:avLst/>
          </a:prstGeom>
        </p:spPr>
      </p:pic>
    </p:spTree>
    <p:extLst>
      <p:ext uri="{BB962C8B-B14F-4D97-AF65-F5344CB8AC3E}">
        <p14:creationId xmlns:p14="http://schemas.microsoft.com/office/powerpoint/2010/main" val="2670318055"/>
      </p:ext>
    </p:extLst>
  </p:cSld>
  <p:clrMapOvr>
    <a:masterClrMapping/>
  </p:clrMapOvr>
  <p:transition>
    <p:cut/>
  </p:transition>
</p:sld>
</file>

<file path=ppt/theme/theme1.xml><?xml version="1.0" encoding="utf-8"?>
<a:theme xmlns:a="http://schemas.openxmlformats.org/drawingml/2006/main" name="1_Default Design">
  <a:themeElements>
    <a:clrScheme name="">
      <a:dk1>
        <a:srgbClr val="000000"/>
      </a:dk1>
      <a:lt1>
        <a:srgbClr val="77A5D5"/>
      </a:lt1>
      <a:dk2>
        <a:srgbClr val="000000"/>
      </a:dk2>
      <a:lt2>
        <a:srgbClr val="808080"/>
      </a:lt2>
      <a:accent1>
        <a:srgbClr val="00CC99"/>
      </a:accent1>
      <a:accent2>
        <a:srgbClr val="3333CC"/>
      </a:accent2>
      <a:accent3>
        <a:srgbClr val="BDCFE7"/>
      </a:accent3>
      <a:accent4>
        <a:srgbClr val="000000"/>
      </a:accent4>
      <a:accent5>
        <a:srgbClr val="AAE2CA"/>
      </a:accent5>
      <a:accent6>
        <a:srgbClr val="2D2DB9"/>
      </a:accent6>
      <a:hlink>
        <a:srgbClr val="CCCCFF"/>
      </a:hlink>
      <a:folHlink>
        <a:srgbClr val="B2B2B2"/>
      </a:folHlink>
    </a:clrScheme>
    <a:fontScheme name="1_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14965</TotalTime>
  <Words>916</Words>
  <Application>Microsoft Macintosh PowerPoint</Application>
  <PresentationFormat>On-screen Show (4:3)</PresentationFormat>
  <Paragraphs>98</Paragraphs>
  <Slides>13</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22" baseType="lpstr">
      <vt:lpstr>Arial Unicode MS</vt:lpstr>
      <vt:lpstr>Arial</vt:lpstr>
      <vt:lpstr>Arial Narrow</vt:lpstr>
      <vt:lpstr>Calibri</vt:lpstr>
      <vt:lpstr>Candara</vt:lpstr>
      <vt:lpstr>Times New Roman</vt:lpstr>
      <vt:lpstr>1_Default Design</vt:lpstr>
      <vt:lpstr>Photo Editor Photo</vt:lpstr>
      <vt:lpstr>CorelDRAW</vt:lpstr>
      <vt:lpstr>PowerPoint Presentation</vt:lpstr>
      <vt:lpstr>THE BACKGROUND</vt:lpstr>
      <vt:lpstr>THE PROCESS</vt:lpstr>
      <vt:lpstr>QUALITY ASSURANCE ASSESSORS </vt:lpstr>
      <vt:lpstr>The QA steps</vt:lpstr>
      <vt:lpstr>THE INSTRUMENT</vt:lpstr>
      <vt:lpstr>Selection of Kano State</vt:lpstr>
      <vt:lpstr>CENTRES PARTICIPATING IN THE QA EXERCISE</vt:lpstr>
      <vt:lpstr>THE QUALITY ASSURANCE EXERCISE </vt:lpstr>
      <vt:lpstr>FINDINGS OF THE QA EXERCISE</vt:lpstr>
      <vt:lpstr>FOLLOW UP ACTIONS TAKEN</vt:lpstr>
      <vt:lpstr>FOLLOW UP ACTIONS (Contd)</vt:lpstr>
      <vt:lpstr>Implications of the QA exercise</vt:lpstr>
    </vt:vector>
  </TitlesOfParts>
  <Company>UNOV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Testuser</dc:creator>
  <cp:lastModifiedBy>Akanidomo Ibanga</cp:lastModifiedBy>
  <cp:revision>506</cp:revision>
  <cp:lastPrinted>2021-02-22T22:27:53Z</cp:lastPrinted>
  <dcterms:created xsi:type="dcterms:W3CDTF">2003-04-01T06:49:12Z</dcterms:created>
  <dcterms:modified xsi:type="dcterms:W3CDTF">2021-02-23T20:41:08Z</dcterms:modified>
</cp:coreProperties>
</file>