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7" r:id="rId4"/>
  </p:sldMasterIdLst>
  <p:notesMasterIdLst>
    <p:notesMasterId r:id="rId21"/>
  </p:notesMasterIdLst>
  <p:handoutMasterIdLst>
    <p:handoutMasterId r:id="rId22"/>
  </p:handoutMasterIdLst>
  <p:sldIdLst>
    <p:sldId id="268" r:id="rId5"/>
    <p:sldId id="267" r:id="rId6"/>
    <p:sldId id="284" r:id="rId7"/>
    <p:sldId id="273" r:id="rId8"/>
    <p:sldId id="270" r:id="rId9"/>
    <p:sldId id="271" r:id="rId10"/>
    <p:sldId id="272" r:id="rId11"/>
    <p:sldId id="274" r:id="rId12"/>
    <p:sldId id="275" r:id="rId13"/>
    <p:sldId id="276" r:id="rId14"/>
    <p:sldId id="277" r:id="rId15"/>
    <p:sldId id="279" r:id="rId16"/>
    <p:sldId id="280" r:id="rId17"/>
    <p:sldId id="281" r:id="rId18"/>
    <p:sldId id="283" r:id="rId19"/>
    <p:sldId id="28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06" autoAdjust="0"/>
    <p:restoredTop sz="94635" autoAdjust="0"/>
  </p:normalViewPr>
  <p:slideViewPr>
    <p:cSldViewPr snapToGrid="0" snapToObjects="1">
      <p:cViewPr>
        <p:scale>
          <a:sx n="64" d="100"/>
          <a:sy n="64" d="100"/>
        </p:scale>
        <p:origin x="708"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8" d="100"/>
          <a:sy n="68" d="100"/>
        </p:scale>
        <p:origin x="3288" y="3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0BB816-636F-4C40-9EC7-A3BA365B89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7CE0D02-F780-4697-9A30-3F10F4D67C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99885C-64C6-4202-8B65-38170DBD673D}" type="datetimeFigureOut">
              <a:rPr lang="en-US" smtClean="0"/>
              <a:t>9/29/2021</a:t>
            </a:fld>
            <a:endParaRPr lang="en-US" dirty="0"/>
          </a:p>
        </p:txBody>
      </p:sp>
      <p:sp>
        <p:nvSpPr>
          <p:cNvPr id="4" name="Footer Placeholder 3">
            <a:extLst>
              <a:ext uri="{FF2B5EF4-FFF2-40B4-BE49-F238E27FC236}">
                <a16:creationId xmlns:a16="http://schemas.microsoft.com/office/drawing/2014/main" id="{E50C7536-00AB-4C14-90D3-7D88603F2A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FDBC111-E561-48D6-9DB3-85F8BE552B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1AA4D1-BF1D-4260-B442-EBD7859EC5F1}" type="slidenum">
              <a:rPr lang="en-US" smtClean="0"/>
              <a:t>‹#›</a:t>
            </a:fld>
            <a:endParaRPr lang="en-US" dirty="0"/>
          </a:p>
        </p:txBody>
      </p:sp>
    </p:spTree>
    <p:extLst>
      <p:ext uri="{BB962C8B-B14F-4D97-AF65-F5344CB8AC3E}">
        <p14:creationId xmlns:p14="http://schemas.microsoft.com/office/powerpoint/2010/main" val="691146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949326-15A5-4041-B3F6-1CB1FE840753}" type="datetimeFigureOut">
              <a:rPr lang="en-US" smtClean="0"/>
              <a:t>9/29/2021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39BA2-F127-4DB1-B8FD-D5A70CC3E01B}" type="slidenum">
              <a:rPr lang="en-US" smtClean="0"/>
              <a:t>‹#›</a:t>
            </a:fld>
            <a:endParaRPr lang="en-US" dirty="0"/>
          </a:p>
        </p:txBody>
      </p:sp>
    </p:spTree>
    <p:extLst>
      <p:ext uri="{BB962C8B-B14F-4D97-AF65-F5344CB8AC3E}">
        <p14:creationId xmlns:p14="http://schemas.microsoft.com/office/powerpoint/2010/main" val="4002405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a:t>
            </a:fld>
            <a:endParaRPr lang="en-US" dirty="0"/>
          </a:p>
        </p:txBody>
      </p:sp>
    </p:spTree>
    <p:extLst>
      <p:ext uri="{BB962C8B-B14F-4D97-AF65-F5344CB8AC3E}">
        <p14:creationId xmlns:p14="http://schemas.microsoft.com/office/powerpoint/2010/main" val="2738549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10</a:t>
            </a:fld>
            <a:endParaRPr lang="en-US" dirty="0"/>
          </a:p>
        </p:txBody>
      </p:sp>
    </p:spTree>
    <p:extLst>
      <p:ext uri="{BB962C8B-B14F-4D97-AF65-F5344CB8AC3E}">
        <p14:creationId xmlns:p14="http://schemas.microsoft.com/office/powerpoint/2010/main" val="2407877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11</a:t>
            </a:fld>
            <a:endParaRPr lang="en-US" dirty="0"/>
          </a:p>
        </p:txBody>
      </p:sp>
    </p:spTree>
    <p:extLst>
      <p:ext uri="{BB962C8B-B14F-4D97-AF65-F5344CB8AC3E}">
        <p14:creationId xmlns:p14="http://schemas.microsoft.com/office/powerpoint/2010/main" val="3233138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12</a:t>
            </a:fld>
            <a:endParaRPr lang="en-US" dirty="0"/>
          </a:p>
        </p:txBody>
      </p:sp>
    </p:spTree>
    <p:extLst>
      <p:ext uri="{BB962C8B-B14F-4D97-AF65-F5344CB8AC3E}">
        <p14:creationId xmlns:p14="http://schemas.microsoft.com/office/powerpoint/2010/main" val="319028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13</a:t>
            </a:fld>
            <a:endParaRPr lang="en-US" dirty="0"/>
          </a:p>
        </p:txBody>
      </p:sp>
    </p:spTree>
    <p:extLst>
      <p:ext uri="{BB962C8B-B14F-4D97-AF65-F5344CB8AC3E}">
        <p14:creationId xmlns:p14="http://schemas.microsoft.com/office/powerpoint/2010/main" val="2216293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14</a:t>
            </a:fld>
            <a:endParaRPr lang="en-US" dirty="0"/>
          </a:p>
        </p:txBody>
      </p:sp>
    </p:spTree>
    <p:extLst>
      <p:ext uri="{BB962C8B-B14F-4D97-AF65-F5344CB8AC3E}">
        <p14:creationId xmlns:p14="http://schemas.microsoft.com/office/powerpoint/2010/main" val="3295556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15</a:t>
            </a:fld>
            <a:endParaRPr lang="en-US" dirty="0"/>
          </a:p>
        </p:txBody>
      </p:sp>
    </p:spTree>
    <p:extLst>
      <p:ext uri="{BB962C8B-B14F-4D97-AF65-F5344CB8AC3E}">
        <p14:creationId xmlns:p14="http://schemas.microsoft.com/office/powerpoint/2010/main" val="2027390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16</a:t>
            </a:fld>
            <a:endParaRPr lang="en-US" dirty="0"/>
          </a:p>
        </p:txBody>
      </p:sp>
    </p:spTree>
    <p:extLst>
      <p:ext uri="{BB962C8B-B14F-4D97-AF65-F5344CB8AC3E}">
        <p14:creationId xmlns:p14="http://schemas.microsoft.com/office/powerpoint/2010/main" val="1266482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2</a:t>
            </a:fld>
            <a:endParaRPr lang="en-US" dirty="0"/>
          </a:p>
        </p:txBody>
      </p:sp>
    </p:spTree>
    <p:extLst>
      <p:ext uri="{BB962C8B-B14F-4D97-AF65-F5344CB8AC3E}">
        <p14:creationId xmlns:p14="http://schemas.microsoft.com/office/powerpoint/2010/main" val="4083598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3</a:t>
            </a:fld>
            <a:endParaRPr lang="en-US" dirty="0"/>
          </a:p>
        </p:txBody>
      </p:sp>
    </p:spTree>
    <p:extLst>
      <p:ext uri="{BB962C8B-B14F-4D97-AF65-F5344CB8AC3E}">
        <p14:creationId xmlns:p14="http://schemas.microsoft.com/office/powerpoint/2010/main" val="3790767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4</a:t>
            </a:fld>
            <a:endParaRPr lang="en-US" dirty="0"/>
          </a:p>
        </p:txBody>
      </p:sp>
    </p:spTree>
    <p:extLst>
      <p:ext uri="{BB962C8B-B14F-4D97-AF65-F5344CB8AC3E}">
        <p14:creationId xmlns:p14="http://schemas.microsoft.com/office/powerpoint/2010/main" val="3177436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5</a:t>
            </a:fld>
            <a:endParaRPr lang="en-US" dirty="0"/>
          </a:p>
        </p:txBody>
      </p:sp>
    </p:spTree>
    <p:extLst>
      <p:ext uri="{BB962C8B-B14F-4D97-AF65-F5344CB8AC3E}">
        <p14:creationId xmlns:p14="http://schemas.microsoft.com/office/powerpoint/2010/main" val="826481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6</a:t>
            </a:fld>
            <a:endParaRPr lang="en-US" dirty="0"/>
          </a:p>
        </p:txBody>
      </p:sp>
    </p:spTree>
    <p:extLst>
      <p:ext uri="{BB962C8B-B14F-4D97-AF65-F5344CB8AC3E}">
        <p14:creationId xmlns:p14="http://schemas.microsoft.com/office/powerpoint/2010/main" val="3035917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7</a:t>
            </a:fld>
            <a:endParaRPr lang="en-US" dirty="0"/>
          </a:p>
        </p:txBody>
      </p:sp>
    </p:spTree>
    <p:extLst>
      <p:ext uri="{BB962C8B-B14F-4D97-AF65-F5344CB8AC3E}">
        <p14:creationId xmlns:p14="http://schemas.microsoft.com/office/powerpoint/2010/main" val="2907926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8</a:t>
            </a:fld>
            <a:endParaRPr lang="en-US" dirty="0"/>
          </a:p>
        </p:txBody>
      </p:sp>
    </p:spTree>
    <p:extLst>
      <p:ext uri="{BB962C8B-B14F-4D97-AF65-F5344CB8AC3E}">
        <p14:creationId xmlns:p14="http://schemas.microsoft.com/office/powerpoint/2010/main" val="619775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9</a:t>
            </a:fld>
            <a:endParaRPr lang="en-US" dirty="0"/>
          </a:p>
        </p:txBody>
      </p:sp>
    </p:spTree>
    <p:extLst>
      <p:ext uri="{BB962C8B-B14F-4D97-AF65-F5344CB8AC3E}">
        <p14:creationId xmlns:p14="http://schemas.microsoft.com/office/powerpoint/2010/main" val="1980435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27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889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59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137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04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338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13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91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431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439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6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892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23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529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40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43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9/29/2021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952317"/>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therecoveryvillage.com/treatment-program/aftercare/related/10-ways-to-fight-relapse-in-recovery/"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www.unodc.org/documents/data-and-analysis/statistics/Drugs/Drug_Use_Survey_Nigeria_2019_BOOK.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22374" y="52064"/>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435064" y="1327891"/>
            <a:ext cx="8915399" cy="2262781"/>
          </a:xfrm>
        </p:spPr>
        <p:txBody>
          <a:bodyPr>
            <a:normAutofit fontScale="90000"/>
          </a:bodyPr>
          <a:lstStyle/>
          <a:p>
            <a:r>
              <a:rPr lang="en-US" dirty="0">
                <a:solidFill>
                  <a:schemeClr val="tx1"/>
                </a:solidFill>
              </a:rPr>
              <a:t>SEPTEMBER 2021: NATIONAL RECOVERY MONTH!</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2589213" y="4214237"/>
            <a:ext cx="8915399" cy="1126283"/>
          </a:xfrm>
        </p:spPr>
        <p:txBody>
          <a:bodyPr>
            <a:normAutofit/>
          </a:bodyPr>
          <a:lstStyle/>
          <a:p>
            <a:r>
              <a:rPr lang="en-US" sz="2800" i="1" dirty="0">
                <a:solidFill>
                  <a:schemeClr val="accent2">
                    <a:lumMod val="40000"/>
                    <a:lumOff val="60000"/>
                  </a:schemeClr>
                </a:solidFill>
              </a:rPr>
              <a:t>“Recovery is for Everyone:   Every Person, Every Family, Every Community,”</a:t>
            </a:r>
          </a:p>
          <a:p>
            <a:endParaRPr lang="en-US" dirty="0"/>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12941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9" y="-14758"/>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838722" y="216247"/>
            <a:ext cx="8915399" cy="952313"/>
          </a:xfrm>
        </p:spPr>
        <p:txBody>
          <a:bodyPr>
            <a:normAutofit fontScale="90000"/>
          </a:bodyPr>
          <a:lstStyle/>
          <a:p>
            <a:pPr algn="ctr"/>
            <a:r>
              <a:rPr lang="en-US" sz="4400" dirty="0">
                <a:solidFill>
                  <a:schemeClr val="bg1"/>
                </a:solidFill>
              </a:rPr>
              <a:t>Hindrances of Recovery in Nigeria </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510202" y="1410942"/>
            <a:ext cx="11194427" cy="5160660"/>
          </a:xfrm>
        </p:spPr>
        <p:txBody>
          <a:bodyPr>
            <a:normAutofit/>
          </a:bodyPr>
          <a:lstStyle/>
          <a:p>
            <a:r>
              <a:rPr lang="en-US" sz="2400" dirty="0">
                <a:solidFill>
                  <a:schemeClr val="bg1"/>
                </a:solidFill>
              </a:rPr>
              <a:t>Lack of knowledge and understanding of addiction, and how recover works.</a:t>
            </a:r>
          </a:p>
          <a:p>
            <a:r>
              <a:rPr lang="en-US" sz="2400" dirty="0">
                <a:solidFill>
                  <a:schemeClr val="bg1"/>
                </a:solidFill>
              </a:rPr>
              <a:t>Stigma</a:t>
            </a:r>
          </a:p>
          <a:p>
            <a:r>
              <a:rPr lang="en-US" sz="2400" dirty="0">
                <a:solidFill>
                  <a:schemeClr val="bg1"/>
                </a:solidFill>
              </a:rPr>
              <a:t>Families see recovery as a one ‘stop shop and destination’</a:t>
            </a:r>
          </a:p>
          <a:p>
            <a:r>
              <a:rPr lang="en-US" sz="2400" dirty="0">
                <a:solidFill>
                  <a:schemeClr val="bg1"/>
                </a:solidFill>
              </a:rPr>
              <a:t>Families do not accommodate slip, lapse and relapse because of the high cost of treatment.</a:t>
            </a:r>
          </a:p>
          <a:p>
            <a:endParaRPr lang="en-US" sz="2400" dirty="0">
              <a:solidFill>
                <a:schemeClr val="tx1"/>
              </a:solidFill>
            </a:endParaRPr>
          </a:p>
          <a:p>
            <a:endParaRPr lang="en-US" sz="2400" dirty="0">
              <a:solidFill>
                <a:schemeClr val="tx1"/>
              </a:solidFill>
            </a:endParaRPr>
          </a:p>
          <a:p>
            <a:r>
              <a:rPr lang="en-US" sz="2400" dirty="0">
                <a:solidFill>
                  <a:schemeClr val="bg1"/>
                </a:solidFill>
              </a:rPr>
              <a:t>Non-availability of Recovery Communities in Nigeria</a:t>
            </a:r>
          </a:p>
          <a:p>
            <a:r>
              <a:rPr lang="en-US" sz="2400" dirty="0">
                <a:solidFill>
                  <a:schemeClr val="bg1"/>
                </a:solidFill>
              </a:rPr>
              <a:t>Coded Support Group Meetings such as AA, NA, Recovery Meetings for Persons in Recovery.</a:t>
            </a: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2150043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22374" y="52064"/>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0" y="-54778"/>
            <a:ext cx="12214373" cy="1563299"/>
          </a:xfrm>
        </p:spPr>
        <p:txBody>
          <a:bodyPr>
            <a:normAutofit/>
          </a:bodyPr>
          <a:lstStyle/>
          <a:p>
            <a:pPr algn="ctr"/>
            <a:r>
              <a:rPr lang="en-US" sz="4000" dirty="0">
                <a:solidFill>
                  <a:schemeClr val="bg1"/>
                </a:solidFill>
              </a:rPr>
              <a:t>Prospective Multidimensional Approaches to Recovery to be Explored in Nigeria</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1193170" y="1672868"/>
            <a:ext cx="10419905" cy="5018201"/>
          </a:xfrm>
        </p:spPr>
        <p:txBody>
          <a:bodyPr>
            <a:normAutofit fontScale="92500" lnSpcReduction="20000"/>
          </a:bodyPr>
          <a:lstStyle/>
          <a:p>
            <a:r>
              <a:rPr lang="en-US" sz="2400" dirty="0">
                <a:solidFill>
                  <a:srgbClr val="FFFF00"/>
                </a:solidFill>
              </a:rPr>
              <a:t>Post acute care in treatment facilities, the following after-care programs can help Recovery Persons  state committed on their journeys.</a:t>
            </a:r>
          </a:p>
          <a:p>
            <a:pPr marL="342900" indent="-342900">
              <a:buFont typeface="Wingdings" panose="05000000000000000000" pitchFamily="2" charset="2"/>
              <a:buChar char="§"/>
            </a:pPr>
            <a:r>
              <a:rPr lang="en-US" sz="2400" dirty="0">
                <a:solidFill>
                  <a:srgbClr val="FFFF00"/>
                </a:solidFill>
              </a:rPr>
              <a:t>Sober Living Homes (Half-Way)</a:t>
            </a:r>
          </a:p>
          <a:p>
            <a:pPr marL="342900" indent="-342900">
              <a:buFont typeface="Wingdings" panose="05000000000000000000" pitchFamily="2" charset="2"/>
              <a:buChar char="§"/>
            </a:pPr>
            <a:r>
              <a:rPr lang="en-US" sz="2400" dirty="0">
                <a:solidFill>
                  <a:srgbClr val="FFFF00"/>
                </a:solidFill>
              </a:rPr>
              <a:t>Alumni Programs</a:t>
            </a:r>
          </a:p>
          <a:p>
            <a:pPr marL="342900" indent="-342900">
              <a:buFont typeface="Wingdings" panose="05000000000000000000" pitchFamily="2" charset="2"/>
              <a:buChar char="§"/>
            </a:pPr>
            <a:r>
              <a:rPr lang="en-US" sz="2400" dirty="0">
                <a:solidFill>
                  <a:srgbClr val="FFFF00"/>
                </a:solidFill>
              </a:rPr>
              <a:t>Support Groups (</a:t>
            </a:r>
            <a:r>
              <a:rPr lang="en-US" dirty="0">
                <a:solidFill>
                  <a:schemeClr val="tx1"/>
                </a:solidFill>
              </a:rPr>
              <a:t>12 Steps, AA, NA, Al-Anon, Dual Recovery Anonymous, Overeaters Anonymous, SMART Recovery</a:t>
            </a:r>
            <a:r>
              <a:rPr lang="en-US" sz="2400" dirty="0">
                <a:solidFill>
                  <a:srgbClr val="FFFF00"/>
                </a:solidFill>
              </a:rPr>
              <a:t>)</a:t>
            </a:r>
          </a:p>
          <a:p>
            <a:endParaRPr lang="en-US" sz="2400" dirty="0">
              <a:solidFill>
                <a:srgbClr val="FFFF00"/>
              </a:solidFill>
            </a:endParaRPr>
          </a:p>
          <a:p>
            <a:endParaRPr lang="en-US" sz="2400" dirty="0">
              <a:solidFill>
                <a:srgbClr val="FFFF00"/>
              </a:solidFill>
            </a:endParaRPr>
          </a:p>
          <a:p>
            <a:pPr marL="342900" indent="-342900">
              <a:buFont typeface="Wingdings" panose="05000000000000000000" pitchFamily="2" charset="2"/>
              <a:buChar char="§"/>
            </a:pPr>
            <a:endParaRPr lang="en-US" sz="2400" dirty="0">
              <a:solidFill>
                <a:srgbClr val="FFFF00"/>
              </a:solidFill>
            </a:endParaRPr>
          </a:p>
          <a:p>
            <a:pPr marL="342900" indent="-342900">
              <a:buFont typeface="Wingdings" panose="05000000000000000000" pitchFamily="2" charset="2"/>
              <a:buChar char="§"/>
            </a:pPr>
            <a:r>
              <a:rPr lang="en-US" sz="2400" dirty="0">
                <a:solidFill>
                  <a:srgbClr val="FFFF00"/>
                </a:solidFill>
              </a:rPr>
              <a:t>On Going Therapy (In and Outpatient) services</a:t>
            </a:r>
          </a:p>
          <a:p>
            <a:pPr marL="342900" indent="-342900">
              <a:buFont typeface="Wingdings" panose="05000000000000000000" pitchFamily="2" charset="2"/>
              <a:buChar char="§"/>
            </a:pPr>
            <a:r>
              <a:rPr lang="en-US" sz="2400" dirty="0">
                <a:solidFill>
                  <a:srgbClr val="FFFF00"/>
                </a:solidFill>
              </a:rPr>
              <a:t>Case Management: Case managers can help the Recovery Person help healthcare providers, assist with legal, childcare and housing issues, and sometimes function as guides, supporters, advocates or counselors to their clients.</a:t>
            </a:r>
          </a:p>
          <a:p>
            <a:endParaRPr lang="en-US" sz="2400" dirty="0"/>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2227933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28608" y="-4738"/>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322394" y="-124895"/>
            <a:ext cx="8915399" cy="952313"/>
          </a:xfrm>
        </p:spPr>
        <p:txBody>
          <a:bodyPr>
            <a:normAutofit/>
          </a:bodyPr>
          <a:lstStyle/>
          <a:p>
            <a:pPr algn="ctr"/>
            <a:r>
              <a:rPr lang="en-US" sz="4400" dirty="0">
                <a:solidFill>
                  <a:schemeClr val="bg1"/>
                </a:solidFill>
              </a:rPr>
              <a:t>Benefits of Recovery</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521551" y="827417"/>
            <a:ext cx="11202546" cy="5911007"/>
          </a:xfrm>
        </p:spPr>
        <p:txBody>
          <a:bodyPr>
            <a:normAutofit lnSpcReduction="10000"/>
          </a:bodyPr>
          <a:lstStyle/>
          <a:p>
            <a:r>
              <a:rPr lang="en-US" sz="2400" dirty="0">
                <a:solidFill>
                  <a:schemeClr val="bg1"/>
                </a:solidFill>
              </a:rPr>
              <a:t>The Recovery Person commits to a lifelong recovery plan in the areas of health, home, purpose and community.</a:t>
            </a:r>
          </a:p>
          <a:p>
            <a:r>
              <a:rPr lang="en-US" sz="2400" dirty="0">
                <a:solidFill>
                  <a:schemeClr val="bg1"/>
                </a:solidFill>
              </a:rPr>
              <a:t>Health (physical, physiological, psychological and substance use free)</a:t>
            </a:r>
          </a:p>
          <a:p>
            <a:r>
              <a:rPr lang="en-US" sz="2400" dirty="0">
                <a:solidFill>
                  <a:schemeClr val="bg1"/>
                </a:solidFill>
              </a:rPr>
              <a:t>Home (Having a safe and stable place to live, and well knitted with family members and friends)</a:t>
            </a:r>
          </a:p>
          <a:p>
            <a:r>
              <a:rPr lang="en-US" sz="2400" dirty="0">
                <a:solidFill>
                  <a:schemeClr val="bg1"/>
                </a:solidFill>
              </a:rPr>
              <a:t>Purpose (participating in meaningful activities, such as a job or school, volunteering, caring for your family, or being creative.</a:t>
            </a:r>
          </a:p>
          <a:p>
            <a:endParaRPr lang="en-US" sz="2400" dirty="0">
              <a:solidFill>
                <a:schemeClr val="bg1"/>
              </a:solidFill>
            </a:endParaRPr>
          </a:p>
          <a:p>
            <a:endParaRPr lang="en-US" sz="2400" dirty="0">
              <a:solidFill>
                <a:schemeClr val="bg1"/>
              </a:solidFill>
            </a:endParaRPr>
          </a:p>
          <a:p>
            <a:endParaRPr lang="en-US" sz="2400" dirty="0">
              <a:solidFill>
                <a:schemeClr val="bg1"/>
              </a:solidFill>
            </a:endParaRPr>
          </a:p>
          <a:p>
            <a:r>
              <a:rPr lang="en-US" sz="2400" dirty="0">
                <a:solidFill>
                  <a:schemeClr val="bg1"/>
                </a:solidFill>
              </a:rPr>
              <a:t>Community (building relationships and social networks that provide support, friendship, love, and hope. For many recovering from substance use this may mean rebuilding relationships that were impaired during illness).</a:t>
            </a: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210521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9" y="-14758"/>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838722" y="216247"/>
            <a:ext cx="8915399" cy="952313"/>
          </a:xfrm>
        </p:spPr>
        <p:txBody>
          <a:bodyPr>
            <a:normAutofit/>
          </a:bodyPr>
          <a:lstStyle/>
          <a:p>
            <a:pPr algn="ctr"/>
            <a:r>
              <a:rPr lang="en-US" sz="4400" dirty="0">
                <a:solidFill>
                  <a:schemeClr val="bg1"/>
                </a:solidFill>
              </a:rPr>
              <a:t>Avoid Relapse in Recovery</a:t>
            </a:r>
            <a:r>
              <a:rPr lang="en-US" sz="4400" dirty="0">
                <a:solidFill>
                  <a:schemeClr val="tx1"/>
                </a:solidFill>
              </a:rPr>
              <a:t> </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510202" y="1410942"/>
            <a:ext cx="11194427" cy="5160660"/>
          </a:xfrm>
        </p:spPr>
        <p:txBody>
          <a:bodyPr>
            <a:normAutofit/>
          </a:bodyPr>
          <a:lstStyle/>
          <a:p>
            <a:r>
              <a:rPr lang="en-US" sz="2400" dirty="0">
                <a:solidFill>
                  <a:schemeClr val="bg1"/>
                </a:solidFill>
              </a:rPr>
              <a:t>Addiction relapse rates is quite similar with depression, high blood pressure, dieting.</a:t>
            </a:r>
          </a:p>
          <a:p>
            <a:r>
              <a:rPr lang="en-US" sz="2400" dirty="0">
                <a:solidFill>
                  <a:schemeClr val="bg1"/>
                </a:solidFill>
              </a:rPr>
              <a:t>A </a:t>
            </a:r>
            <a:r>
              <a:rPr lang="en-US" sz="2400" b="0" i="0" dirty="0">
                <a:solidFill>
                  <a:schemeClr val="bg1"/>
                </a:solidFill>
                <a:effectLst/>
              </a:rPr>
              <a:t>thoughtful recovery plan developed, would help clients utilize their relapse prevention skills reduces the chances for a return to drug or alcohol use. One primary function of aftercare is to help you understand how to </a:t>
            </a:r>
            <a:r>
              <a:rPr lang="en-US" sz="2400" b="0" i="0" u="sng" dirty="0">
                <a:solidFill>
                  <a:schemeClr val="bg1"/>
                </a:solidFill>
                <a:effectLst/>
                <a:hlinkClick r:id="rId4">
                  <a:extLst>
                    <a:ext uri="{A12FA001-AC4F-418D-AE19-62706E023703}">
                      <ahyp:hlinkClr xmlns:ahyp="http://schemas.microsoft.com/office/drawing/2018/hyperlinkcolor" val="tx"/>
                    </a:ext>
                  </a:extLst>
                </a:hlinkClick>
              </a:rPr>
              <a:t>effectively deal with triggers</a:t>
            </a:r>
            <a:r>
              <a:rPr lang="en-US" sz="2400" b="0" i="0" dirty="0">
                <a:solidFill>
                  <a:schemeClr val="bg1"/>
                </a:solidFill>
                <a:effectLst/>
              </a:rPr>
              <a:t> and steer clear of factors that increase the risk of returning to use.</a:t>
            </a:r>
            <a:endParaRPr lang="en-US" sz="2400" dirty="0">
              <a:solidFill>
                <a:schemeClr val="bg1"/>
              </a:solidFill>
            </a:endParaRP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643733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9" y="-14758"/>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849876" y="216247"/>
            <a:ext cx="11276850" cy="952313"/>
          </a:xfrm>
        </p:spPr>
        <p:txBody>
          <a:bodyPr>
            <a:normAutofit/>
          </a:bodyPr>
          <a:lstStyle/>
          <a:p>
            <a:pPr algn="ctr"/>
            <a:r>
              <a:rPr lang="en-US" sz="4400" dirty="0">
                <a:solidFill>
                  <a:schemeClr val="bg1"/>
                </a:solidFill>
              </a:rPr>
              <a:t>Recovery Community  Centre (Supports)</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413632" y="1207353"/>
            <a:ext cx="11713094" cy="5434400"/>
          </a:xfrm>
        </p:spPr>
        <p:txBody>
          <a:bodyPr>
            <a:normAutofit/>
          </a:bodyPr>
          <a:lstStyle/>
          <a:p>
            <a:r>
              <a:rPr lang="en-US" sz="2800" dirty="0">
                <a:solidFill>
                  <a:schemeClr val="bg1"/>
                </a:solidFill>
              </a:rPr>
              <a:t>If there are different recovery communities that help recovery persons function effectively on their recovery paths, this would be very welcoming  and encouraging persons in need. However, we do not have them commonly in Nigeria, if there are, they remain undisclosed and code to avoid stigma and shaming.</a:t>
            </a: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a:p>
            <a:r>
              <a:rPr lang="en-US" sz="2800" dirty="0">
                <a:solidFill>
                  <a:schemeClr val="bg1"/>
                </a:solidFill>
              </a:rPr>
              <a:t>What we can do going forward, with empathy, reduce Stigma and start building Recovery Community </a:t>
            </a:r>
            <a:r>
              <a:rPr lang="en-US" sz="2800" dirty="0" err="1">
                <a:solidFill>
                  <a:schemeClr val="bg1"/>
                </a:solidFill>
              </a:rPr>
              <a:t>Centres</a:t>
            </a:r>
            <a:r>
              <a:rPr lang="en-US" sz="2800" dirty="0">
                <a:solidFill>
                  <a:schemeClr val="bg1"/>
                </a:solidFill>
              </a:rPr>
              <a:t> to support persons in recovery in our diverse settings.</a:t>
            </a:r>
          </a:p>
          <a:p>
            <a:endParaRPr lang="en-US" sz="3200" dirty="0">
              <a:solidFill>
                <a:schemeClr val="bg1"/>
              </a:solidFill>
            </a:endParaRPr>
          </a:p>
          <a:p>
            <a:endParaRPr lang="en-US" sz="3200" dirty="0">
              <a:solidFill>
                <a:schemeClr val="bg1"/>
              </a:solidFill>
            </a:endParaRPr>
          </a:p>
          <a:p>
            <a:endParaRPr lang="en-US" sz="3200" dirty="0">
              <a:solidFill>
                <a:schemeClr val="bg1"/>
              </a:solidFill>
            </a:endParaRP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1403533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9" y="-14758"/>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838722" y="216247"/>
            <a:ext cx="8915399" cy="952313"/>
          </a:xfrm>
        </p:spPr>
        <p:txBody>
          <a:bodyPr>
            <a:normAutofit/>
          </a:bodyPr>
          <a:lstStyle/>
          <a:p>
            <a:pPr algn="ctr"/>
            <a:r>
              <a:rPr lang="en-US" sz="4400" dirty="0">
                <a:solidFill>
                  <a:schemeClr val="bg1"/>
                </a:solidFill>
                <a:latin typeface="+mn-lt"/>
              </a:rPr>
              <a:t>GRACIAS</a:t>
            </a: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pic>
        <p:nvPicPr>
          <p:cNvPr id="47" name="Picture 46">
            <a:extLst>
              <a:ext uri="{FF2B5EF4-FFF2-40B4-BE49-F238E27FC236}">
                <a16:creationId xmlns:a16="http://schemas.microsoft.com/office/drawing/2014/main" id="{31658B27-7281-4A18-BAA3-E7E54F240DB9}"/>
              </a:ext>
            </a:extLst>
          </p:cNvPr>
          <p:cNvPicPr>
            <a:picLocks noChangeAspect="1"/>
          </p:cNvPicPr>
          <p:nvPr/>
        </p:nvPicPr>
        <p:blipFill>
          <a:blip r:embed="rId4"/>
          <a:stretch>
            <a:fillRect/>
          </a:stretch>
        </p:blipFill>
        <p:spPr>
          <a:xfrm>
            <a:off x="3094267" y="1464791"/>
            <a:ext cx="6003448" cy="3174199"/>
          </a:xfrm>
          <a:prstGeom prst="rect">
            <a:avLst/>
          </a:prstGeom>
        </p:spPr>
      </p:pic>
      <p:sp>
        <p:nvSpPr>
          <p:cNvPr id="3" name="TextBox 2">
            <a:extLst>
              <a:ext uri="{FF2B5EF4-FFF2-40B4-BE49-F238E27FC236}">
                <a16:creationId xmlns:a16="http://schemas.microsoft.com/office/drawing/2014/main" id="{BCF826B1-4645-45C4-8D1F-F443756BFD08}"/>
              </a:ext>
            </a:extLst>
          </p:cNvPr>
          <p:cNvSpPr txBox="1"/>
          <p:nvPr/>
        </p:nvSpPr>
        <p:spPr>
          <a:xfrm>
            <a:off x="2851532" y="5338896"/>
            <a:ext cx="6791977" cy="830997"/>
          </a:xfrm>
          <a:prstGeom prst="rect">
            <a:avLst/>
          </a:prstGeom>
          <a:noFill/>
        </p:spPr>
        <p:txBody>
          <a:bodyPr wrap="square" rtlCol="0">
            <a:spAutoFit/>
          </a:bodyPr>
          <a:lstStyle/>
          <a:p>
            <a:pPr algn="ctr"/>
            <a:r>
              <a:rPr lang="en-US" sz="4800" dirty="0"/>
              <a:t>Questions</a:t>
            </a:r>
          </a:p>
        </p:txBody>
      </p:sp>
    </p:spTree>
    <p:extLst>
      <p:ext uri="{BB962C8B-B14F-4D97-AF65-F5344CB8AC3E}">
        <p14:creationId xmlns:p14="http://schemas.microsoft.com/office/powerpoint/2010/main" val="325971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9" y="-14758"/>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838722" y="216247"/>
            <a:ext cx="8915399" cy="952313"/>
          </a:xfrm>
        </p:spPr>
        <p:txBody>
          <a:bodyPr>
            <a:normAutofit/>
          </a:bodyPr>
          <a:lstStyle/>
          <a:p>
            <a:pPr algn="ctr"/>
            <a:r>
              <a:rPr lang="en-US" sz="4400" dirty="0">
                <a:solidFill>
                  <a:schemeClr val="bg1"/>
                </a:solidFill>
              </a:rPr>
              <a:t>References</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510202" y="1410942"/>
            <a:ext cx="11194427" cy="5160660"/>
          </a:xfrm>
        </p:spPr>
        <p:txBody>
          <a:bodyPr>
            <a:normAutofit/>
          </a:bodyPr>
          <a:lstStyle/>
          <a:p>
            <a:r>
              <a:rPr lang="en-US" sz="2400" dirty="0">
                <a:solidFill>
                  <a:schemeClr val="bg1"/>
                </a:solidFill>
              </a:rPr>
              <a:t>Drug Advisory Plan (DAP) of the Colombo Recovery Plan: The Universal Recovery Curriculum for ALLIES</a:t>
            </a:r>
          </a:p>
          <a:p>
            <a:r>
              <a:rPr lang="en-US" sz="2400" dirty="0">
                <a:solidFill>
                  <a:schemeClr val="bg1"/>
                </a:solidFill>
              </a:rPr>
              <a:t>Peer Recovery Centre for Excellence: Recovery Friendly Workplace TOOLKIT</a:t>
            </a:r>
          </a:p>
          <a:p>
            <a:r>
              <a:rPr lang="en-US" sz="2400" u="sng" dirty="0">
                <a:solidFill>
                  <a:schemeClr val="bg1"/>
                </a:solidFill>
                <a:effectLs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Drug_Use_Survey_Nigeria_2019_BOOK.pdf (unodc.org)</a:t>
            </a:r>
            <a:endParaRPr lang="en-US" sz="2400" u="sng" dirty="0">
              <a:solidFill>
                <a:schemeClr val="bg1"/>
              </a:solidFill>
              <a:effectLst/>
              <a:ea typeface="Calibri" panose="020F0502020204030204" pitchFamily="34" charset="0"/>
              <a:cs typeface="Times New Roman" panose="02020603050405020304" pitchFamily="18" charset="0"/>
            </a:endParaRPr>
          </a:p>
          <a:p>
            <a:r>
              <a:rPr lang="en-US" sz="2400" dirty="0">
                <a:solidFill>
                  <a:schemeClr val="bg1"/>
                </a:solidFill>
                <a:ea typeface="Calibri" panose="020F0502020204030204" pitchFamily="34" charset="0"/>
                <a:cs typeface="Times New Roman" panose="02020603050405020304" pitchFamily="18" charset="0"/>
              </a:rPr>
              <a:t>Suzette </a:t>
            </a:r>
            <a:r>
              <a:rPr lang="en-US" sz="2400" dirty="0" err="1">
                <a:solidFill>
                  <a:schemeClr val="bg1"/>
                </a:solidFill>
                <a:ea typeface="Calibri" panose="020F0502020204030204" pitchFamily="34" charset="0"/>
                <a:cs typeface="Times New Roman" panose="02020603050405020304" pitchFamily="18" charset="0"/>
              </a:rPr>
              <a:t>Glasner</a:t>
            </a:r>
            <a:r>
              <a:rPr lang="en-US" sz="2400" dirty="0">
                <a:solidFill>
                  <a:schemeClr val="bg1"/>
                </a:solidFill>
                <a:ea typeface="Calibri" panose="020F0502020204030204" pitchFamily="34" charset="0"/>
                <a:cs typeface="Times New Roman" panose="02020603050405020304" pitchFamily="18" charset="0"/>
              </a:rPr>
              <a:t>-Edwards, PhD: The Addiction Recovery Skills Workbook</a:t>
            </a:r>
          </a:p>
          <a:p>
            <a:endParaRPr lang="en-US" sz="2400" dirty="0">
              <a:solidFill>
                <a:schemeClr val="bg1"/>
              </a:solidFill>
              <a:ea typeface="Calibri" panose="020F0502020204030204" pitchFamily="34" charset="0"/>
              <a:cs typeface="Times New Roman" panose="02020603050405020304" pitchFamily="18" charset="0"/>
            </a:endParaRPr>
          </a:p>
          <a:p>
            <a:endParaRPr lang="en-US" sz="2400" dirty="0">
              <a:solidFill>
                <a:schemeClr val="bg1"/>
              </a:solidFill>
              <a:ea typeface="Calibri" panose="020F0502020204030204" pitchFamily="34" charset="0"/>
              <a:cs typeface="Times New Roman" panose="02020603050405020304" pitchFamily="18" charset="0"/>
            </a:endParaRPr>
          </a:p>
          <a:p>
            <a:r>
              <a:rPr lang="en-US" sz="2400" dirty="0">
                <a:solidFill>
                  <a:schemeClr val="bg1"/>
                </a:solidFill>
                <a:ea typeface="Calibri" panose="020F0502020204030204" pitchFamily="34" charset="0"/>
                <a:cs typeface="Times New Roman" panose="02020603050405020304" pitchFamily="18" charset="0"/>
              </a:rPr>
              <a:t>Drs. Rose </a:t>
            </a:r>
            <a:r>
              <a:rPr lang="en-US" sz="2400" dirty="0" err="1">
                <a:solidFill>
                  <a:schemeClr val="bg1"/>
                </a:solidFill>
                <a:ea typeface="Calibri" panose="020F0502020204030204" pitchFamily="34" charset="0"/>
                <a:cs typeface="Times New Roman" panose="02020603050405020304" pitchFamily="18" charset="0"/>
              </a:rPr>
              <a:t>Azuike</a:t>
            </a:r>
            <a:r>
              <a:rPr lang="en-US" sz="2400" dirty="0">
                <a:solidFill>
                  <a:schemeClr val="bg1"/>
                </a:solidFill>
                <a:ea typeface="Calibri" panose="020F0502020204030204" pitchFamily="34" charset="0"/>
                <a:cs typeface="Times New Roman" panose="02020603050405020304" pitchFamily="18" charset="0"/>
              </a:rPr>
              <a:t> and Tony </a:t>
            </a:r>
            <a:r>
              <a:rPr lang="en-US" sz="2400" dirty="0" err="1">
                <a:solidFill>
                  <a:schemeClr val="bg1"/>
                </a:solidFill>
                <a:ea typeface="Calibri" panose="020F0502020204030204" pitchFamily="34" charset="0"/>
                <a:cs typeface="Times New Roman" panose="02020603050405020304" pitchFamily="18" charset="0"/>
              </a:rPr>
              <a:t>Rapu</a:t>
            </a:r>
            <a:r>
              <a:rPr lang="en-US" sz="2400" dirty="0">
                <a:solidFill>
                  <a:schemeClr val="bg1"/>
                </a:solidFill>
                <a:ea typeface="Calibri" panose="020F0502020204030204" pitchFamily="34" charset="0"/>
                <a:cs typeface="Times New Roman" panose="02020603050405020304" pitchFamily="18" charset="0"/>
              </a:rPr>
              <a:t>: Substance Use Treatment in Nigeria: A case study of a non-profit rehabilitation </a:t>
            </a:r>
            <a:r>
              <a:rPr lang="en-US" sz="2400" dirty="0" err="1">
                <a:solidFill>
                  <a:schemeClr val="bg1"/>
                </a:solidFill>
                <a:ea typeface="Calibri" panose="020F0502020204030204" pitchFamily="34" charset="0"/>
                <a:cs typeface="Times New Roman" panose="02020603050405020304" pitchFamily="18" charset="0"/>
              </a:rPr>
              <a:t>centre</a:t>
            </a:r>
            <a:r>
              <a:rPr lang="en-US" sz="2400" dirty="0">
                <a:solidFill>
                  <a:schemeClr val="bg1"/>
                </a:solidFill>
                <a:ea typeface="Calibri" panose="020F0502020204030204" pitchFamily="34" charset="0"/>
                <a:cs typeface="Times New Roman" panose="02020603050405020304" pitchFamily="18" charset="0"/>
              </a:rPr>
              <a:t>.</a:t>
            </a:r>
          </a:p>
          <a:p>
            <a:r>
              <a:rPr lang="en-US" sz="2400" dirty="0">
                <a:solidFill>
                  <a:schemeClr val="bg1"/>
                </a:solidFill>
                <a:ea typeface="Calibri" panose="020F0502020204030204" pitchFamily="34" charset="0"/>
                <a:cs typeface="Times New Roman" panose="02020603050405020304" pitchFamily="18" charset="0"/>
              </a:rPr>
              <a:t>The Recovery Village: Aftercare and Sober Living Programs.</a:t>
            </a:r>
          </a:p>
          <a:p>
            <a:endParaRPr lang="en-US" sz="2400" dirty="0">
              <a:solidFill>
                <a:srgbClr val="FFFF00"/>
              </a:solidFill>
              <a:effectLst/>
              <a:ea typeface="Calibri" panose="020F0502020204030204" pitchFamily="34" charset="0"/>
              <a:cs typeface="Times New Roman" panose="02020603050405020304" pitchFamily="18" charset="0"/>
            </a:endParaRPr>
          </a:p>
          <a:p>
            <a:endParaRPr lang="en-US" sz="2400" dirty="0"/>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4107297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4CF28C1A-9F7B-4720-A4CA-0CE009A2B0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9" name="Rectangle 48">
            <a:extLst>
              <a:ext uri="{FF2B5EF4-FFF2-40B4-BE49-F238E27FC236}">
                <a16:creationId xmlns:a16="http://schemas.microsoft.com/office/drawing/2014/main" id="{73BAA51E-6EB3-43D8-B684-013962D0E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accent1">
              <a:lumMod val="75000"/>
              <a:alpha val="90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26430" r="15190" b="5754"/>
          <a:stretch/>
        </p:blipFill>
        <p:spPr>
          <a:xfrm>
            <a:off x="4639732" y="10"/>
            <a:ext cx="7552267" cy="6857990"/>
          </a:xfrm>
          <a:prstGeom prst="rect">
            <a:avLst/>
          </a:prstGeom>
        </p:spPr>
      </p:pic>
      <p:sp>
        <p:nvSpPr>
          <p:cNvPr id="51" name="Freeform 5">
            <a:extLst>
              <a:ext uri="{FF2B5EF4-FFF2-40B4-BE49-F238E27FC236}">
                <a16:creationId xmlns:a16="http://schemas.microsoft.com/office/drawing/2014/main" id="{4B15D80B-A9A1-4F4D-B3AC-DD5C0EE5F0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ubtitle 2">
            <a:extLst>
              <a:ext uri="{FF2B5EF4-FFF2-40B4-BE49-F238E27FC236}">
                <a16:creationId xmlns:a16="http://schemas.microsoft.com/office/drawing/2014/main" id="{96D75439-C766-134A-A0D0-BE002D8B0AAD}"/>
              </a:ext>
            </a:extLst>
          </p:cNvPr>
          <p:cNvSpPr>
            <a:spLocks noGrp="1"/>
          </p:cNvSpPr>
          <p:nvPr>
            <p:ph type="subTitle" idx="1"/>
          </p:nvPr>
        </p:nvSpPr>
        <p:spPr>
          <a:xfrm>
            <a:off x="540279" y="5189400"/>
            <a:ext cx="3778870" cy="544260"/>
          </a:xfrm>
        </p:spPr>
        <p:txBody>
          <a:bodyPr anchor="ctr">
            <a:normAutofit/>
          </a:bodyPr>
          <a:lstStyle/>
          <a:p>
            <a:r>
              <a:rPr lang="en-US" sz="2000" dirty="0">
                <a:solidFill>
                  <a:srgbClr val="FEFFFF"/>
                </a:solidFill>
              </a:rPr>
              <a:t>Bekederemo Angela (LCSW)</a:t>
            </a:r>
          </a:p>
        </p:txBody>
      </p:sp>
      <p:sp>
        <p:nvSpPr>
          <p:cNvPr id="39" name="TextBox 38">
            <a:extLst>
              <a:ext uri="{FF2B5EF4-FFF2-40B4-BE49-F238E27FC236}">
                <a16:creationId xmlns:a16="http://schemas.microsoft.com/office/drawing/2014/main" id="{F6DAC4FA-800C-4E06-A329-7E988641ED39}"/>
              </a:ext>
            </a:extLst>
          </p:cNvPr>
          <p:cNvSpPr txBox="1"/>
          <p:nvPr/>
        </p:nvSpPr>
        <p:spPr>
          <a:xfrm>
            <a:off x="5180012" y="1276514"/>
            <a:ext cx="6805662" cy="4247317"/>
          </a:xfrm>
          <a:prstGeom prst="rect">
            <a:avLst/>
          </a:prstGeom>
          <a:noFill/>
        </p:spPr>
        <p:txBody>
          <a:bodyPr wrap="square">
            <a:spAutoFit/>
          </a:bodyPr>
          <a:lstStyle/>
          <a:p>
            <a:r>
              <a:rPr lang="en-US" sz="5400" dirty="0">
                <a:solidFill>
                  <a:schemeClr val="tx2">
                    <a:lumMod val="10000"/>
                  </a:schemeClr>
                </a:solidFill>
              </a:rPr>
              <a:t>"Multidimensional Approaches to Addiction Recovery in South-West Nigeria."</a:t>
            </a:r>
          </a:p>
        </p:txBody>
      </p:sp>
      <p:pic>
        <p:nvPicPr>
          <p:cNvPr id="6" name="Picture 5">
            <a:extLst>
              <a:ext uri="{FF2B5EF4-FFF2-40B4-BE49-F238E27FC236}">
                <a16:creationId xmlns:a16="http://schemas.microsoft.com/office/drawing/2014/main" id="{ECEE0CC3-11C9-4B6B-A413-0A5F4E8CC229}"/>
              </a:ext>
            </a:extLst>
          </p:cNvPr>
          <p:cNvPicPr>
            <a:picLocks noChangeAspect="1"/>
          </p:cNvPicPr>
          <p:nvPr/>
        </p:nvPicPr>
        <p:blipFill>
          <a:blip r:embed="rId4"/>
          <a:stretch>
            <a:fillRect/>
          </a:stretch>
        </p:blipFill>
        <p:spPr>
          <a:xfrm>
            <a:off x="1022034" y="893555"/>
            <a:ext cx="2231706" cy="3976297"/>
          </a:xfrm>
          <a:prstGeom prst="rect">
            <a:avLst/>
          </a:prstGeom>
        </p:spPr>
      </p:pic>
    </p:spTree>
    <p:extLst>
      <p:ext uri="{BB962C8B-B14F-4D97-AF65-F5344CB8AC3E}">
        <p14:creationId xmlns:p14="http://schemas.microsoft.com/office/powerpoint/2010/main" val="406373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9" y="-14758"/>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838722" y="216247"/>
            <a:ext cx="8915399" cy="952313"/>
          </a:xfrm>
        </p:spPr>
        <p:txBody>
          <a:bodyPr>
            <a:normAutofit/>
          </a:bodyPr>
          <a:lstStyle/>
          <a:p>
            <a:pPr algn="ctr"/>
            <a:r>
              <a:rPr lang="en-US" sz="4400" dirty="0">
                <a:solidFill>
                  <a:schemeClr val="bg1"/>
                </a:solidFill>
              </a:rPr>
              <a:t>Learning Objectives</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510202" y="1410942"/>
            <a:ext cx="11266475" cy="5432290"/>
          </a:xfrm>
        </p:spPr>
        <p:txBody>
          <a:bodyPr>
            <a:normAutofit/>
          </a:bodyPr>
          <a:lstStyle/>
          <a:p>
            <a:pPr marL="342900" indent="-342900">
              <a:buFont typeface="Wingdings" panose="05000000000000000000" pitchFamily="2" charset="2"/>
              <a:buChar char="§"/>
            </a:pPr>
            <a:r>
              <a:rPr lang="en-US" sz="2400" dirty="0">
                <a:solidFill>
                  <a:schemeClr val="bg1"/>
                </a:solidFill>
              </a:rPr>
              <a:t>Enhancing the need for a multi-dimensional recovery approach in our communities and actively address the diversity in recovery.</a:t>
            </a:r>
          </a:p>
          <a:p>
            <a:pPr marL="342900" indent="-342900">
              <a:buFont typeface="Wingdings" panose="05000000000000000000" pitchFamily="2" charset="2"/>
              <a:buChar char="§"/>
            </a:pPr>
            <a:r>
              <a:rPr lang="en-US" sz="2400" dirty="0">
                <a:solidFill>
                  <a:schemeClr val="bg1"/>
                </a:solidFill>
              </a:rPr>
              <a:t>Emphasizing the fact that Client’s Recovery Plan should be tailored to suits the individual’s need. </a:t>
            </a:r>
          </a:p>
          <a:p>
            <a:pPr marL="342900" indent="-342900">
              <a:buFont typeface="Wingdings" panose="05000000000000000000" pitchFamily="2" charset="2"/>
              <a:buChar char="§"/>
            </a:pPr>
            <a:r>
              <a:rPr lang="en-US" sz="2400" dirty="0">
                <a:solidFill>
                  <a:schemeClr val="bg1"/>
                </a:solidFill>
              </a:rPr>
              <a:t>Understanding that Addiction is not a Moral Failing</a:t>
            </a:r>
          </a:p>
          <a:p>
            <a:pPr marL="342900" indent="-342900">
              <a:buFont typeface="Wingdings" panose="05000000000000000000" pitchFamily="2" charset="2"/>
              <a:buChar char="§"/>
            </a:pPr>
            <a:r>
              <a:rPr lang="en-US" sz="2400" dirty="0">
                <a:solidFill>
                  <a:schemeClr val="bg1"/>
                </a:solidFill>
              </a:rPr>
              <a:t>Stressing that Recovery is not a One Stop Designation, rather it is a Progressing Journey.</a:t>
            </a:r>
          </a:p>
          <a:p>
            <a:pPr marL="342900" indent="-342900">
              <a:buFont typeface="Wingdings" panose="05000000000000000000" pitchFamily="2" charset="2"/>
              <a:buChar char="§"/>
            </a:pPr>
            <a:endParaRPr lang="en-US" sz="2400" dirty="0">
              <a:solidFill>
                <a:schemeClr val="bg1"/>
              </a:solidFill>
            </a:endParaRPr>
          </a:p>
          <a:p>
            <a:pPr marL="342900" indent="-342900">
              <a:buFont typeface="Wingdings" panose="05000000000000000000" pitchFamily="2" charset="2"/>
              <a:buChar char="§"/>
            </a:pPr>
            <a:endParaRPr lang="en-US" sz="2400" dirty="0">
              <a:solidFill>
                <a:schemeClr val="bg1"/>
              </a:solidFill>
            </a:endParaRPr>
          </a:p>
          <a:p>
            <a:pPr marL="342900" indent="-342900">
              <a:buFont typeface="Wingdings" panose="05000000000000000000" pitchFamily="2" charset="2"/>
              <a:buChar char="§"/>
            </a:pPr>
            <a:r>
              <a:rPr lang="en-US" sz="2400" dirty="0">
                <a:solidFill>
                  <a:schemeClr val="bg1"/>
                </a:solidFill>
              </a:rPr>
              <a:t>Recovery is for everyone, every person, every family, every community and it is very possible.</a:t>
            </a: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579850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22374" y="9235"/>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1478119" y="1200787"/>
            <a:ext cx="10317845" cy="1048950"/>
          </a:xfrm>
        </p:spPr>
        <p:txBody>
          <a:bodyPr>
            <a:normAutofit fontScale="90000"/>
          </a:bodyPr>
          <a:lstStyle/>
          <a:p>
            <a:r>
              <a:rPr lang="en-US" dirty="0">
                <a:solidFill>
                  <a:schemeClr val="bg1"/>
                </a:solidFill>
              </a:rPr>
              <a:t>  Addiction is Not a Moral Failing</a:t>
            </a:r>
          </a:p>
        </p:txBody>
      </p:sp>
      <p:sp>
        <p:nvSpPr>
          <p:cNvPr id="3" name="Subtitle 2">
            <a:extLst>
              <a:ext uri="{FF2B5EF4-FFF2-40B4-BE49-F238E27FC236}">
                <a16:creationId xmlns:a16="http://schemas.microsoft.com/office/drawing/2014/main" id="{96D75439-C766-134A-A0D0-BE002D8B0AAD}"/>
              </a:ext>
            </a:extLst>
          </p:cNvPr>
          <p:cNvSpPr>
            <a:spLocks noGrp="1"/>
          </p:cNvSpPr>
          <p:nvPr>
            <p:ph type="subTitle" idx="1"/>
          </p:nvPr>
        </p:nvSpPr>
        <p:spPr>
          <a:xfrm>
            <a:off x="1893328" y="2541774"/>
            <a:ext cx="8915399" cy="5630053"/>
          </a:xfrm>
        </p:spPr>
        <p:txBody>
          <a:bodyPr>
            <a:noAutofit/>
          </a:bodyPr>
          <a:lstStyle/>
          <a:p>
            <a:r>
              <a:rPr lang="en-US" sz="2800" dirty="0">
                <a:solidFill>
                  <a:schemeClr val="bg1"/>
                </a:solidFill>
              </a:rPr>
              <a:t>It is not a moral failing or willpower, is a chronic and complex disease that have affect the brain’s reward system.</a:t>
            </a:r>
            <a:r>
              <a:rPr lang="en-US" sz="2800" dirty="0">
                <a:solidFill>
                  <a:schemeClr val="tx1"/>
                </a:solidFill>
              </a:rPr>
              <a:t> </a:t>
            </a:r>
            <a:r>
              <a:rPr lang="en-US" sz="2800" dirty="0">
                <a:solidFill>
                  <a:srgbClr val="FFFF00"/>
                </a:solidFill>
                <a:effectLst/>
                <a:latin typeface="Nirmala UI" panose="020B0502040204020203" pitchFamily="34" charset="0"/>
                <a:ea typeface="Calibri" panose="020F0502020204030204" pitchFamily="34" charset="0"/>
              </a:rPr>
              <a:t>There is the urgent need to provide and encourage treatment for persons with SUDs and offer continuous supports for those on the Recovery Path.</a:t>
            </a:r>
            <a:endParaRPr lang="en-US" sz="2800" dirty="0"/>
          </a:p>
          <a:p>
            <a:endParaRPr lang="en-US" sz="2800" dirty="0"/>
          </a:p>
          <a:p>
            <a:endParaRPr lang="en-US" sz="2800" dirty="0"/>
          </a:p>
        </p:txBody>
      </p:sp>
      <p:grpSp>
        <p:nvGrpSpPr>
          <p:cNvPr id="12" name="Group 11">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13"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27"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Rectangle 39">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607521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0" y="-66792"/>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172883" y="-52784"/>
            <a:ext cx="8915399" cy="1048950"/>
          </a:xfrm>
        </p:spPr>
        <p:txBody>
          <a:bodyPr>
            <a:normAutofit/>
          </a:bodyPr>
          <a:lstStyle/>
          <a:p>
            <a:r>
              <a:rPr lang="en-US" dirty="0">
                <a:solidFill>
                  <a:schemeClr val="bg1"/>
                </a:solidFill>
              </a:rPr>
              <a:t>Anyone can be affected!</a:t>
            </a:r>
          </a:p>
        </p:txBody>
      </p:sp>
      <p:sp>
        <p:nvSpPr>
          <p:cNvPr id="3" name="Subtitle 2">
            <a:extLst>
              <a:ext uri="{FF2B5EF4-FFF2-40B4-BE49-F238E27FC236}">
                <a16:creationId xmlns:a16="http://schemas.microsoft.com/office/drawing/2014/main" id="{96D75439-C766-134A-A0D0-BE002D8B0AAD}"/>
              </a:ext>
            </a:extLst>
          </p:cNvPr>
          <p:cNvSpPr>
            <a:spLocks noGrp="1"/>
          </p:cNvSpPr>
          <p:nvPr>
            <p:ph type="subTitle" idx="1"/>
          </p:nvPr>
        </p:nvSpPr>
        <p:spPr>
          <a:xfrm>
            <a:off x="2172884" y="1062172"/>
            <a:ext cx="8915399" cy="5630053"/>
          </a:xfrm>
        </p:spPr>
        <p:txBody>
          <a:bodyPr>
            <a:noAutofit/>
          </a:bodyPr>
          <a:lstStyle/>
          <a:p>
            <a:r>
              <a:rPr lang="en-US" sz="2800" dirty="0">
                <a:solidFill>
                  <a:schemeClr val="bg1"/>
                </a:solidFill>
              </a:rPr>
              <a:t>Substance use disorder (SUD) is a chronic disease that does not discriminate based on socioeconomic status, gender, age or race. And it’s more common than you may think.</a:t>
            </a:r>
          </a:p>
          <a:p>
            <a:r>
              <a:rPr lang="en-US" sz="2800" dirty="0">
                <a:solidFill>
                  <a:schemeClr val="bg1"/>
                </a:solidFill>
              </a:rPr>
              <a:t>The UNODC 2018, Drug Use in Nigeria Survey reported that 14.3 million persons have used substance in a lifetime</a:t>
            </a:r>
            <a:r>
              <a:rPr lang="en-US" sz="2800" dirty="0">
                <a:solidFill>
                  <a:schemeClr val="tx1"/>
                </a:solidFill>
              </a:rPr>
              <a:t>. </a:t>
            </a:r>
            <a:r>
              <a:rPr lang="en-US" sz="2800" dirty="0">
                <a:solidFill>
                  <a:srgbClr val="FFFF00"/>
                </a:solidFill>
                <a:effectLst/>
                <a:latin typeface="Nirmala UI" panose="020B0502040204020203" pitchFamily="34" charset="0"/>
                <a:ea typeface="Calibri" panose="020F0502020204030204" pitchFamily="34" charset="0"/>
              </a:rPr>
              <a:t>The statistic for Southwest Nigeria, where Lagos is located; is said to be 4,382,000 with a prevalence of 22.4%.</a:t>
            </a:r>
          </a:p>
          <a:p>
            <a:r>
              <a:rPr lang="en-US" sz="2800" dirty="0">
                <a:solidFill>
                  <a:srgbClr val="FFFF00"/>
                </a:solidFill>
                <a:latin typeface="Nirmala UI" panose="020B0502040204020203" pitchFamily="34" charset="0"/>
                <a:ea typeface="Calibri" panose="020F0502020204030204" pitchFamily="34" charset="0"/>
              </a:rPr>
              <a:t>1 in 7 persons (15-64) have used drugs aside tobacco and alcohol</a:t>
            </a:r>
            <a:endParaRPr lang="en-US" sz="2800" dirty="0">
              <a:solidFill>
                <a:srgbClr val="FFFF00"/>
              </a:solidFill>
              <a:effectLst/>
              <a:latin typeface="Nirmala UI" panose="020B0502040204020203" pitchFamily="34" charset="0"/>
              <a:ea typeface="Calibri" panose="020F0502020204030204" pitchFamily="34" charset="0"/>
            </a:endParaRPr>
          </a:p>
          <a:p>
            <a:r>
              <a:rPr lang="en-US" sz="2800" dirty="0">
                <a:solidFill>
                  <a:srgbClr val="FFFF00"/>
                </a:solidFill>
                <a:latin typeface="Nirmala UI" panose="020B0502040204020203" pitchFamily="34" charset="0"/>
              </a:rPr>
              <a:t>1 in 5 persons using drug is a dependent.</a:t>
            </a:r>
            <a:endParaRPr lang="en-US" sz="2800" dirty="0"/>
          </a:p>
          <a:p>
            <a:endParaRPr lang="en-US" sz="2800" dirty="0"/>
          </a:p>
          <a:p>
            <a:endParaRPr lang="en-US" sz="2800" dirty="0"/>
          </a:p>
          <a:p>
            <a:endParaRPr lang="en-US" sz="2800" dirty="0"/>
          </a:p>
        </p:txBody>
      </p:sp>
      <p:grpSp>
        <p:nvGrpSpPr>
          <p:cNvPr id="12" name="Group 11">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13"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27"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Rectangle 39">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63866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9" y="-30573"/>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762009" y="324472"/>
            <a:ext cx="11081838" cy="918105"/>
          </a:xfrm>
        </p:spPr>
        <p:txBody>
          <a:bodyPr>
            <a:normAutofit fontScale="90000"/>
          </a:bodyPr>
          <a:lstStyle/>
          <a:p>
            <a:pPr algn="ctr"/>
            <a:r>
              <a:rPr lang="en-US" dirty="0">
                <a:solidFill>
                  <a:schemeClr val="tx1"/>
                </a:solidFill>
              </a:rPr>
              <a:t>Addiction as defined by SAMHSA</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1042702" y="1139483"/>
            <a:ext cx="10419905" cy="5687934"/>
          </a:xfrm>
        </p:spPr>
        <p:txBody>
          <a:bodyPr>
            <a:normAutofit/>
          </a:bodyPr>
          <a:lstStyle/>
          <a:p>
            <a:r>
              <a:rPr lang="en-US" sz="2000" dirty="0">
                <a:solidFill>
                  <a:schemeClr val="tx1"/>
                </a:solidFill>
              </a:rPr>
              <a:t>Substance use disorders occur when the recurrent use of alcohol and/or drugs causes clinically significant impairment, including health problems, disability and failure to meet major responsibilities at work, school or home.</a:t>
            </a:r>
          </a:p>
          <a:p>
            <a:r>
              <a:rPr lang="en-US" sz="2000" dirty="0">
                <a:solidFill>
                  <a:srgbClr val="FFFF00"/>
                </a:solidFill>
                <a:effectLst/>
                <a:ea typeface="Calibri" panose="020F0502020204030204" pitchFamily="34" charset="0"/>
                <a:cs typeface="Times New Roman" panose="02020603050405020304" pitchFamily="18" charset="0"/>
              </a:rPr>
              <a:t>Studies have shown that 80% of persons who have received SUD treatment in a rehabilitation program have returned to drug/or alcohol. </a:t>
            </a:r>
          </a:p>
          <a:p>
            <a:r>
              <a:rPr lang="en-US" sz="2000" dirty="0">
                <a:solidFill>
                  <a:srgbClr val="FFFF00"/>
                </a:solidFill>
                <a:effectLst/>
                <a:ea typeface="Calibri" panose="020F0502020204030204" pitchFamily="34" charset="0"/>
                <a:cs typeface="Times New Roman" panose="02020603050405020304" pitchFamily="18" charset="0"/>
              </a:rPr>
              <a:t>Every individual is different, recovery is not a one size fits all. There are multiple ways to recovery, and these should be considered on the individual’s recovery journey. </a:t>
            </a:r>
          </a:p>
          <a:p>
            <a:endParaRPr lang="en-US" sz="2400" dirty="0">
              <a:solidFill>
                <a:srgbClr val="FFFF00"/>
              </a:solidFill>
              <a:effectLst/>
              <a:ea typeface="Times New Roman" panose="02020603050405020304" pitchFamily="18" charset="0"/>
            </a:endParaRPr>
          </a:p>
          <a:p>
            <a:endParaRPr lang="en-US" sz="2400" dirty="0">
              <a:solidFill>
                <a:srgbClr val="FFFF00"/>
              </a:solidFill>
              <a:ea typeface="Times New Roman" panose="02020603050405020304" pitchFamily="18" charset="0"/>
            </a:endParaRPr>
          </a:p>
          <a:p>
            <a:endParaRPr lang="en-US" sz="2400" dirty="0">
              <a:solidFill>
                <a:srgbClr val="FFFF00"/>
              </a:solidFill>
              <a:effectLst/>
              <a:ea typeface="Times New Roman" panose="02020603050405020304" pitchFamily="18" charset="0"/>
            </a:endParaRPr>
          </a:p>
          <a:p>
            <a:r>
              <a:rPr lang="en-US" sz="2400" dirty="0">
                <a:solidFill>
                  <a:srgbClr val="FFFF00"/>
                </a:solidFill>
                <a:effectLst/>
                <a:ea typeface="Times New Roman" panose="02020603050405020304" pitchFamily="18" charset="0"/>
              </a:rPr>
              <a:t>Study on recovery community organization participants over time shows peer-based recovery support activities are associated with modest improvement in recovery capital. </a:t>
            </a:r>
            <a:endParaRPr lang="en-US" sz="2400" dirty="0">
              <a:solidFill>
                <a:srgbClr val="FFFF00"/>
              </a:solidFill>
              <a:cs typeface="Times New Roman" panose="02020603050405020304" pitchFamily="18" charset="0"/>
            </a:endParaRPr>
          </a:p>
          <a:p>
            <a:endParaRPr lang="en-US" sz="2000" dirty="0">
              <a:solidFill>
                <a:srgbClr val="FFFF00"/>
              </a:solidFill>
              <a:cs typeface="Times New Roman" panose="02020603050405020304" pitchFamily="18" charset="0"/>
            </a:endParaRPr>
          </a:p>
          <a:p>
            <a:endParaRPr lang="en-US" sz="2000" dirty="0">
              <a:solidFill>
                <a:srgbClr val="FFFF00"/>
              </a:solidFill>
              <a:cs typeface="Times New Roman" panose="02020603050405020304" pitchFamily="18" charset="0"/>
            </a:endParaRPr>
          </a:p>
          <a:p>
            <a:endParaRPr lang="en-US" sz="2000" dirty="0">
              <a:solidFill>
                <a:srgbClr val="FFFF00"/>
              </a:solidFill>
              <a:cs typeface="Times New Roman" panose="02020603050405020304" pitchFamily="18" charset="0"/>
            </a:endParaRPr>
          </a:p>
          <a:p>
            <a:endParaRPr lang="en-US" sz="2000" dirty="0">
              <a:solidFill>
                <a:srgbClr val="FFFF00"/>
              </a:solidFill>
            </a:endParaRP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2953619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6B28271E-9555-42CD-BD73-34342E2C88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48" name="Freeform 11">
              <a:extLst>
                <a:ext uri="{FF2B5EF4-FFF2-40B4-BE49-F238E27FC236}">
                  <a16:creationId xmlns:a16="http://schemas.microsoft.com/office/drawing/2014/main" id="{6BD4240E-6DDD-4EE5-A78F-73FA03FFB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9" name="Freeform 12">
              <a:extLst>
                <a:ext uri="{FF2B5EF4-FFF2-40B4-BE49-F238E27FC236}">
                  <a16:creationId xmlns:a16="http://schemas.microsoft.com/office/drawing/2014/main" id="{EF140C05-5A32-4121-BA59-39C09D2186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50" name="Freeform 13">
              <a:extLst>
                <a:ext uri="{FF2B5EF4-FFF2-40B4-BE49-F238E27FC236}">
                  <a16:creationId xmlns:a16="http://schemas.microsoft.com/office/drawing/2014/main" id="{22E56440-2EF9-456B-A139-1EE8EAD95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51" name="Freeform 14">
              <a:extLst>
                <a:ext uri="{FF2B5EF4-FFF2-40B4-BE49-F238E27FC236}">
                  <a16:creationId xmlns:a16="http://schemas.microsoft.com/office/drawing/2014/main" id="{B9475300-3C94-4891-8DC1-32A481BC9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52" name="Freeform 15">
              <a:extLst>
                <a:ext uri="{FF2B5EF4-FFF2-40B4-BE49-F238E27FC236}">
                  <a16:creationId xmlns:a16="http://schemas.microsoft.com/office/drawing/2014/main" id="{1CFB1402-A2ED-4D11-874C-0AB6FF4D2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3" name="Freeform 16">
              <a:extLst>
                <a:ext uri="{FF2B5EF4-FFF2-40B4-BE49-F238E27FC236}">
                  <a16:creationId xmlns:a16="http://schemas.microsoft.com/office/drawing/2014/main" id="{E0FE3BE1-58D7-46C0-AE4E-B175438933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4" name="Freeform 17">
              <a:extLst>
                <a:ext uri="{FF2B5EF4-FFF2-40B4-BE49-F238E27FC236}">
                  <a16:creationId xmlns:a16="http://schemas.microsoft.com/office/drawing/2014/main" id="{4498F76B-1EB5-4825-B5A5-B67DD6F8E5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5" name="Freeform 18">
              <a:extLst>
                <a:ext uri="{FF2B5EF4-FFF2-40B4-BE49-F238E27FC236}">
                  <a16:creationId xmlns:a16="http://schemas.microsoft.com/office/drawing/2014/main" id="{7E7BF4CC-6307-4B94-9A6F-13CE0FA3BF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6" name="Freeform 19">
              <a:extLst>
                <a:ext uri="{FF2B5EF4-FFF2-40B4-BE49-F238E27FC236}">
                  <a16:creationId xmlns:a16="http://schemas.microsoft.com/office/drawing/2014/main" id="{EF0043F8-898A-4BEE-8EFB-902C0EF25A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7" name="Freeform 20">
              <a:extLst>
                <a:ext uri="{FF2B5EF4-FFF2-40B4-BE49-F238E27FC236}">
                  <a16:creationId xmlns:a16="http://schemas.microsoft.com/office/drawing/2014/main" id="{CE793A4A-9FAE-4C74-904A-E586185E0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8" name="Freeform 21">
              <a:extLst>
                <a:ext uri="{FF2B5EF4-FFF2-40B4-BE49-F238E27FC236}">
                  <a16:creationId xmlns:a16="http://schemas.microsoft.com/office/drawing/2014/main" id="{4DBD540B-DF85-4B25-899B-35EC608D2E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9" name="Freeform 22">
              <a:extLst>
                <a:ext uri="{FF2B5EF4-FFF2-40B4-BE49-F238E27FC236}">
                  <a16:creationId xmlns:a16="http://schemas.microsoft.com/office/drawing/2014/main" id="{3753F73A-23B3-4FAA-A620-BD721A126B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61" name="Group 60">
            <a:extLst>
              <a:ext uri="{FF2B5EF4-FFF2-40B4-BE49-F238E27FC236}">
                <a16:creationId xmlns:a16="http://schemas.microsoft.com/office/drawing/2014/main" id="{8267D78B-5467-413E-AA16-317DC14DED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62" name="Freeform 27">
              <a:extLst>
                <a:ext uri="{FF2B5EF4-FFF2-40B4-BE49-F238E27FC236}">
                  <a16:creationId xmlns:a16="http://schemas.microsoft.com/office/drawing/2014/main" id="{DB4FB125-4A45-46ED-BB4C-57BB75D98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3" name="Freeform 28">
              <a:extLst>
                <a:ext uri="{FF2B5EF4-FFF2-40B4-BE49-F238E27FC236}">
                  <a16:creationId xmlns:a16="http://schemas.microsoft.com/office/drawing/2014/main" id="{E3598A84-A979-4879-8893-B8318DCE6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4" name="Freeform 29">
              <a:extLst>
                <a:ext uri="{FF2B5EF4-FFF2-40B4-BE49-F238E27FC236}">
                  <a16:creationId xmlns:a16="http://schemas.microsoft.com/office/drawing/2014/main" id="{112EB207-FB2F-4573-8255-F21ADC664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5" name="Freeform 30">
              <a:extLst>
                <a:ext uri="{FF2B5EF4-FFF2-40B4-BE49-F238E27FC236}">
                  <a16:creationId xmlns:a16="http://schemas.microsoft.com/office/drawing/2014/main" id="{A3484ADB-0708-464C-8AED-81B67BE55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6" name="Freeform 31">
              <a:extLst>
                <a:ext uri="{FF2B5EF4-FFF2-40B4-BE49-F238E27FC236}">
                  <a16:creationId xmlns:a16="http://schemas.microsoft.com/office/drawing/2014/main" id="{1266C770-33FF-4943-AACF-26ABEE311C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7" name="Freeform 32">
              <a:extLst>
                <a:ext uri="{FF2B5EF4-FFF2-40B4-BE49-F238E27FC236}">
                  <a16:creationId xmlns:a16="http://schemas.microsoft.com/office/drawing/2014/main" id="{C2F7E316-AFCD-45C6-B641-0EBDF4737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8" name="Freeform 33">
              <a:extLst>
                <a:ext uri="{FF2B5EF4-FFF2-40B4-BE49-F238E27FC236}">
                  <a16:creationId xmlns:a16="http://schemas.microsoft.com/office/drawing/2014/main" id="{CF53548F-37E3-4E7B-96DD-FDB6DB7C0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9" name="Freeform 34">
              <a:extLst>
                <a:ext uri="{FF2B5EF4-FFF2-40B4-BE49-F238E27FC236}">
                  <a16:creationId xmlns:a16="http://schemas.microsoft.com/office/drawing/2014/main" id="{15551288-4951-4542-8F8C-47E81FEE2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70" name="Freeform 35">
              <a:extLst>
                <a:ext uri="{FF2B5EF4-FFF2-40B4-BE49-F238E27FC236}">
                  <a16:creationId xmlns:a16="http://schemas.microsoft.com/office/drawing/2014/main" id="{F7A81699-A895-4857-971F-AF0BB39B6E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71" name="Freeform 36">
              <a:extLst>
                <a:ext uri="{FF2B5EF4-FFF2-40B4-BE49-F238E27FC236}">
                  <a16:creationId xmlns:a16="http://schemas.microsoft.com/office/drawing/2014/main" id="{0FB9E957-B609-48F1-A907-D42E8CC60E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72" name="Freeform 37">
              <a:extLst>
                <a:ext uri="{FF2B5EF4-FFF2-40B4-BE49-F238E27FC236}">
                  <a16:creationId xmlns:a16="http://schemas.microsoft.com/office/drawing/2014/main" id="{1DB202BD-DA2A-42A1-979D-E66957BD0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3" name="Freeform 38">
              <a:extLst>
                <a:ext uri="{FF2B5EF4-FFF2-40B4-BE49-F238E27FC236}">
                  <a16:creationId xmlns:a16="http://schemas.microsoft.com/office/drawing/2014/main" id="{B56C813B-29AB-460E-A49D-A44263DBD5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5" name="Rectangle 74">
            <a:extLst>
              <a:ext uri="{FF2B5EF4-FFF2-40B4-BE49-F238E27FC236}">
                <a16:creationId xmlns:a16="http://schemas.microsoft.com/office/drawing/2014/main" id="{02C63E57-6267-4B3F-B340-7BB32196E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7" name="Freeform 11">
            <a:extLst>
              <a:ext uri="{FF2B5EF4-FFF2-40B4-BE49-F238E27FC236}">
                <a16:creationId xmlns:a16="http://schemas.microsoft.com/office/drawing/2014/main" id="{9B69918D-3001-4338-8904-380A53B2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79" name="Rectangle 78">
            <a:extLst>
              <a:ext uri="{FF2B5EF4-FFF2-40B4-BE49-F238E27FC236}">
                <a16:creationId xmlns:a16="http://schemas.microsoft.com/office/drawing/2014/main" id="{D809BC76-F44D-47B4-ABD2-7CF577BA9E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1" name="Rectangle 80">
            <a:extLst>
              <a:ext uri="{FF2B5EF4-FFF2-40B4-BE49-F238E27FC236}">
                <a16:creationId xmlns:a16="http://schemas.microsoft.com/office/drawing/2014/main" id="{609F0FC6-7812-4768-BE4C-04496325B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accent1">
              <a:lumMod val="75000"/>
              <a:alpha val="90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37508" r="29992"/>
          <a:stretch/>
        </p:blipFill>
        <p:spPr>
          <a:xfrm>
            <a:off x="8229598" y="10"/>
            <a:ext cx="3962401" cy="6857990"/>
          </a:xfrm>
          <a:prstGeom prst="rect">
            <a:avLst/>
          </a:prstGeom>
        </p:spPr>
      </p:pic>
      <p:sp>
        <p:nvSpPr>
          <p:cNvPr id="83" name="Freeform 5">
            <a:extLst>
              <a:ext uri="{FF2B5EF4-FFF2-40B4-BE49-F238E27FC236}">
                <a16:creationId xmlns:a16="http://schemas.microsoft.com/office/drawing/2014/main" id="{4CD46C57-EE1B-4881-B55F-E8DF063F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541867" y="787400"/>
            <a:ext cx="7145866" cy="778933"/>
          </a:xfrm>
        </p:spPr>
        <p:txBody>
          <a:bodyPr vert="horz" lIns="91440" tIns="45720" rIns="91440" bIns="45720" rtlCol="0" anchor="ctr">
            <a:normAutofit/>
          </a:bodyPr>
          <a:lstStyle/>
          <a:p>
            <a:r>
              <a:rPr lang="en-US" sz="3200" dirty="0">
                <a:solidFill>
                  <a:schemeClr val="bg1"/>
                </a:solidFill>
              </a:rPr>
              <a:t>The Need for Continuum Care</a:t>
            </a:r>
          </a:p>
        </p:txBody>
      </p:sp>
      <p:sp>
        <p:nvSpPr>
          <p:cNvPr id="3" name="Subtitle 2">
            <a:extLst>
              <a:ext uri="{FF2B5EF4-FFF2-40B4-BE49-F238E27FC236}">
                <a16:creationId xmlns:a16="http://schemas.microsoft.com/office/drawing/2014/main" id="{96D75439-C766-134A-A0D0-BE002D8B0AAD}"/>
              </a:ext>
            </a:extLst>
          </p:cNvPr>
          <p:cNvSpPr>
            <a:spLocks noGrp="1"/>
          </p:cNvSpPr>
          <p:nvPr>
            <p:ph type="subTitle" idx="1"/>
          </p:nvPr>
        </p:nvSpPr>
        <p:spPr>
          <a:xfrm>
            <a:off x="541866" y="2031999"/>
            <a:ext cx="7145867" cy="4585731"/>
          </a:xfrm>
        </p:spPr>
        <p:txBody>
          <a:bodyPr vert="horz" lIns="91440" tIns="45720" rIns="91440" bIns="45720" rtlCol="0">
            <a:normAutofit/>
          </a:bodyPr>
          <a:lstStyle/>
          <a:p>
            <a:pPr>
              <a:buFont typeface="Wingdings 3" charset="2"/>
              <a:buChar char=""/>
            </a:pPr>
            <a:r>
              <a:rPr lang="en-US" dirty="0">
                <a:solidFill>
                  <a:srgbClr val="FEFFFF"/>
                </a:solidFill>
              </a:rPr>
              <a:t>In South-West Nigeria, there is a clear gap meeting the needs for treatment and continuum care for persons with substance use disorders.</a:t>
            </a:r>
          </a:p>
          <a:p>
            <a:pPr>
              <a:buFont typeface="Wingdings 3" charset="2"/>
              <a:buChar char=""/>
            </a:pPr>
            <a:r>
              <a:rPr lang="en-US" dirty="0">
                <a:solidFill>
                  <a:srgbClr val="FEFFFF"/>
                </a:solidFill>
              </a:rPr>
              <a:t>The non-accessibility of Recovery Services for persons post Treatment and Rehabilitation, and the STIGMA associated to Recovery Persons have made Recovery in Nigeria an uphill process. </a:t>
            </a:r>
            <a:endParaRPr lang="en-US" dirty="0">
              <a:solidFill>
                <a:srgbClr val="FEFFFF"/>
              </a:solidFill>
              <a:effectLst/>
            </a:endParaRPr>
          </a:p>
          <a:p>
            <a:pPr>
              <a:buFont typeface="Wingdings 3" charset="2"/>
              <a:buChar char=""/>
            </a:pPr>
            <a:r>
              <a:rPr lang="en-US" dirty="0">
                <a:solidFill>
                  <a:srgbClr val="FEFFFF"/>
                </a:solidFill>
              </a:rPr>
              <a:t>Most Recovery Persons are very skeptical to identify with others on the Recovery Journey in order avoid been shamed, labelled, judged , condemned or stigmatized. </a:t>
            </a:r>
            <a:endParaRPr lang="en-US" dirty="0">
              <a:solidFill>
                <a:srgbClr val="FEFFFF"/>
              </a:solidFill>
              <a:effectLst/>
            </a:endParaRPr>
          </a:p>
          <a:p>
            <a:pPr>
              <a:buFont typeface="Wingdings 3" charset="2"/>
              <a:buChar char=""/>
            </a:pPr>
            <a:r>
              <a:rPr lang="en-US" dirty="0">
                <a:solidFill>
                  <a:srgbClr val="FEFFFF"/>
                </a:solidFill>
              </a:rPr>
              <a:t>Year by year, persons with SUDs, check themselves into Treatment Facilities to overcome Addiction; so, aftercare services for Recovery Persons in Nigeria is very essential, if explored from a multidimensional approach.</a:t>
            </a:r>
          </a:p>
          <a:p>
            <a:pPr>
              <a:buFont typeface="Wingdings 3" charset="2"/>
              <a:buChar char=""/>
            </a:pPr>
            <a:endParaRPr lang="en-US" dirty="0">
              <a:solidFill>
                <a:srgbClr val="FEFFFF"/>
              </a:solidFill>
            </a:endParaRPr>
          </a:p>
          <a:p>
            <a:pPr>
              <a:buFont typeface="Wingdings 3" charset="2"/>
              <a:buChar char=""/>
            </a:pPr>
            <a:endParaRPr lang="en-US" dirty="0">
              <a:solidFill>
                <a:srgbClr val="FEFFFF"/>
              </a:solidFill>
            </a:endParaRPr>
          </a:p>
          <a:p>
            <a:pPr>
              <a:buFont typeface="Wingdings 3" charset="2"/>
              <a:buChar char=""/>
            </a:pPr>
            <a:endParaRPr lang="en-US" dirty="0">
              <a:solidFill>
                <a:srgbClr val="FEFFFF"/>
              </a:solidFill>
            </a:endParaRPr>
          </a:p>
        </p:txBody>
      </p:sp>
    </p:spTree>
    <p:extLst>
      <p:ext uri="{BB962C8B-B14F-4D97-AF65-F5344CB8AC3E}">
        <p14:creationId xmlns:p14="http://schemas.microsoft.com/office/powerpoint/2010/main" val="171007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22374" y="9235"/>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636454" y="330362"/>
            <a:ext cx="6763300" cy="928906"/>
          </a:xfrm>
        </p:spPr>
        <p:txBody>
          <a:bodyPr>
            <a:normAutofit/>
          </a:bodyPr>
          <a:lstStyle/>
          <a:p>
            <a:pPr algn="ctr"/>
            <a:r>
              <a:rPr lang="en-US" dirty="0">
                <a:solidFill>
                  <a:schemeClr val="bg1"/>
                </a:solidFill>
              </a:rPr>
              <a:t>Good News!</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1088434" y="1259268"/>
            <a:ext cx="10419905" cy="5336325"/>
          </a:xfrm>
        </p:spPr>
        <p:txBody>
          <a:bodyPr>
            <a:normAutofit/>
          </a:bodyPr>
          <a:lstStyle/>
          <a:p>
            <a:r>
              <a:rPr lang="en-US" sz="2400" dirty="0">
                <a:solidFill>
                  <a:schemeClr val="bg1"/>
                </a:solidFill>
              </a:rPr>
              <a:t>Recovery is beyond the absence of drug and alcohol.</a:t>
            </a:r>
          </a:p>
          <a:p>
            <a:r>
              <a:rPr lang="en-US" sz="2400" dirty="0">
                <a:solidFill>
                  <a:schemeClr val="bg1"/>
                </a:solidFill>
              </a:rPr>
              <a:t>Beyond going through substance use disorder treatment.</a:t>
            </a:r>
          </a:p>
          <a:p>
            <a:r>
              <a:rPr lang="en-US" sz="2400" dirty="0">
                <a:solidFill>
                  <a:schemeClr val="bg1"/>
                </a:solidFill>
              </a:rPr>
              <a:t>It is a long-term process of learning to live life and solve problems without drug and alcohol.</a:t>
            </a:r>
          </a:p>
          <a:p>
            <a:r>
              <a:rPr lang="en-US" sz="2400" dirty="0">
                <a:solidFill>
                  <a:schemeClr val="bg1"/>
                </a:solidFill>
              </a:rPr>
              <a:t>SAMSHA defined</a:t>
            </a:r>
            <a:r>
              <a:rPr lang="en-US" sz="2400" dirty="0"/>
              <a:t> </a:t>
            </a:r>
            <a:r>
              <a:rPr lang="en-US" sz="2400" dirty="0">
                <a:solidFill>
                  <a:srgbClr val="FFFF00"/>
                </a:solidFill>
              </a:rPr>
              <a:t>Recovery as a process of change through which people improve their health and wellness, live self-directed lives, and strive to reach their full potential.</a:t>
            </a:r>
            <a:endParaRPr lang="en-US" sz="2400" dirty="0"/>
          </a:p>
          <a:p>
            <a:endParaRPr lang="en-US" sz="2400" dirty="0"/>
          </a:p>
          <a:p>
            <a:endParaRPr lang="en-US" sz="2400" dirty="0"/>
          </a:p>
          <a:p>
            <a:r>
              <a:rPr lang="en-US" sz="2400" dirty="0">
                <a:solidFill>
                  <a:schemeClr val="bg1"/>
                </a:solidFill>
              </a:rPr>
              <a:t>Recovery is Not one size fits all! There are multiple parts to Recovery, and it is a voluntary  process, meaning recovery persons designed their recovery plans; according to their needs.</a:t>
            </a:r>
          </a:p>
          <a:p>
            <a:endParaRPr lang="en-US" sz="2400" dirty="0"/>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282499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22374" y="52064"/>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348157" y="233734"/>
            <a:ext cx="11595314" cy="1540034"/>
          </a:xfrm>
        </p:spPr>
        <p:txBody>
          <a:bodyPr>
            <a:normAutofit/>
          </a:bodyPr>
          <a:lstStyle/>
          <a:p>
            <a:pPr algn="ctr"/>
            <a:r>
              <a:rPr lang="en-US" sz="4400" dirty="0">
                <a:solidFill>
                  <a:schemeClr val="bg2"/>
                </a:solidFill>
              </a:rPr>
              <a:t>Currently available Recovery Programs in South-West Nigeria</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506475" y="1660124"/>
            <a:ext cx="11337367" cy="5145812"/>
          </a:xfrm>
        </p:spPr>
        <p:txBody>
          <a:bodyPr>
            <a:normAutofit lnSpcReduction="10000"/>
          </a:bodyPr>
          <a:lstStyle/>
          <a:p>
            <a:r>
              <a:rPr lang="en-US" sz="2400" dirty="0">
                <a:solidFill>
                  <a:schemeClr val="bg1"/>
                </a:solidFill>
              </a:rPr>
              <a:t>Weekly maintenance and psychotherapy meetings at government owned treatment facilities for recovery persons.</a:t>
            </a:r>
          </a:p>
          <a:p>
            <a:r>
              <a:rPr lang="en-US" sz="2400" dirty="0">
                <a:solidFill>
                  <a:schemeClr val="bg1"/>
                </a:solidFill>
              </a:rPr>
              <a:t>Weekly home visits to recovery persons from social workers of the treatment and rehabilitation </a:t>
            </a:r>
            <a:r>
              <a:rPr lang="en-US" sz="2400" dirty="0" err="1">
                <a:solidFill>
                  <a:schemeClr val="bg1"/>
                </a:solidFill>
              </a:rPr>
              <a:t>centre</a:t>
            </a:r>
            <a:r>
              <a:rPr lang="en-US" sz="2400" dirty="0">
                <a:solidFill>
                  <a:schemeClr val="bg1"/>
                </a:solidFill>
              </a:rPr>
              <a:t>. (FBOs and NGOs).</a:t>
            </a:r>
          </a:p>
          <a:p>
            <a:r>
              <a:rPr lang="en-US" sz="2400" dirty="0">
                <a:solidFill>
                  <a:schemeClr val="bg1"/>
                </a:solidFill>
              </a:rPr>
              <a:t>Private independent recovery coaching and mentoring for recovery persons.</a:t>
            </a:r>
          </a:p>
          <a:p>
            <a:r>
              <a:rPr lang="en-US" sz="2400" dirty="0" err="1">
                <a:solidFill>
                  <a:schemeClr val="bg1"/>
                </a:solidFill>
              </a:rPr>
              <a:t>Alunmi</a:t>
            </a:r>
            <a:r>
              <a:rPr lang="en-US" sz="2400" dirty="0">
                <a:solidFill>
                  <a:schemeClr val="bg1"/>
                </a:solidFill>
              </a:rPr>
              <a:t> programs for former beneficiaries of the rehab program.</a:t>
            </a:r>
          </a:p>
          <a:p>
            <a:endParaRPr lang="en-US" sz="2400" dirty="0">
              <a:solidFill>
                <a:schemeClr val="tx1"/>
              </a:solidFill>
            </a:endParaRPr>
          </a:p>
          <a:p>
            <a:endParaRPr lang="en-US" sz="2400" dirty="0">
              <a:solidFill>
                <a:schemeClr val="tx1"/>
              </a:solidFill>
            </a:endParaRPr>
          </a:p>
          <a:p>
            <a:r>
              <a:rPr lang="en-US" sz="2400" dirty="0">
                <a:solidFill>
                  <a:schemeClr val="bg1"/>
                </a:solidFill>
              </a:rPr>
              <a:t>Follow up with telephone calls to check on recovery persons at home.</a:t>
            </a:r>
          </a:p>
          <a:p>
            <a:r>
              <a:rPr lang="en-US" sz="2400" dirty="0">
                <a:solidFill>
                  <a:schemeClr val="bg1"/>
                </a:solidFill>
              </a:rPr>
              <a:t>Half-Way Homes for recovery persons who want to increase on their safety nets and decrease the risky relationships in their lives.</a:t>
            </a:r>
          </a:p>
          <a:p>
            <a:endParaRPr lang="en-US" sz="2400" dirty="0">
              <a:solidFill>
                <a:schemeClr val="bg1"/>
              </a:solidFill>
            </a:endParaRP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0705873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93813dd7ca6ad654711aa0ab317e03a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f11dc0ce689dd3925e84e4e35398c6e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C8EDA9-70CE-4A62-99FE-71B395D1BB0B}">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B8664C2C-082A-4164-A0C5-E616AB2AD5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2C7EEC-86F6-4CA7-805C-CB656E6A63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Event design</Template>
  <TotalTime>4866</TotalTime>
  <Words>1288</Words>
  <Application>Microsoft Office PowerPoint</Application>
  <PresentationFormat>Widescreen</PresentationFormat>
  <Paragraphs>118</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Gothic</vt:lpstr>
      <vt:lpstr>Nirmala UI</vt:lpstr>
      <vt:lpstr>Wingdings</vt:lpstr>
      <vt:lpstr>Wingdings 3</vt:lpstr>
      <vt:lpstr>Wisp</vt:lpstr>
      <vt:lpstr>SEPTEMBER 2021: NATIONAL RECOVERY MONTH!</vt:lpstr>
      <vt:lpstr>PowerPoint Presentation</vt:lpstr>
      <vt:lpstr>Learning Objectives</vt:lpstr>
      <vt:lpstr>  Addiction is Not a Moral Failing</vt:lpstr>
      <vt:lpstr>Anyone can be affected!</vt:lpstr>
      <vt:lpstr>Addiction as defined by SAMHSA</vt:lpstr>
      <vt:lpstr>The Need for Continuum Care</vt:lpstr>
      <vt:lpstr>Good News!</vt:lpstr>
      <vt:lpstr>Currently available Recovery Programs in South-West Nigeria</vt:lpstr>
      <vt:lpstr>Hindrances of Recovery in Nigeria </vt:lpstr>
      <vt:lpstr>Prospective Multidimensional Approaches to Recovery to be Explored in Nigeria</vt:lpstr>
      <vt:lpstr>Benefits of Recovery</vt:lpstr>
      <vt:lpstr>Avoid Relapse in Recovery </vt:lpstr>
      <vt:lpstr>Recovery Community  Centre (Supports)</vt:lpstr>
      <vt:lpstr>GRACIAS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2021: NATIONAL RECOVERY MONTH!</dc:title>
  <dc:creator>Angela Bekederemo</dc:creator>
  <cp:lastModifiedBy>Angela Bekederemo</cp:lastModifiedBy>
  <cp:revision>39</cp:revision>
  <dcterms:created xsi:type="dcterms:W3CDTF">2021-09-15T10:12:16Z</dcterms:created>
  <dcterms:modified xsi:type="dcterms:W3CDTF">2021-09-29T20:29:35Z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