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  <p:sldId id="276" r:id="rId24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D40"/>
    <a:srgbClr val="0F73BC"/>
    <a:srgbClr val="759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7" autoAdjust="0"/>
    <p:restoredTop sz="94757" autoAdjust="0"/>
  </p:normalViewPr>
  <p:slideViewPr>
    <p:cSldViewPr>
      <p:cViewPr varScale="1">
        <p:scale>
          <a:sx n="103" d="100"/>
          <a:sy n="103" d="100"/>
        </p:scale>
        <p:origin x="3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12E14-3C9F-41E3-8973-80CA6A7D864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BFBB9-3A6E-44BF-92C9-60B7EAC010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gente debe sentirse segura de cómo utilizar las funciones de la plataforma. Para ello, deja que prueben las distintas funciones guiándoles por cada una de ellas.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Compartir el sitio web de </a:t>
            </a:r>
            <a:r>
              <a:rPr lang="es-MX" dirty="0" err="1"/>
              <a:t>Mentimeter</a:t>
            </a:r>
            <a:r>
              <a:rPr lang="es-MX" dirty="0"/>
              <a:t> y mostrar cómo funciona.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Para ello, el capacitador debe suscribirse a </a:t>
            </a:r>
            <a:r>
              <a:rPr lang="es-MX" dirty="0" err="1"/>
              <a:t>Mentimeter</a:t>
            </a:r>
            <a:r>
              <a:rPr lang="es-MX" dirty="0"/>
              <a:t> siguiendo los pasos que se indican a continuación: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Ir a www.mentimeter.com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Suscríbase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Iniciar sesión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Haga clic en el botón "Nueva presentación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Titule su presentación y haga clic en el botón "Crear presentación".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Elija el tipo de presentación (por ejemplo, opción múltiple, nube de palabras, final abierto...)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Elija el contenido de la presentación (escriba su pregunta y añada diferentes respuestas opcionales)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Su </a:t>
            </a:r>
            <a:r>
              <a:rPr lang="es-MX" dirty="0" err="1"/>
              <a:t>mentimeter</a:t>
            </a:r>
            <a:r>
              <a:rPr lang="es-MX" dirty="0"/>
              <a:t> está listo y se guarda automáticamente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Durante la sesión, puedes compartir la presentación haciendo clic en el botón "Presentar".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64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Compartir el sitio web de </a:t>
            </a:r>
            <a:r>
              <a:rPr lang="es-MX" dirty="0" err="1"/>
              <a:t>Mentimeter</a:t>
            </a:r>
            <a:r>
              <a:rPr lang="es-MX" dirty="0"/>
              <a:t> y mostrar cómo funciona.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Para ello, el capacitador debe suscribirse a </a:t>
            </a:r>
            <a:r>
              <a:rPr lang="es-MX" dirty="0" err="1"/>
              <a:t>Mentimeter</a:t>
            </a:r>
            <a:r>
              <a:rPr lang="es-MX" dirty="0"/>
              <a:t> siguiendo los pasos que se indican a continuación: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Ir a www.mentimeter.com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Suscríbase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Iniciar sesión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Haga clic en el botón "Nueva presentación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Titule su presentación y haga clic en el botón "Crear presentación".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Elija el tipo de presentación (por ejemplo, opción múltiple, nube de palabras, final abierto...)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Elija el contenido de la presentación (escriba su pregunta y añada diferentes respuestas opcionales)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Su </a:t>
            </a:r>
            <a:r>
              <a:rPr lang="es-MX" dirty="0" err="1"/>
              <a:t>mentimeter</a:t>
            </a:r>
            <a:r>
              <a:rPr lang="es-MX" dirty="0"/>
              <a:t> está listo y se guarda automáticamente</a:t>
            </a:r>
          </a:p>
          <a:p>
            <a:pPr marL="228600" indent="-228600">
              <a:buFont typeface="+mj-lt"/>
              <a:buAutoNum type="arabicPeriod"/>
            </a:pPr>
            <a:r>
              <a:rPr lang="es-MX" dirty="0"/>
              <a:t>Durante la sesión, puedes compartir la presentación haciendo clic en el botón "Presentar".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Anime a los asistentes a que propongan sus propias reglas básicas antes de que usted las ofrezca, o bien ofrezca éstas y céntrese en otras que ellos quieran proponer. Asegúrese de que el Grupo esté de acuerdo con ellas o exprese sus objeciones.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9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Podría decirse que “Lecturas" es una de las palabras que sugeriría que hay que cambiar, pero tenga en cuenta que hacer el curso significará ver presentaciones de diapositivas; personas haciendo presentaciones; y lecturas especialmente centradas en el Manual de la EUPC. (tenga en cuenta que actualmente sólo está disponible en inglés).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Todos los contenidos de las conferencias se encuentran en el manual de la EUPC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50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Presente el formato de las reuniones semanales y los principales temas que se tratarán.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1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Destaque la viñeta subrayada como punto clave que debe abordarse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90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Muestre los temas de la Lectura 1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9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Muestre los temas de la Lectura 1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Muestra los temas de la Lectura 2</a:t>
            </a:r>
            <a:r>
              <a:rPr lang="es-MX" baseline="0" dirty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Tenga en cuenta que se trata de un curso "piloto" en el que queremos conocer el valor de la formación y del programa. Por lo tanto, desearemos recibir información sobre los puntos fuertes y débiles del curso y sobre cómo se puede mejorar su contenido y la formación para el futuro " desarrollo " de INEP Plus.</a:t>
            </a:r>
          </a:p>
          <a:p>
            <a:endParaRPr lang="es-MX" dirty="0"/>
          </a:p>
          <a:p>
            <a:r>
              <a:rPr lang="es-MX" dirty="0"/>
              <a:t>Destacar que INEP es un programa desarrollado por la Universidad Charles de Praga (innovadores desde hace mucho tiempo en la oferta acreditada de prevención) y está destinado a "principiantes" en prevención que, con suerte, llevarán a los participantes a seguir otras ofertas más detalladas como el Currículo Europeo de Prevención (EUPC) o el Currículo de Prevención Universal (UPC).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9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Sustituye</a:t>
            </a:r>
            <a:r>
              <a:rPr lang="es-MX" baseline="0" dirty="0"/>
              <a:t> con tus contactos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0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Subraye la viñeta subrayada como punto clave que debe abordarse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Subraye la viñeta subrayada como punto clave que debe abordarse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4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Compartir la cuestión del tiempo y cómo los números afectarán particularmente a esta sesión.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Aclarar la intención de que las sesiones brinden la oportunidad de compartir, debatir e interactuar, pero que existen - limitaciones tecnológicas y de conectividad.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Insistir en la necesidad de seguir las normas básicas y de asistir a todas las sesiones.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Asegurarse de que la gente entiende los deberes y el hecho de que pueden comunicar cualquier problema, cuestión o pregunta entre las sesiones. En caso de que se decida crear un grupo de WhatsApp, esto podría ayudar a conseguir este objetivo.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1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Recuérdeles que deben ver el curso como algo que puede ayudarles a concienciarse sobre la prevención. </a:t>
            </a:r>
          </a:p>
          <a:p>
            <a:endParaRPr lang="es-MX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Destacar que el contenido del curso procede de la Universidad Charles y que, aunque podemos tener opiniones sobre cómo cambiarlo y mejorarlo, no podemos hacerlo hasta que hayamos completado el Piloto y trabajemos en ello con la Universidad Charles. Tomaremos nota de cualquier duda o pregunta a medida que vayamos revisando el contenido y tendremos que compartirlo con los participantes cuando realicen el curso.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0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Comparte la necesidad y el hecho de que tendremos que llevar un registro de asistencia y que controlaremos la actividad y el compromiso.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Sustituye las tablas por la lista de participantes de tu país.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0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Pida a los participantes que reflexionen individualmente sobre estas 2 preguntas. A continuación, las pondrán en común en sesión plenaria, después de las salas de grupos.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Téngalo en cuenta cuando los asistentes entren en las salas de debate o se transmitan a las salas de debate, y quizás cuando ofrezcan una sesión de comentarios introductorios.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Programar las salas de debate en 6 minutos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Deje</a:t>
            </a:r>
            <a:r>
              <a:rPr lang="es-MX" baseline="0" dirty="0"/>
              <a:t> que los participantes presenten a su compañero y compartan sus </a:t>
            </a:r>
            <a:r>
              <a:rPr lang="es-MX" baseline="0" dirty="0" err="1"/>
              <a:t>reflecciones</a:t>
            </a:r>
            <a:r>
              <a:rPr lang="es-MX" baseline="0" dirty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Pide al </a:t>
            </a:r>
            <a:r>
              <a:rPr lang="es-MX" dirty="0" err="1"/>
              <a:t>cocapacitador</a:t>
            </a:r>
            <a:r>
              <a:rPr lang="es-MX" dirty="0"/>
              <a:t> que tome nota de las expectativas. Al final del curso podemos volver a mostrar esta diapositiva y evaluar si los participantes consideran que se han cumplido sus expectativas.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1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9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7C28-DF7A-4B38-8FAC-965F780F037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50C8-B0AF-4336-9FA5-CEA3DCA85E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barbara.correa@issup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se.benitez@cij.gob.m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731C4B0-1954-164E-8C23-18D83DC2C7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4822" y="949660"/>
            <a:ext cx="3877138" cy="804999"/>
          </a:xfrm>
          <a:prstGeom prst="rect">
            <a:avLst/>
          </a:prstGeom>
          <a:noFill/>
        </p:spPr>
      </p:pic>
      <p:pic>
        <p:nvPicPr>
          <p:cNvPr id="7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563A587-A94E-7A4C-B0EC-C480CB76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3" y="737731"/>
            <a:ext cx="4790301" cy="117744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FA9959C-837D-1A4D-898F-6B31A29B5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040" y="737731"/>
            <a:ext cx="1963805" cy="1305353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AC75AB9-8DB7-EA46-90A2-6D34E977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DD4DF0-9A38-664C-8B4A-D827078BFFF0}" type="datetime1">
              <a:rPr lang="en-GB" smtClean="0"/>
              <a:t>15/05/2024</a:t>
            </a:fld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9A9C42B-2D64-7E4F-ACD3-F86E1ED8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9D4A66E-21A7-3345-9AFD-1DF8F16BAC39}"/>
              </a:ext>
            </a:extLst>
          </p:cNvPr>
          <p:cNvSpPr txBox="1">
            <a:spLocks/>
          </p:cNvSpPr>
          <p:nvPr/>
        </p:nvSpPr>
        <p:spPr>
          <a:xfrm>
            <a:off x="1238250" y="4145255"/>
            <a:ext cx="9715500" cy="117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</a:rPr>
              <a:t>Introducción “Facilitada” a la Prevención Basada en Evidencia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2FA1EA-4A28-354A-86B6-931C62ECC1EF}"/>
              </a:ext>
            </a:extLst>
          </p:cNvPr>
          <p:cNvSpPr txBox="1">
            <a:spLocks/>
          </p:cNvSpPr>
          <p:nvPr/>
        </p:nvSpPr>
        <p:spPr>
          <a:xfrm>
            <a:off x="1523206" y="3484053"/>
            <a:ext cx="9144000" cy="8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7600" b="1" i="1" dirty="0">
                <a:solidFill>
                  <a:srgbClr val="739D40"/>
                </a:solidFill>
              </a:rPr>
              <a:t>INEP Plus</a:t>
            </a:r>
            <a:br>
              <a:rPr lang="en-US" sz="7600" b="1" i="1" dirty="0">
                <a:solidFill>
                  <a:srgbClr val="739D40"/>
                </a:solidFill>
              </a:rPr>
            </a:br>
            <a:endParaRPr lang="en-US" sz="7600" b="1" i="1" dirty="0">
              <a:solidFill>
                <a:srgbClr val="739D4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8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8200" y="3137320"/>
            <a:ext cx="10515600" cy="292006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MX" sz="2700" b="1" dirty="0"/>
          </a:p>
          <a:p>
            <a:r>
              <a:rPr lang="es-MX" sz="2800" dirty="0"/>
              <a:t>Entrar y salir de la reunión. </a:t>
            </a:r>
          </a:p>
          <a:p>
            <a:r>
              <a:rPr lang="es-MX" sz="2800" dirty="0"/>
              <a:t>Grupos de Discusión.</a:t>
            </a:r>
          </a:p>
          <a:p>
            <a:r>
              <a:rPr lang="es-MX" sz="2800" dirty="0"/>
              <a:t>Chat privado y público.</a:t>
            </a:r>
          </a:p>
          <a:p>
            <a:r>
              <a:rPr lang="es-MX" sz="2800" dirty="0"/>
              <a:t>Botón para levantar la mano. </a:t>
            </a:r>
          </a:p>
          <a:p>
            <a:r>
              <a:rPr lang="es-MX" sz="2800" dirty="0"/>
              <a:t>Micrófono y vídeo.</a:t>
            </a:r>
          </a:p>
          <a:p>
            <a:r>
              <a:rPr lang="es-MX" sz="2800" dirty="0"/>
              <a:t>Reacciones.</a:t>
            </a: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61" y="550658"/>
            <a:ext cx="4790301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61" y="580502"/>
            <a:ext cx="1597839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10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C35B04-2B89-9340-8556-679BA4D4DD65}"/>
              </a:ext>
            </a:extLst>
          </p:cNvPr>
          <p:cNvSpPr/>
          <p:nvPr/>
        </p:nvSpPr>
        <p:spPr>
          <a:xfrm>
            <a:off x="1779312" y="2114481"/>
            <a:ext cx="8631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Características de la plataforma </a:t>
            </a:r>
            <a:r>
              <a:rPr lang="es-MX" sz="4000" b="1" i="1" dirty="0">
                <a:solidFill>
                  <a:srgbClr val="0070C0"/>
                </a:solidFill>
              </a:rPr>
              <a:t>“Zoom”</a:t>
            </a:r>
          </a:p>
        </p:txBody>
      </p:sp>
    </p:spTree>
    <p:extLst>
      <p:ext uri="{BB962C8B-B14F-4D97-AF65-F5344CB8AC3E}">
        <p14:creationId xmlns:p14="http://schemas.microsoft.com/office/powerpoint/2010/main" val="149721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2209800" y="2077372"/>
            <a:ext cx="8208912" cy="12541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7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7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endParaRPr lang="en-US" sz="7000" dirty="0"/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00" y="438761"/>
            <a:ext cx="4790301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304" y="559734"/>
            <a:ext cx="1454514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11</a:t>
            </a:fld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7D3F21-2083-0047-B6E3-BD1647C7D187}"/>
              </a:ext>
            </a:extLst>
          </p:cNvPr>
          <p:cNvSpPr/>
          <p:nvPr/>
        </p:nvSpPr>
        <p:spPr>
          <a:xfrm>
            <a:off x="4313115" y="2284130"/>
            <a:ext cx="35641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i="1" dirty="0">
                <a:solidFill>
                  <a:srgbClr val="0070C0"/>
                </a:solidFill>
              </a:rPr>
              <a:t>“Mentimeter”</a:t>
            </a:r>
          </a:p>
        </p:txBody>
      </p:sp>
    </p:spTree>
    <p:extLst>
      <p:ext uri="{BB962C8B-B14F-4D97-AF65-F5344CB8AC3E}">
        <p14:creationId xmlns:p14="http://schemas.microsoft.com/office/powerpoint/2010/main" val="259871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1991544" y="1657057"/>
            <a:ext cx="8208912" cy="12541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70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00" y="438761"/>
            <a:ext cx="4790301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559734"/>
            <a:ext cx="1454514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12</a:t>
            </a:fld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7D3F21-2083-0047-B6E3-BD1647C7D187}"/>
              </a:ext>
            </a:extLst>
          </p:cNvPr>
          <p:cNvSpPr/>
          <p:nvPr/>
        </p:nvSpPr>
        <p:spPr>
          <a:xfrm>
            <a:off x="4313115" y="3009115"/>
            <a:ext cx="35641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i="1" dirty="0">
                <a:solidFill>
                  <a:srgbClr val="0070C0"/>
                </a:solidFill>
              </a:rPr>
              <a:t>“Mentimeter”</a:t>
            </a:r>
          </a:p>
        </p:txBody>
      </p:sp>
    </p:spTree>
    <p:extLst>
      <p:ext uri="{BB962C8B-B14F-4D97-AF65-F5344CB8AC3E}">
        <p14:creationId xmlns:p14="http://schemas.microsoft.com/office/powerpoint/2010/main" val="337567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8622" y="2564382"/>
            <a:ext cx="10515600" cy="37449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/>
              <a:t>Ser puntual.</a:t>
            </a:r>
          </a:p>
          <a:p>
            <a:pPr algn="just"/>
            <a:r>
              <a:rPr lang="es-MX" sz="2400" dirty="0"/>
              <a:t>Asistir regularmente (</a:t>
            </a:r>
            <a:r>
              <a:rPr lang="es-MX" sz="2400" b="1" dirty="0"/>
              <a:t>al menos al 80% del curso</a:t>
            </a:r>
            <a:r>
              <a:rPr lang="es-MX" sz="2400" dirty="0"/>
              <a:t>). </a:t>
            </a:r>
          </a:p>
          <a:p>
            <a:pPr algn="just"/>
            <a:r>
              <a:rPr lang="es-MX" sz="2400" dirty="0"/>
              <a:t>Comentar y contribuir. </a:t>
            </a:r>
          </a:p>
          <a:p>
            <a:pPr algn="just"/>
            <a:r>
              <a:rPr lang="es-MX" sz="2400" dirty="0"/>
              <a:t>Escuchar las aportaciones de los demás. </a:t>
            </a:r>
          </a:p>
          <a:p>
            <a:pPr algn="just"/>
            <a:r>
              <a:rPr lang="es-MX" sz="2400" dirty="0"/>
              <a:t>Silenciar el micrófono cuando sea necesario. </a:t>
            </a:r>
          </a:p>
          <a:p>
            <a:pPr algn="just"/>
            <a:r>
              <a:rPr lang="es-MX" sz="2400" dirty="0"/>
              <a:t>Encender la cámara (a menos que afecte la señal de recepción).</a:t>
            </a:r>
          </a:p>
          <a:p>
            <a:pPr algn="just"/>
            <a:r>
              <a:rPr lang="es-MX" sz="2400" b="1" dirty="0"/>
              <a:t>¡Hacer la tarea! </a:t>
            </a:r>
          </a:p>
          <a:p>
            <a:pPr algn="just"/>
            <a:r>
              <a:rPr lang="es-MX" sz="2400" dirty="0"/>
              <a:t>Prepararse para compartir (no dude en hacer preguntas). </a:t>
            </a:r>
          </a:p>
          <a:p>
            <a:pPr algn="just"/>
            <a:r>
              <a:rPr lang="es-MX" sz="2400" dirty="0"/>
              <a:t>Teléfonos celulares en silencio. </a:t>
            </a:r>
          </a:p>
          <a:p>
            <a:pPr algn="just"/>
            <a:r>
              <a:rPr lang="es-MX" sz="2400" dirty="0"/>
              <a:t>Trabajar en un entorno libre de prejuicios y respetuosos con los demás. </a:t>
            </a:r>
          </a:p>
          <a:p>
            <a:pPr algn="just"/>
            <a:r>
              <a:rPr lang="es-MX" sz="2400" dirty="0"/>
              <a:t>¿Otras reglas? </a:t>
            </a:r>
            <a:endParaRPr lang="en-US" sz="2400" dirty="0"/>
          </a:p>
        </p:txBody>
      </p:sp>
      <p:pic>
        <p:nvPicPr>
          <p:cNvPr id="9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10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03" y="539296"/>
            <a:ext cx="4790301" cy="1087797"/>
          </a:xfrm>
          <a:prstGeom prst="rect">
            <a:avLst/>
          </a:prstGeom>
        </p:spPr>
      </p:pic>
      <p:pic>
        <p:nvPicPr>
          <p:cNvPr id="11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13</a:t>
            </a:fld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4A6046F-3705-7D44-8C56-EF2507F9EA39}"/>
              </a:ext>
            </a:extLst>
          </p:cNvPr>
          <p:cNvSpPr/>
          <p:nvPr/>
        </p:nvSpPr>
        <p:spPr>
          <a:xfrm>
            <a:off x="4680684" y="1746991"/>
            <a:ext cx="28290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00" b="1" dirty="0">
                <a:solidFill>
                  <a:srgbClr val="0070C0"/>
                </a:solidFill>
              </a:rPr>
              <a:t>Reglas generales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4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262557" y="2373858"/>
            <a:ext cx="11927855" cy="40074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1: </a:t>
            </a:r>
            <a:r>
              <a:rPr lang="es-MX" sz="2400" dirty="0"/>
              <a:t>Introducción. 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2: </a:t>
            </a:r>
            <a:r>
              <a:rPr lang="es-MX" sz="2400" dirty="0"/>
              <a:t>Sustancias psicoactivas, epidemiología y poblaciones problemáticas.  </a:t>
            </a:r>
          </a:p>
          <a:p>
            <a:pPr marL="0" indent="0"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3:  </a:t>
            </a:r>
            <a:r>
              <a:rPr lang="es-MX" sz="2400" dirty="0"/>
              <a:t>Ciencia de la prevención e intervenciones  y políticas de prevención basadas en la evidencia.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4: </a:t>
            </a:r>
            <a:r>
              <a:rPr lang="es-MX" sz="2400" dirty="0"/>
              <a:t>Intervenciones preventivas basadas en la familia.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5: </a:t>
            </a:r>
            <a:r>
              <a:rPr lang="es-MX" sz="2400" dirty="0"/>
              <a:t>Prevención en la escuela.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6: </a:t>
            </a:r>
            <a:r>
              <a:rPr lang="es-MX" sz="2400" dirty="0"/>
              <a:t>Prevención en el lugar de trabajo.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7: </a:t>
            </a:r>
            <a:r>
              <a:rPr lang="es-MX" sz="2400" dirty="0"/>
              <a:t>Prevención basada en la comunidad.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8: </a:t>
            </a:r>
            <a:r>
              <a:rPr lang="es-MX" sz="2400" dirty="0"/>
              <a:t>Prevención basada en el ambiente.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9: </a:t>
            </a:r>
            <a:r>
              <a:rPr lang="es-MX" sz="2400" dirty="0"/>
              <a:t>Prevención a través de los medios de comunicación.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739D40"/>
                </a:solidFill>
              </a:rPr>
              <a:t>Clase 10: </a:t>
            </a:r>
            <a:r>
              <a:rPr lang="es-MX" sz="2400" dirty="0"/>
              <a:t>Seguimiento y evaluación. </a:t>
            </a:r>
            <a:endParaRPr lang="en-US" sz="2400" dirty="0"/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9745"/>
            <a:ext cx="4827104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779" y="6368839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14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BBB169-3CA7-F54E-B54B-825B96A49C94}"/>
              </a:ext>
            </a:extLst>
          </p:cNvPr>
          <p:cNvSpPr/>
          <p:nvPr/>
        </p:nvSpPr>
        <p:spPr>
          <a:xfrm>
            <a:off x="2597426" y="1798306"/>
            <a:ext cx="69955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00" b="1" dirty="0">
                <a:solidFill>
                  <a:srgbClr val="0070C0"/>
                </a:solidFill>
              </a:rPr>
              <a:t>Descripción general del contenido de </a:t>
            </a:r>
            <a:r>
              <a:rPr lang="es-MX" sz="3000" b="1" i="1" dirty="0">
                <a:solidFill>
                  <a:srgbClr val="0070C0"/>
                </a:solidFill>
              </a:rPr>
              <a:t>INEP</a:t>
            </a:r>
            <a:r>
              <a:rPr lang="es-MX" sz="3000" b="1" dirty="0">
                <a:solidFill>
                  <a:srgbClr val="0070C0"/>
                </a:solidFill>
              </a:rPr>
              <a:t> 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2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262558" y="2204864"/>
            <a:ext cx="11714186" cy="41044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500" b="1" dirty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8000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1200" dirty="0">
                <a:solidFill>
                  <a:srgbClr val="00B050"/>
                </a:solidFill>
              </a:rPr>
              <a:t>Cada semana: </a:t>
            </a:r>
          </a:p>
          <a:p>
            <a:pPr algn="just"/>
            <a:r>
              <a:rPr lang="es-MX" sz="9600" dirty="0"/>
              <a:t>Discutiremos (en Grupos de Discusión) las lecciones que quedaron de tarea de la semana previa y/o cualquier otra – compartiendo lo aprendido, preguntas, inquietudes, etc.</a:t>
            </a:r>
          </a:p>
          <a:p>
            <a:pPr algn="just"/>
            <a:r>
              <a:rPr lang="es-MX" sz="9600" dirty="0"/>
              <a:t>Durante el trabajo en grupo, deberán reflexionar y abordar los siguientes aspectos: </a:t>
            </a:r>
          </a:p>
          <a:p>
            <a:pPr lvl="1" algn="just"/>
            <a:r>
              <a:rPr lang="es-MX" sz="9200" b="1" dirty="0"/>
              <a:t>¿Qué fue nuevo para ti? </a:t>
            </a:r>
          </a:p>
          <a:p>
            <a:pPr lvl="1" algn="just"/>
            <a:r>
              <a:rPr lang="es-MX" sz="9200" b="1" dirty="0"/>
              <a:t>¿Qué llamó tu atención? </a:t>
            </a:r>
          </a:p>
          <a:p>
            <a:pPr lvl="1" algn="just"/>
            <a:r>
              <a:rPr lang="es-MX" sz="9200" b="1" dirty="0"/>
              <a:t>¿Qué no quedó claro? </a:t>
            </a:r>
          </a:p>
          <a:p>
            <a:pPr lvl="1" algn="just"/>
            <a:r>
              <a:rPr lang="es-MX" sz="9200" b="1" dirty="0"/>
              <a:t>¿Qué dudas o preguntas surgieron de las lecturas? </a:t>
            </a:r>
          </a:p>
          <a:p>
            <a:pPr algn="just"/>
            <a:r>
              <a:rPr lang="es-MX" sz="9600" dirty="0"/>
              <a:t>Compartiremos reflexiones y dudas en la plenaria. </a:t>
            </a:r>
          </a:p>
          <a:p>
            <a:pPr algn="just"/>
            <a:r>
              <a:rPr lang="es-MX" sz="9600" dirty="0"/>
              <a:t>Profundizaremos en temas específicos que se hayan tratado durante las lecturas. </a:t>
            </a:r>
            <a:endParaRPr lang="es-MX" sz="7400" dirty="0"/>
          </a:p>
        </p:txBody>
      </p:sp>
      <p:pic>
        <p:nvPicPr>
          <p:cNvPr id="8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9579" y="348773"/>
            <a:ext cx="3877138" cy="804999"/>
          </a:xfrm>
          <a:prstGeom prst="rect">
            <a:avLst/>
          </a:prstGeom>
          <a:noFill/>
        </p:spPr>
      </p:pic>
      <p:pic>
        <p:nvPicPr>
          <p:cNvPr id="9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66" y="267860"/>
            <a:ext cx="4790301" cy="1087797"/>
          </a:xfrm>
          <a:prstGeom prst="rect">
            <a:avLst/>
          </a:prstGeom>
        </p:spPr>
      </p:pic>
      <p:pic>
        <p:nvPicPr>
          <p:cNvPr id="10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467" y="267860"/>
            <a:ext cx="1454514" cy="966824"/>
          </a:xfrm>
          <a:prstGeom prst="rect">
            <a:avLst/>
          </a:prstGeom>
        </p:spPr>
      </p:pic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542" y="6418589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 dirty="0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510" y="6393231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F519BD5-1AC3-E64C-8B52-33A8A88AB522}"/>
              </a:ext>
            </a:extLst>
          </p:cNvPr>
          <p:cNvSpPr/>
          <p:nvPr/>
        </p:nvSpPr>
        <p:spPr>
          <a:xfrm>
            <a:off x="536652" y="1645930"/>
            <a:ext cx="111186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500" b="1" dirty="0">
                <a:solidFill>
                  <a:srgbClr val="0070C0"/>
                </a:solidFill>
              </a:rPr>
              <a:t>Forma en que trabajaremos a partir de  la próxima sesión</a:t>
            </a:r>
            <a:endParaRPr lang="es-MX" sz="3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2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148206" y="2723059"/>
            <a:ext cx="11923664" cy="351425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MX" sz="1800" b="1" dirty="0">
              <a:solidFill>
                <a:srgbClr val="0070C0"/>
              </a:solidFill>
            </a:endParaRPr>
          </a:p>
          <a:p>
            <a:pPr algn="just"/>
            <a:r>
              <a:rPr lang="es-MX" sz="2700" dirty="0"/>
              <a:t>Registrate en el curso </a:t>
            </a:r>
            <a:r>
              <a:rPr lang="es-MX" sz="2700" i="1" dirty="0"/>
              <a:t>INEP</a:t>
            </a:r>
            <a:r>
              <a:rPr lang="es-MX" sz="2700" dirty="0"/>
              <a:t> en la plataforma </a:t>
            </a:r>
            <a:r>
              <a:rPr lang="es-MX" sz="2700" i="1" dirty="0"/>
              <a:t>moodle</a:t>
            </a:r>
            <a:r>
              <a:rPr lang="es-MX" sz="2700" dirty="0"/>
              <a:t> de la</a:t>
            </a:r>
            <a:r>
              <a:rPr lang="es-MX" sz="2700" b="1" dirty="0"/>
              <a:t> </a:t>
            </a:r>
            <a:r>
              <a:rPr lang="es-MX" sz="2700" b="1" i="1" dirty="0"/>
              <a:t>Charles University</a:t>
            </a:r>
            <a:r>
              <a:rPr lang="es-MX" sz="2700" i="1" dirty="0"/>
              <a:t>  </a:t>
            </a:r>
            <a:r>
              <a:rPr lang="es-MX" sz="2700" dirty="0"/>
              <a:t>(consulte el documento que se le enviará) – </a:t>
            </a:r>
            <a:r>
              <a:rPr lang="es-MX" sz="2700" b="1" dirty="0"/>
              <a:t>¿Ya lo hiciste?</a:t>
            </a:r>
          </a:p>
          <a:p>
            <a:pPr algn="just"/>
            <a:r>
              <a:rPr lang="es-MX" sz="2700" dirty="0"/>
              <a:t>Asegúrate de que puedas acceder al </a:t>
            </a:r>
            <a:r>
              <a:rPr lang="es-MX" sz="2700" b="1" dirty="0"/>
              <a:t>Manual del Curriculum de Prevención Europeo </a:t>
            </a:r>
            <a:r>
              <a:rPr lang="es-MX" sz="2700" dirty="0"/>
              <a:t>(se enviará el documento sobre cómo acceder a las versiones del manual en diferentes idiomas) - </a:t>
            </a:r>
            <a:r>
              <a:rPr lang="es-MX" sz="2700" b="1" dirty="0"/>
              <a:t>¿Ya lo hiciste?</a:t>
            </a:r>
            <a:endParaRPr lang="es-MX" sz="2700" dirty="0"/>
          </a:p>
          <a:p>
            <a:pPr algn="just"/>
            <a:r>
              <a:rPr lang="es-MX" sz="2700" dirty="0"/>
              <a:t>Accede y completa la </a:t>
            </a:r>
            <a:r>
              <a:rPr lang="es-MX" sz="2700" b="1" dirty="0">
                <a:solidFill>
                  <a:srgbClr val="739D40"/>
                </a:solidFill>
              </a:rPr>
              <a:t>Introducción</a:t>
            </a:r>
            <a:r>
              <a:rPr lang="es-MX" sz="2700" dirty="0"/>
              <a:t>, junto con la </a:t>
            </a:r>
            <a:r>
              <a:rPr lang="es-MX" sz="2700" b="1" dirty="0">
                <a:solidFill>
                  <a:srgbClr val="739D40"/>
                </a:solidFill>
              </a:rPr>
              <a:t>Lección 1</a:t>
            </a:r>
            <a:r>
              <a:rPr lang="es-MX" sz="2700" b="1" dirty="0"/>
              <a:t>: </a:t>
            </a:r>
            <a:r>
              <a:rPr lang="es-MX" sz="2700" dirty="0"/>
              <a:t>Completando la introducción</a:t>
            </a:r>
            <a:r>
              <a:rPr lang="es-MX" sz="2700" b="1" dirty="0"/>
              <a:t>, </a:t>
            </a:r>
            <a:r>
              <a:rPr lang="es-MX" sz="2700" dirty="0"/>
              <a:t>y la </a:t>
            </a:r>
            <a:r>
              <a:rPr lang="es-MX" sz="2700" b="1" dirty="0">
                <a:solidFill>
                  <a:srgbClr val="739D40"/>
                </a:solidFill>
              </a:rPr>
              <a:t>Lección 2:</a:t>
            </a:r>
            <a:r>
              <a:rPr lang="es-MX" sz="2700" b="1" dirty="0"/>
              <a:t> </a:t>
            </a:r>
            <a:r>
              <a:rPr lang="es-MX" sz="2700" dirty="0"/>
              <a:t>Sustancias, epidemiología y comunidades con problemas específicos. </a:t>
            </a:r>
          </a:p>
        </p:txBody>
      </p:sp>
      <p:pic>
        <p:nvPicPr>
          <p:cNvPr id="8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9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03" y="469745"/>
            <a:ext cx="4790301" cy="1087797"/>
          </a:xfrm>
          <a:prstGeom prst="rect">
            <a:avLst/>
          </a:prstGeom>
        </p:spPr>
      </p:pic>
      <p:pic>
        <p:nvPicPr>
          <p:cNvPr id="10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65304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8433" y="6165304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16</a:t>
            </a:fld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8675B2-DC9D-F048-9E17-6AD74DBF35FC}"/>
              </a:ext>
            </a:extLst>
          </p:cNvPr>
          <p:cNvSpPr/>
          <p:nvPr/>
        </p:nvSpPr>
        <p:spPr>
          <a:xfrm>
            <a:off x="3665668" y="1870362"/>
            <a:ext cx="48778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500" b="1" dirty="0">
                <a:solidFill>
                  <a:srgbClr val="0070C0"/>
                </a:solidFill>
              </a:rPr>
              <a:t>Tarea de la Sesión 1</a:t>
            </a:r>
          </a:p>
        </p:txBody>
      </p:sp>
    </p:spTree>
    <p:extLst>
      <p:ext uri="{BB962C8B-B14F-4D97-AF65-F5344CB8AC3E}">
        <p14:creationId xmlns:p14="http://schemas.microsoft.com/office/powerpoint/2010/main" val="9415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38" y="469744"/>
            <a:ext cx="5000566" cy="1087797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795" y="6444536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2381820"/>
            <a:ext cx="9848774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rgbClr val="5B9BD5"/>
              </a:solidFill>
              <a:latin typeface="Calibri"/>
            </a:endParaRPr>
          </a:p>
          <a:p>
            <a:endParaRPr lang="en-US" altLang="en-US" sz="3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8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B5AE2163-F8B8-F648-9CC4-4A9CB173D44D}"/>
              </a:ext>
            </a:extLst>
          </p:cNvPr>
          <p:cNvSpPr txBox="1"/>
          <p:nvPr/>
        </p:nvSpPr>
        <p:spPr>
          <a:xfrm>
            <a:off x="1415634" y="1685941"/>
            <a:ext cx="9432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Introducción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5BED709-F39B-634F-81E3-344E6F33F5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" y="2426980"/>
            <a:ext cx="5691874" cy="37590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5E013E6-1E69-C54F-B277-09D0812F22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50" y="2721115"/>
            <a:ext cx="5397870" cy="34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38" y="469744"/>
            <a:ext cx="5000566" cy="1087797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795" y="6444536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2381820"/>
            <a:ext cx="9848774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rgbClr val="5B9BD5"/>
              </a:solidFill>
              <a:latin typeface="Calibri"/>
            </a:endParaRPr>
          </a:p>
          <a:p>
            <a:endParaRPr lang="en-US" altLang="en-US" sz="3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8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B5AE2163-F8B8-F648-9CC4-4A9CB173D44D}"/>
              </a:ext>
            </a:extLst>
          </p:cNvPr>
          <p:cNvSpPr txBox="1"/>
          <p:nvPr/>
        </p:nvSpPr>
        <p:spPr>
          <a:xfrm>
            <a:off x="1440493" y="1615940"/>
            <a:ext cx="9432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Lección 1. </a:t>
            </a:r>
            <a:r>
              <a:rPr lang="en-US" sz="3600" b="1" dirty="0" err="1">
                <a:solidFill>
                  <a:srgbClr val="0070C0"/>
                </a:solidFill>
              </a:rPr>
              <a:t>Revisar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AD01F632-C9A2-B048-96B4-26F6F6B480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7" y="2338489"/>
            <a:ext cx="5388537" cy="398507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1E4936B-F504-264B-BFDF-45C878CF8D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71" y="2837047"/>
            <a:ext cx="6116341" cy="3470296"/>
          </a:xfrm>
          <a:prstGeom prst="rect">
            <a:avLst/>
          </a:prstGeom>
        </p:spPr>
      </p:pic>
      <p:sp>
        <p:nvSpPr>
          <p:cNvPr id="38" name="Marco 37">
            <a:extLst>
              <a:ext uri="{FF2B5EF4-FFF2-40B4-BE49-F238E27FC236}">
                <a16:creationId xmlns:a16="http://schemas.microsoft.com/office/drawing/2014/main" id="{A3ED304B-2191-8741-B5BA-2A0FA026906C}"/>
              </a:ext>
            </a:extLst>
          </p:cNvPr>
          <p:cNvSpPr/>
          <p:nvPr/>
        </p:nvSpPr>
        <p:spPr>
          <a:xfrm>
            <a:off x="190550" y="3786838"/>
            <a:ext cx="3168352" cy="609600"/>
          </a:xfrm>
          <a:prstGeom prst="fra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Marco 38">
            <a:extLst>
              <a:ext uri="{FF2B5EF4-FFF2-40B4-BE49-F238E27FC236}">
                <a16:creationId xmlns:a16="http://schemas.microsoft.com/office/drawing/2014/main" id="{CA71F607-22A3-A74D-A83A-88A1C09BC2DB}"/>
              </a:ext>
            </a:extLst>
          </p:cNvPr>
          <p:cNvSpPr/>
          <p:nvPr/>
        </p:nvSpPr>
        <p:spPr>
          <a:xfrm>
            <a:off x="6023633" y="2872438"/>
            <a:ext cx="3168352" cy="609600"/>
          </a:xfrm>
          <a:prstGeom prst="fra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6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38" y="469744"/>
            <a:ext cx="5000566" cy="1087797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276" y="6474436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985" y="6474435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2381820"/>
            <a:ext cx="9848774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rgbClr val="5B9BD5"/>
              </a:solidFill>
              <a:latin typeface="Calibri"/>
            </a:endParaRPr>
          </a:p>
          <a:p>
            <a:endParaRPr lang="en-US" altLang="en-US" sz="3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8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B5AE2163-F8B8-F648-9CC4-4A9CB173D44D}"/>
              </a:ext>
            </a:extLst>
          </p:cNvPr>
          <p:cNvSpPr txBox="1"/>
          <p:nvPr/>
        </p:nvSpPr>
        <p:spPr>
          <a:xfrm>
            <a:off x="1415634" y="1484784"/>
            <a:ext cx="9432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Lección 2. Revisión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AE55653-AB8A-4143-AFB2-ABEA3F48E9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3" y="2146940"/>
            <a:ext cx="5727823" cy="428459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C17D8E7-DA5C-6E48-A592-E50D3AB35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03" y="2278879"/>
            <a:ext cx="5898267" cy="41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118542" y="2204864"/>
            <a:ext cx="11969301" cy="10507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900" dirty="0">
                <a:solidFill>
                  <a:srgbClr val="739D40"/>
                </a:solidFill>
              </a:rPr>
              <a:t>INEP significa </a:t>
            </a:r>
            <a:r>
              <a:rPr lang="es-MX" sz="1900" b="1" dirty="0">
                <a:solidFill>
                  <a:srgbClr val="739D40"/>
                </a:solidFill>
              </a:rPr>
              <a:t>“Introducción a la Prevención Basada en Evidencia” </a:t>
            </a:r>
            <a:r>
              <a:rPr lang="es-MX" sz="1900" dirty="0">
                <a:solidFill>
                  <a:srgbClr val="739D40"/>
                </a:solidFill>
              </a:rPr>
              <a:t>(del inglés, </a:t>
            </a:r>
            <a:r>
              <a:rPr lang="es-MX" sz="1900" b="1" i="1" dirty="0">
                <a:solidFill>
                  <a:srgbClr val="739D40"/>
                </a:solidFill>
              </a:rPr>
              <a:t>In</a:t>
            </a:r>
            <a:r>
              <a:rPr lang="es-MX" sz="1900" i="1" dirty="0">
                <a:solidFill>
                  <a:srgbClr val="739D40"/>
                </a:solidFill>
              </a:rPr>
              <a:t>troduction to </a:t>
            </a:r>
            <a:r>
              <a:rPr lang="es-MX" sz="1900" b="1" i="1" dirty="0">
                <a:solidFill>
                  <a:srgbClr val="739D40"/>
                </a:solidFill>
              </a:rPr>
              <a:t>E</a:t>
            </a:r>
            <a:r>
              <a:rPr lang="es-MX" sz="1900" i="1" dirty="0">
                <a:solidFill>
                  <a:srgbClr val="739D40"/>
                </a:solidFill>
              </a:rPr>
              <a:t>vidence-based </a:t>
            </a:r>
            <a:r>
              <a:rPr lang="es-MX" sz="1900" b="1" i="1" dirty="0">
                <a:solidFill>
                  <a:srgbClr val="739D40"/>
                </a:solidFill>
              </a:rPr>
              <a:t>P</a:t>
            </a:r>
            <a:r>
              <a:rPr lang="es-MX" sz="1900" i="1" dirty="0">
                <a:solidFill>
                  <a:srgbClr val="739D40"/>
                </a:solidFill>
              </a:rPr>
              <a:t>revention</a:t>
            </a:r>
            <a:r>
              <a:rPr lang="es-MX" sz="1900" dirty="0">
                <a:solidFill>
                  <a:srgbClr val="739D40"/>
                </a:solidFill>
              </a:rPr>
              <a:t>). Consta de </a:t>
            </a:r>
            <a:r>
              <a:rPr lang="es-MX" sz="1900" b="1" dirty="0">
                <a:solidFill>
                  <a:srgbClr val="739D40"/>
                </a:solidFill>
              </a:rPr>
              <a:t>10 sesiones </a:t>
            </a:r>
            <a:r>
              <a:rPr lang="es-MX" sz="1900" dirty="0">
                <a:solidFill>
                  <a:srgbClr val="739D40"/>
                </a:solidFill>
              </a:rPr>
              <a:t>que introducen a conceptos y temas clave para llevar a cabo un trabajo centrado en la prevención. Es un programa dirigido a </a:t>
            </a:r>
            <a:r>
              <a:rPr lang="es-MX" sz="1900" b="1" dirty="0">
                <a:solidFill>
                  <a:srgbClr val="739D40"/>
                </a:solidFill>
              </a:rPr>
              <a:t>personas que se inician en su carrera profesional como “prevencionistas”.</a:t>
            </a:r>
            <a:r>
              <a:rPr lang="en-US" sz="1900" b="1" dirty="0">
                <a:solidFill>
                  <a:srgbClr val="739D40"/>
                </a:solidFill>
              </a:rPr>
              <a:t> </a:t>
            </a: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72" y="531723"/>
            <a:ext cx="4945410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082" y="469745"/>
            <a:ext cx="1545736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A27802D-8FB6-894C-AE84-D9B00356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72" y="6491774"/>
            <a:ext cx="2743200" cy="365125"/>
          </a:xfrm>
        </p:spPr>
        <p:txBody>
          <a:bodyPr/>
          <a:lstStyle/>
          <a:p>
            <a:fld id="{C127DA7F-64BF-2B4D-9D1F-BBAABE457FDB}" type="datetime1">
              <a:rPr lang="en-GB" smtClean="0"/>
              <a:t>15/05/2024</a:t>
            </a:fld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89EF6D7-7131-104A-A8C5-78352B83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7213" y="645321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0D6465-2170-B244-9469-C62DC32EECF1}"/>
              </a:ext>
            </a:extLst>
          </p:cNvPr>
          <p:cNvSpPr/>
          <p:nvPr/>
        </p:nvSpPr>
        <p:spPr>
          <a:xfrm>
            <a:off x="150738" y="3357900"/>
            <a:ext cx="109798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900" b="1" dirty="0">
                <a:solidFill>
                  <a:srgbClr val="0070C0"/>
                </a:solidFill>
              </a:rPr>
              <a:t>Al final de las 10 sesiones de INEP Plus, los participantes: </a:t>
            </a:r>
            <a:endParaRPr lang="en-US" sz="1900" b="1" dirty="0">
              <a:solidFill>
                <a:srgbClr val="0070C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4C993B-6F58-5D4F-BBC7-92AA63ADD8CA}"/>
              </a:ext>
            </a:extLst>
          </p:cNvPr>
          <p:cNvSpPr/>
          <p:nvPr/>
        </p:nvSpPr>
        <p:spPr>
          <a:xfrm>
            <a:off x="4580457" y="1618067"/>
            <a:ext cx="3031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rgbClr val="0070C0"/>
                </a:solidFill>
              </a:rPr>
              <a:t>Objetivos del curso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68132E8-615C-174A-A7ED-BD9CEBA87CBE}"/>
              </a:ext>
            </a:extLst>
          </p:cNvPr>
          <p:cNvSpPr/>
          <p:nvPr/>
        </p:nvSpPr>
        <p:spPr>
          <a:xfrm>
            <a:off x="150738" y="3851997"/>
            <a:ext cx="11809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900" dirty="0"/>
              <a:t>Habrán participado en el programa de INEP Plus, se sentirán seguros y competentes con el contenido, y su capacidad para facilitar a otros la realización del programa.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A554F8-BCDA-1D4A-94C6-8E9A7D3484CE}"/>
              </a:ext>
            </a:extLst>
          </p:cNvPr>
          <p:cNvSpPr/>
          <p:nvPr/>
        </p:nvSpPr>
        <p:spPr>
          <a:xfrm>
            <a:off x="174717" y="4607253"/>
            <a:ext cx="1180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Estarán preparados para </a:t>
            </a:r>
            <a:r>
              <a:rPr lang="es-MX" b="1" u="sng" dirty="0"/>
              <a:t>facilitar</a:t>
            </a:r>
            <a:r>
              <a:rPr lang="es-MX" dirty="0"/>
              <a:t>, a personas de su país que inician su interés por la prevención, el apoyo necesario para realizar el programa INEP Plus a través de un curso de facilitación de 7 a 10 sesiones.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C16684-A094-7D4C-AD96-D38AD6400A7D}"/>
              </a:ext>
            </a:extLst>
          </p:cNvPr>
          <p:cNvSpPr/>
          <p:nvPr/>
        </p:nvSpPr>
        <p:spPr>
          <a:xfrm>
            <a:off x="174717" y="5382941"/>
            <a:ext cx="1180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Habrán desarrollado habilidades de facilitación observando la interacción entre capacitadores y colegas.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65B48A0-8BEA-9C48-8264-0764C4E3FA69}"/>
              </a:ext>
            </a:extLst>
          </p:cNvPr>
          <p:cNvSpPr/>
          <p:nvPr/>
        </p:nvSpPr>
        <p:spPr>
          <a:xfrm>
            <a:off x="230324" y="5805264"/>
            <a:ext cx="1174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Habrán tenido la oportunidad de aprender, compartir, discutir, cuestionar y comprender los conceptos y temas de prevención presentados por el programa de INEP.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7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370570" y="2102517"/>
            <a:ext cx="11449272" cy="18394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GB" sz="16000" b="1" dirty="0">
                <a:solidFill>
                  <a:srgbClr val="0070C0"/>
                </a:solidFill>
              </a:rPr>
              <a:t>Datos de contacto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MX" sz="10000" dirty="0">
                <a:solidFill>
                  <a:srgbClr val="00B050"/>
                </a:solidFill>
              </a:rPr>
              <a:t>Si tiene alguna pregunta, inquietud, duda, etc., póngase en contacto con nosotros:</a:t>
            </a:r>
            <a:endParaRPr lang="en-GB" sz="100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03" y="438761"/>
            <a:ext cx="4790301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539311"/>
            <a:ext cx="1454514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24387"/>
              </p:ext>
            </p:extLst>
          </p:nvPr>
        </p:nvGraphicFramePr>
        <p:xfrm>
          <a:off x="965642" y="4347007"/>
          <a:ext cx="10314140" cy="1280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4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José Luis Benítez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hlinkClick r:id="rId6"/>
                        </a:rPr>
                        <a:t>jose.benitez@cij.gob.mx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it-IT" sz="11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Bárbara Correa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hlinkClick r:id="rId7"/>
                        </a:rPr>
                        <a:t>barbara.correa@issup.net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3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03" y="469745"/>
            <a:ext cx="4790301" cy="1087797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7406" y="2945588"/>
            <a:ext cx="10515600" cy="9668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000" b="1" dirty="0">
                <a:solidFill>
                  <a:srgbClr val="0070C0"/>
                </a:solidFill>
              </a:rPr>
              <a:t>¿Preguntas?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4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03" y="469745"/>
            <a:ext cx="4790301" cy="1087797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7406" y="2348880"/>
            <a:ext cx="10515600" cy="24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MX" sz="4500" b="1" dirty="0"/>
              <a:t>La próxima sesión será el día</a:t>
            </a:r>
            <a:endParaRPr lang="es-MX" sz="3000" b="1" dirty="0">
              <a:solidFill>
                <a:srgbClr val="739D40"/>
              </a:solidFill>
            </a:endParaRPr>
          </a:p>
          <a:p>
            <a:pPr marL="0" indent="0" algn="ctr">
              <a:buNone/>
            </a:pPr>
            <a:r>
              <a:rPr lang="es-MX" sz="5000" b="1" u="sng" dirty="0">
                <a:solidFill>
                  <a:srgbClr val="739D40"/>
                </a:solidFill>
              </a:rPr>
              <a:t>------Fecha-----</a:t>
            </a:r>
            <a:endParaRPr lang="en-US" sz="5000" b="1" u="sng" dirty="0">
              <a:solidFill>
                <a:srgbClr val="739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48F2-D4B7-134F-8559-9D33FADB8A1C}"/>
              </a:ext>
            </a:extLst>
          </p:cNvPr>
          <p:cNvSpPr txBox="1">
            <a:spLocks/>
          </p:cNvSpPr>
          <p:nvPr/>
        </p:nvSpPr>
        <p:spPr>
          <a:xfrm>
            <a:off x="838200" y="836712"/>
            <a:ext cx="10515600" cy="6876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Fin de la Sesión 1 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00475A-8536-D640-83C2-C3EDF96F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9A18185-7B34-6649-8143-AE4AF3D9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89" y="1830930"/>
            <a:ext cx="8742422" cy="43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8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72" y="469745"/>
            <a:ext cx="5064830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501" y="469745"/>
            <a:ext cx="1348733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1192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3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09D87B1-DDA4-FD41-B353-4D910B7A0602}"/>
              </a:ext>
            </a:extLst>
          </p:cNvPr>
          <p:cNvSpPr/>
          <p:nvPr/>
        </p:nvSpPr>
        <p:spPr>
          <a:xfrm>
            <a:off x="208631" y="3733869"/>
            <a:ext cx="117747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900" b="1" dirty="0">
                <a:solidFill>
                  <a:srgbClr val="0070C0"/>
                </a:solidFill>
              </a:rPr>
              <a:t>Al final de la Sesión 1, los participantes: </a:t>
            </a:r>
          </a:p>
          <a:p>
            <a:endParaRPr lang="es-MX" sz="1900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900" dirty="0"/>
              <a:t>Se habrán presentado ante el grupo.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900" dirty="0"/>
              <a:t>Estarán familiarizados con las principales características de la plataforma </a:t>
            </a:r>
            <a:r>
              <a:rPr lang="es-MX" sz="1900" b="1" i="1" dirty="0"/>
              <a:t>Zoom </a:t>
            </a:r>
            <a:r>
              <a:rPr lang="es-MX" sz="1900" dirty="0"/>
              <a:t>y otras herramientas de la capacitación como </a:t>
            </a:r>
            <a:r>
              <a:rPr lang="es-MX" sz="1900" b="1" i="1" dirty="0"/>
              <a:t>Mentimeter.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900" dirty="0"/>
              <a:t>Comprenderán los objetivos generales del curso y reglas básicas del mismo.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900" dirty="0"/>
              <a:t>Conocerán el plan y proceso para realizar el curso.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900" dirty="0"/>
              <a:t>Entenderán la mecánica para las semanas siguientes y las tareas a completar antes de la Sesión 2.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6D05C7-2713-F94C-88A2-8772A6ED4150}"/>
              </a:ext>
            </a:extLst>
          </p:cNvPr>
          <p:cNvSpPr/>
          <p:nvPr/>
        </p:nvSpPr>
        <p:spPr>
          <a:xfrm>
            <a:off x="4131071" y="1873947"/>
            <a:ext cx="3929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Sesión 1. Objetivos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ABFC472-19BB-7744-B177-63936832E0B5}"/>
              </a:ext>
            </a:extLst>
          </p:cNvPr>
          <p:cNvSpPr/>
          <p:nvPr/>
        </p:nvSpPr>
        <p:spPr>
          <a:xfrm>
            <a:off x="5951191" y="2773271"/>
            <a:ext cx="62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59D3E"/>
                </a:solidFill>
              </a:rPr>
              <a:t>Administración del curso: </a:t>
            </a:r>
            <a:r>
              <a:rPr lang="en-US" sz="2800" b="1" dirty="0">
                <a:solidFill>
                  <a:srgbClr val="759D3E"/>
                </a:solidFill>
              </a:rPr>
              <a:t>Bárbara Correa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124FC3-5F73-5D4D-9BD7-CB193DFF8CAF}"/>
              </a:ext>
            </a:extLst>
          </p:cNvPr>
          <p:cNvSpPr/>
          <p:nvPr/>
        </p:nvSpPr>
        <p:spPr>
          <a:xfrm>
            <a:off x="-7587" y="2773271"/>
            <a:ext cx="609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59D3E"/>
                </a:solidFill>
              </a:rPr>
              <a:t>Capacitador: </a:t>
            </a:r>
            <a:r>
              <a:rPr lang="en-US" sz="2800" b="1" dirty="0">
                <a:solidFill>
                  <a:srgbClr val="759D3E"/>
                </a:solidFill>
              </a:rPr>
              <a:t>José Luis Benítez</a:t>
            </a:r>
          </a:p>
        </p:txBody>
      </p:sp>
    </p:spTree>
    <p:extLst>
      <p:ext uri="{BB962C8B-B14F-4D97-AF65-F5344CB8AC3E}">
        <p14:creationId xmlns:p14="http://schemas.microsoft.com/office/powerpoint/2010/main" val="304139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8200" y="2014122"/>
            <a:ext cx="10515600" cy="40997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Agenda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MX" sz="3000" b="1" dirty="0">
                <a:solidFill>
                  <a:srgbClr val="00B050"/>
                </a:solidFill>
              </a:rPr>
              <a:t>Hoy:</a:t>
            </a:r>
          </a:p>
          <a:p>
            <a:r>
              <a:rPr lang="es-MX" sz="2400" dirty="0"/>
              <a:t>Presentaciones – ¡Queremos conocerles! </a:t>
            </a:r>
          </a:p>
          <a:p>
            <a:r>
              <a:rPr lang="es-MX" sz="2400" dirty="0"/>
              <a:t>Características de la plataforma y </a:t>
            </a:r>
            <a:r>
              <a:rPr lang="es-MX" sz="2400" i="1" dirty="0"/>
              <a:t>Mentimeter.</a:t>
            </a:r>
            <a:r>
              <a:rPr lang="es-MX" sz="2400" dirty="0"/>
              <a:t> </a:t>
            </a:r>
          </a:p>
          <a:p>
            <a:r>
              <a:rPr lang="es-MX" sz="2400" dirty="0"/>
              <a:t>Reglas básicas.</a:t>
            </a:r>
          </a:p>
          <a:p>
            <a:r>
              <a:rPr lang="es-MX" sz="2400" dirty="0"/>
              <a:t>Introducción al Curso.</a:t>
            </a:r>
          </a:p>
          <a:p>
            <a:r>
              <a:rPr lang="es-MX" sz="2400" dirty="0"/>
              <a:t>Tarea para la próxima sesión: </a:t>
            </a:r>
          </a:p>
          <a:p>
            <a:pPr lvl="1"/>
            <a:r>
              <a:rPr lang="es-MX" b="1" dirty="0"/>
              <a:t>Lecciones 1 y 2. </a:t>
            </a: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5" y="510335"/>
            <a:ext cx="4790301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706" y="469745"/>
            <a:ext cx="1588112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8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55640" y="1733299"/>
            <a:ext cx="2880742" cy="511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Participantes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06" y="469745"/>
            <a:ext cx="4952096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502" y="469745"/>
            <a:ext cx="1491316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135" y="6487903"/>
            <a:ext cx="1080542" cy="340147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56782"/>
              </p:ext>
            </p:extLst>
          </p:nvPr>
        </p:nvGraphicFramePr>
        <p:xfrm>
          <a:off x="899559" y="2420888"/>
          <a:ext cx="4600065" cy="3378052"/>
        </p:xfrm>
        <a:graphic>
          <a:graphicData uri="http://schemas.openxmlformats.org/drawingml/2006/table">
            <a:tbl>
              <a:tblPr firstRow="1" firstCol="1" bandRow="1"/>
              <a:tblGrid>
                <a:gridCol w="203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198">
                <a:tc rowSpan="3"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it-IT" sz="1500" b="1" dirty="0" err="1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País</a:t>
                      </a:r>
                      <a:endParaRPr lang="it-IT" sz="1500" b="1" dirty="0">
                        <a:solidFill>
                          <a:srgbClr val="739D40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98">
                <a:tc vMerge="1">
                  <a:txBody>
                    <a:bodyPr/>
                    <a:lstStyle/>
                    <a:p>
                      <a:pPr marL="457200" algn="l"/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36">
                <a:tc vMerge="1"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42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it-IT" sz="1500" b="1" dirty="0" err="1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País</a:t>
                      </a:r>
                      <a:endParaRPr lang="it-IT" sz="1500" b="1" dirty="0">
                        <a:solidFill>
                          <a:srgbClr val="739D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636">
                <a:tc vMerge="1"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025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it-IT" sz="1500" b="1" dirty="0" err="1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País</a:t>
                      </a:r>
                      <a:endParaRPr lang="it-IT" sz="1500" b="1" dirty="0">
                        <a:solidFill>
                          <a:srgbClr val="739D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636">
                <a:tc vMerge="1"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11">
                <a:tc vMerge="1"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636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it-IT" sz="1500" b="1" dirty="0" err="1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País</a:t>
                      </a:r>
                      <a:endParaRPr lang="it-IT" sz="1500" b="1" dirty="0">
                        <a:solidFill>
                          <a:srgbClr val="739D40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592">
                <a:tc vMerge="1"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141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it-IT" sz="1500" b="1" dirty="0" err="1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País</a:t>
                      </a:r>
                      <a:endParaRPr lang="it-IT" sz="1500" b="1" dirty="0">
                        <a:solidFill>
                          <a:srgbClr val="739D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636">
                <a:tc vMerge="1"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F27586E-EBE2-4A41-A247-A832C2065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11283"/>
              </p:ext>
            </p:extLst>
          </p:nvPr>
        </p:nvGraphicFramePr>
        <p:xfrm>
          <a:off x="6385248" y="2423457"/>
          <a:ext cx="5326582" cy="2561418"/>
        </p:xfrm>
        <a:graphic>
          <a:graphicData uri="http://schemas.openxmlformats.org/drawingml/2006/table">
            <a:tbl>
              <a:tblPr firstRow="1" firstCol="1" bandRow="1"/>
              <a:tblGrid>
                <a:gridCol w="235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198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6. </a:t>
                      </a: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98">
                <a:tc vMerge="1">
                  <a:txBody>
                    <a:bodyPr/>
                    <a:lstStyle/>
                    <a:p>
                      <a:pPr marL="457200" algn="l"/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36">
                <a:tc rowSpan="3"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7. </a:t>
                      </a: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42">
                <a:tc vMerge="1"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636">
                <a:tc vMerge="1"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025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8. </a:t>
                      </a: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636">
                <a:tc vMerge="1"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endParaRPr lang="it-IT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11">
                <a:tc vMerge="1"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60095" marR="6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it-IT" sz="1500" b="1" dirty="0">
                          <a:solidFill>
                            <a:srgbClr val="739D4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9. </a:t>
                      </a:r>
                    </a:p>
                  </a:txBody>
                  <a:tcPr marL="60095" marR="60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64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7406" y="2765582"/>
            <a:ext cx="10515600" cy="25846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9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4500" dirty="0">
                <a:solidFill>
                  <a:srgbClr val="00B050"/>
                </a:solidFill>
              </a:rPr>
              <a:t>Piensa en …</a:t>
            </a:r>
            <a:endParaRPr lang="en-US" sz="4500" dirty="0">
              <a:solidFill>
                <a:srgbClr val="00B050"/>
              </a:solidFill>
            </a:endParaRPr>
          </a:p>
          <a:p>
            <a:r>
              <a:rPr lang="es-MX" sz="3000" dirty="0"/>
              <a:t>¿Por qué te has unido a este curso? </a:t>
            </a:r>
          </a:p>
          <a:p>
            <a:r>
              <a:rPr lang="es-MX" sz="3000" dirty="0"/>
              <a:t>¿Qué esperas del curso? </a:t>
            </a:r>
            <a:endParaRPr lang="en-US" sz="3000" dirty="0"/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31" y="469745"/>
            <a:ext cx="4790301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32" y="550657"/>
            <a:ext cx="1539786" cy="885911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6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E5CA61-73EC-5D42-B56E-DED6C2E5D91E}"/>
              </a:ext>
            </a:extLst>
          </p:cNvPr>
          <p:cNvSpPr/>
          <p:nvPr/>
        </p:nvSpPr>
        <p:spPr>
          <a:xfrm>
            <a:off x="4534996" y="1844824"/>
            <a:ext cx="32163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500" b="1" dirty="0">
                <a:solidFill>
                  <a:srgbClr val="0070C0"/>
                </a:solidFill>
              </a:rPr>
              <a:t>Introducción</a:t>
            </a:r>
            <a:endParaRPr lang="en-US" sz="4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7404" y="2967239"/>
            <a:ext cx="10515600" cy="30435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000" dirty="0">
                <a:solidFill>
                  <a:srgbClr val="00B050"/>
                </a:solidFill>
              </a:rPr>
              <a:t>Actividad </a:t>
            </a:r>
            <a:r>
              <a:rPr lang="es-MX" sz="3000" b="1" dirty="0">
                <a:solidFill>
                  <a:srgbClr val="00B050"/>
                </a:solidFill>
              </a:rPr>
              <a:t>por parejas </a:t>
            </a:r>
            <a:r>
              <a:rPr lang="es-MX" sz="3000" dirty="0">
                <a:solidFill>
                  <a:srgbClr val="00B050"/>
                </a:solidFill>
              </a:rPr>
              <a:t>(Grupos de Discusión) </a:t>
            </a:r>
          </a:p>
          <a:p>
            <a:r>
              <a:rPr lang="es-MX" sz="2600" dirty="0"/>
              <a:t>Nombre</a:t>
            </a:r>
          </a:p>
          <a:p>
            <a:r>
              <a:rPr lang="es-MX" sz="2600" dirty="0"/>
              <a:t>País</a:t>
            </a:r>
          </a:p>
          <a:p>
            <a:r>
              <a:rPr lang="es-MX" sz="2600" dirty="0"/>
              <a:t>Cargo/ experiencia profesional </a:t>
            </a:r>
          </a:p>
          <a:p>
            <a:r>
              <a:rPr lang="es-MX" sz="2600" dirty="0"/>
              <a:t>¿Por qué te has unido al curso </a:t>
            </a:r>
            <a:r>
              <a:rPr lang="es-MX" sz="2600" i="1" dirty="0"/>
              <a:t>INEP Plus</a:t>
            </a:r>
            <a:r>
              <a:rPr lang="es-MX" sz="2600" dirty="0"/>
              <a:t>? </a:t>
            </a:r>
          </a:p>
          <a:p>
            <a:r>
              <a:rPr lang="es-MX" sz="2600" dirty="0"/>
              <a:t>Expectativas 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6" y="409258"/>
            <a:ext cx="4947646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7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9FBDF0-72B8-964D-81AE-D96236F2A33C}"/>
              </a:ext>
            </a:extLst>
          </p:cNvPr>
          <p:cNvSpPr/>
          <p:nvPr/>
        </p:nvSpPr>
        <p:spPr>
          <a:xfrm>
            <a:off x="4487008" y="1839732"/>
            <a:ext cx="321639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500" b="1" dirty="0">
                <a:solidFill>
                  <a:srgbClr val="0070C0"/>
                </a:solidFill>
              </a:rPr>
              <a:t>Introducción</a:t>
            </a:r>
            <a:endParaRPr lang="es-MX" sz="4500" dirty="0"/>
          </a:p>
        </p:txBody>
      </p:sp>
    </p:spTree>
    <p:extLst>
      <p:ext uri="{BB962C8B-B14F-4D97-AF65-F5344CB8AC3E}">
        <p14:creationId xmlns:p14="http://schemas.microsoft.com/office/powerpoint/2010/main" val="426690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7406" y="3561326"/>
            <a:ext cx="10515600" cy="15970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000" b="1" dirty="0">
                <a:solidFill>
                  <a:srgbClr val="00B050"/>
                </a:solidFill>
              </a:rPr>
              <a:t>Compartamos en la Plenaria</a:t>
            </a:r>
            <a:endParaRPr lang="en-US" sz="3000" b="1" dirty="0">
              <a:solidFill>
                <a:srgbClr val="00B050"/>
              </a:solidFill>
            </a:endParaRPr>
          </a:p>
          <a:p>
            <a:r>
              <a:rPr lang="es-MX" sz="3000" dirty="0"/>
              <a:t>Presenta a tu compañero.</a:t>
            </a:r>
          </a:p>
          <a:p>
            <a:r>
              <a:rPr lang="es-MX" sz="3000" dirty="0"/>
              <a:t>Comparte lo que haya comentado contigo. </a:t>
            </a:r>
            <a:endParaRPr lang="en-US" sz="3000" dirty="0"/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514259"/>
            <a:ext cx="4827104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635232"/>
            <a:ext cx="1454514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8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26FE2BA-EA3E-3341-A618-848FF14889B3}"/>
              </a:ext>
            </a:extLst>
          </p:cNvPr>
          <p:cNvSpPr/>
          <p:nvPr/>
        </p:nvSpPr>
        <p:spPr>
          <a:xfrm>
            <a:off x="4487009" y="2138307"/>
            <a:ext cx="321639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12559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837406" y="3051004"/>
            <a:ext cx="10515600" cy="804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500" b="1" dirty="0">
                <a:solidFill>
                  <a:srgbClr val="0070C0"/>
                </a:solidFill>
              </a:rPr>
              <a:t>Expectativas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514259"/>
            <a:ext cx="4827104" cy="1087797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635232"/>
            <a:ext cx="1454514" cy="966824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6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1921</Words>
  <Application>Microsoft Macintosh PowerPoint</Application>
  <PresentationFormat>Personalizado</PresentationFormat>
  <Paragraphs>251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INEP Plus A Pilot Course</dc:title>
  <dc:creator>Eva Mariela Valencia Martinez</dc:creator>
  <cp:lastModifiedBy>JL B</cp:lastModifiedBy>
  <cp:revision>49</cp:revision>
  <dcterms:created xsi:type="dcterms:W3CDTF">2023-10-17T23:18:20Z</dcterms:created>
  <dcterms:modified xsi:type="dcterms:W3CDTF">2024-05-16T03:15:37Z</dcterms:modified>
</cp:coreProperties>
</file>