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Lst>
  <p:sldSz cx="132715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1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3"/>
    <p:restoredTop sz="92325"/>
  </p:normalViewPr>
  <p:slideViewPr>
    <p:cSldViewPr snapToGrid="0" showGuides="1">
      <p:cViewPr varScale="1">
        <p:scale>
          <a:sx n="91" d="100"/>
          <a:sy n="91" d="100"/>
        </p:scale>
        <p:origin x="200" y="376"/>
      </p:cViewPr>
      <p:guideLst>
        <p:guide orient="horz" pos="2160"/>
        <p:guide pos="41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36575-E7F7-45F4-8399-6D257BFD4E16}" type="datetimeFigureOut">
              <a:rPr lang="en-US" smtClean="0"/>
              <a:t>5/15/24</a:t>
            </a:fld>
            <a:endParaRPr lang="en-US"/>
          </a:p>
        </p:txBody>
      </p:sp>
      <p:sp>
        <p:nvSpPr>
          <p:cNvPr id="4" name="3 Marcador de imagen de diapositiva"/>
          <p:cNvSpPr>
            <a:spLocks noGrp="1" noRot="1" noChangeAspect="1"/>
          </p:cNvSpPr>
          <p:nvPr>
            <p:ph type="sldImg" idx="2"/>
          </p:nvPr>
        </p:nvSpPr>
        <p:spPr>
          <a:xfrm>
            <a:off x="111125" y="685800"/>
            <a:ext cx="6635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BC7A5-C52B-4144-9CAD-370E2AF19458}" type="slidenum">
              <a:rPr lang="en-US" smtClean="0"/>
              <a:t>‹Nº›</a:t>
            </a:fld>
            <a:endParaRPr lang="en-US"/>
          </a:p>
        </p:txBody>
      </p:sp>
    </p:spTree>
    <p:extLst>
      <p:ext uri="{BB962C8B-B14F-4D97-AF65-F5344CB8AC3E}">
        <p14:creationId xmlns:p14="http://schemas.microsoft.com/office/powerpoint/2010/main" val="215278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1125" y="685800"/>
            <a:ext cx="663575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40FC351-1F82-7940-844F-31B3701A4AF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2439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dirty="0"/>
              <a:t>En este contexto, las</a:t>
            </a:r>
            <a:r>
              <a:rPr lang="es-MX" baseline="0" dirty="0"/>
              <a:t> estrategias de la promoción de la salud son una forma importante de implicar y capacitar a las personas y las comunidades para que elijan comportamientos saludables y realicen cambios que reduzcan el riesgo de desarrollar dichas enfermedades y disminuyan cualquier otro problema para la salud. </a:t>
            </a:r>
          </a:p>
          <a:p>
            <a:pPr marL="171450" indent="-171450">
              <a:buFontTx/>
              <a:buChar char="-"/>
            </a:pPr>
            <a:endParaRPr lang="en-US" dirty="0"/>
          </a:p>
          <a:p>
            <a:pPr marL="171450" indent="-171450">
              <a:buFontTx/>
              <a:buChar char="-"/>
            </a:pPr>
            <a:r>
              <a:rPr lang="es-MX" dirty="0"/>
              <a:t>Se reconoce la importancia de presentar a los padres, las escuelas, las empresas y los medios de comunicación intervenciones de prevención del consumo de sustancias basadas en evidencia y de mantenerlas. Las actividades de prevención complementan la promoción de la salud, pero se diferencian en que ofrecen acciones específicas. Las actividades de prevención complementan la promoción de la salud, pero se diferencian en que ofrecen acciones específicas que se centran en los factores de riesgo y de protección modificables que se cree que causan o mitigan la mala salud. </a:t>
            </a:r>
          </a:p>
          <a:p>
            <a:pPr marL="0" indent="0">
              <a:buFontTx/>
              <a:buNone/>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5968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dirty="0"/>
              <a:t>Estos son</a:t>
            </a:r>
            <a:r>
              <a:rPr lang="es-MX" baseline="0" dirty="0"/>
              <a:t> los principales recursos en los que se basa el curso de INEP. </a:t>
            </a:r>
            <a:endParaRPr lang="en-US" dirty="0"/>
          </a:p>
          <a:p>
            <a:pPr marL="171450" indent="-171450">
              <a:buFontTx/>
              <a:buChar char="-"/>
            </a:pPr>
            <a:endParaRPr lang="en-US" baseline="0" dirty="0"/>
          </a:p>
          <a:p>
            <a:pPr marL="171450" indent="-171450">
              <a:buFontTx/>
              <a:buChar char="-"/>
            </a:pPr>
            <a:r>
              <a:rPr lang="es-MX" dirty="0"/>
              <a:t>En la actualidad, varios grupos nacionales e internacionales han publicado materiales para describir qué competencias son necesarias para realizar intervenciones de prevención de calidad. Entre estos recursos se encuentran los Estándares Internacionales de Prevención del Consumo de Drogas de la UNODC (2013), los EDPQS del OEDT (2011) y los estándares del Consorcio Internacional de Certificación y Reciprocidad para profesionales de la adicción y la prevención    (www.internationalcredentialing.org). Gran parte del contenido presentado en este plan de estudios procede de estas fuentes.</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59684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noProof="0" dirty="0"/>
              <a:t>Hasta hace poco,</a:t>
            </a:r>
            <a:r>
              <a:rPr lang="es-MX" baseline="0" noProof="0" dirty="0"/>
              <a:t> se disponía de pocas fuentes de información que reunieran las competencias y las tareas que necesitan los profesionales de la prevención para desempeñar sus funciones junto con los procesos implicados en la sección y la aplicación de las intervenciones y políticas de prevención adecuadas y adaptadas a las necesidades específicas de la sociedad. </a:t>
            </a:r>
            <a:endParaRPr lang="es-MX" noProof="0" dirty="0"/>
          </a:p>
          <a:p>
            <a:pPr marL="0" indent="0">
              <a:buFont typeface="Arial" pitchFamily="34" charset="0"/>
              <a:buNone/>
            </a:pPr>
            <a:endParaRPr lang="es-MX" noProof="0" dirty="0"/>
          </a:p>
          <a:p>
            <a:pPr marL="0" indent="0">
              <a:buFont typeface="Arial" pitchFamily="34" charset="0"/>
              <a:buNone/>
            </a:pPr>
            <a:r>
              <a:rPr lang="es-MX" noProof="0" dirty="0"/>
              <a:t>■ Las competencias generales se refieren a las personas que llevan a cabo cualquier actividad de prevención,</a:t>
            </a:r>
            <a:r>
              <a:rPr lang="es-MX" baseline="0" noProof="0" dirty="0"/>
              <a:t> por ejemplo, habilidades de comunicación, gestión de intervenciones y habilidades sociales y personales. </a:t>
            </a:r>
            <a:endParaRPr lang="es-MX" noProof="0" dirty="0"/>
          </a:p>
          <a:p>
            <a:pPr marL="0" indent="0">
              <a:buFont typeface="Arial" pitchFamily="34" charset="0"/>
              <a:buNone/>
            </a:pPr>
            <a:r>
              <a:rPr lang="es-MX" noProof="0" dirty="0"/>
              <a:t>■ Las competencias</a:t>
            </a:r>
            <a:r>
              <a:rPr lang="es-MX" baseline="0" noProof="0" dirty="0"/>
              <a:t> básicas de intervención incluyen las necesarias para llevar a cabo una intervención de prevención, por ejemplo, el conocimiento de enfoques y componentes eficaces de prevención del consumo de sustancias, estrategias interactivas de instrucción y cuestiones de desarrollo. </a:t>
            </a:r>
            <a:endParaRPr lang="es-MX" noProof="0" dirty="0"/>
          </a:p>
          <a:p>
            <a:pPr marL="0" indent="0">
              <a:buFont typeface="Arial" pitchFamily="34" charset="0"/>
              <a:buNone/>
            </a:pPr>
            <a:r>
              <a:rPr lang="es-MX" noProof="0" dirty="0"/>
              <a:t>■ Las competencias</a:t>
            </a:r>
            <a:r>
              <a:rPr lang="es-MX" baseline="0" noProof="0" dirty="0"/>
              <a:t> específicas de intervención incluyen los conocimientos y habilidades específicas de una intervención seleccionada, por ejemplo, estrategias eficaces de crianza y enseñanza de habilidades para la toma de decisiones. </a:t>
            </a:r>
          </a:p>
          <a:p>
            <a:pPr marL="0" indent="0">
              <a:buFont typeface="Arial" pitchFamily="34" charset="0"/>
              <a:buNone/>
            </a:pPr>
            <a:r>
              <a:rPr lang="es-MX" noProof="0" dirty="0"/>
              <a:t>■ Las </a:t>
            </a:r>
            <a:r>
              <a:rPr lang="es-MX" noProof="0" dirty="0" err="1"/>
              <a:t>metacompetencias</a:t>
            </a:r>
            <a:r>
              <a:rPr lang="es-MX" noProof="0" dirty="0"/>
              <a:t> son transversales</a:t>
            </a:r>
            <a:r>
              <a:rPr lang="es-MX" baseline="0" noProof="0" dirty="0"/>
              <a:t> a los ámbitos anteriores e incluyen las capacidades necesarias para adaptar eficazmente las intervenciones de prevención a las necesidades específicas del público destinario (por ejemplo, sensibilidad cultural), pero también  incluyen la organización de la comunidad, la planificación y el desarrollo de recursos, el seguimiento y la evaluación. </a:t>
            </a:r>
            <a:endParaRPr lang="es-MX" noProof="0" dirty="0"/>
          </a:p>
          <a:p>
            <a:pPr marL="0" indent="0">
              <a:buFont typeface="Arial" pitchFamily="34" charset="0"/>
              <a:buNone/>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dirty="0"/>
              <a:t>Crea un </a:t>
            </a:r>
            <a:r>
              <a:rPr lang="es-MX" i="1" dirty="0" err="1"/>
              <a:t>mentimeter</a:t>
            </a:r>
            <a:r>
              <a:rPr lang="es-MX" i="1" dirty="0"/>
              <a:t> </a:t>
            </a:r>
            <a:r>
              <a:rPr lang="es-MX" i="0" dirty="0"/>
              <a:t>con tres diapositivas y pide a los participantes que respondan compartiendo la presentación de</a:t>
            </a:r>
            <a:r>
              <a:rPr lang="es-MX" i="0" baseline="0" dirty="0"/>
              <a:t> </a:t>
            </a:r>
            <a:r>
              <a:rPr lang="es-MX" i="0" baseline="0" dirty="0" err="1"/>
              <a:t>mentimeter</a:t>
            </a:r>
            <a:r>
              <a:rPr lang="es-MX" i="0" baseline="0" dirty="0"/>
              <a:t>. </a:t>
            </a:r>
          </a:p>
          <a:p>
            <a:pPr marL="171450" indent="-171450">
              <a:buFontTx/>
              <a:buChar char="-"/>
            </a:pPr>
            <a:r>
              <a:rPr lang="es-MX" i="0" baseline="0" dirty="0"/>
              <a:t>Diapositiva 1: enumere las palabras y/o frases que caracterizan a un buen facilitador. Utiliza la opción “nube de palabras”. </a:t>
            </a:r>
          </a:p>
          <a:p>
            <a:pPr marL="171450" indent="-171450">
              <a:buFontTx/>
              <a:buChar char="-"/>
            </a:pPr>
            <a:r>
              <a:rPr lang="es-MX" i="0" baseline="0" dirty="0"/>
              <a:t>Diapositiva 2: Señales de preocupación sobre las habilidades de facilitación. Utilice la opción de “nube de palabras.”</a:t>
            </a:r>
          </a:p>
          <a:p>
            <a:pPr marL="171450" indent="-171450">
              <a:buFontTx/>
              <a:buChar char="-"/>
            </a:pPr>
            <a:r>
              <a:rPr lang="es-MX" dirty="0"/>
              <a:t>Diapositiva 3:</a:t>
            </a:r>
            <a:r>
              <a:rPr lang="es-MX" baseline="0" dirty="0"/>
              <a:t> Enumera los desafíos que puede encontrar un facilitador. Utiliza la opción abierta. </a:t>
            </a:r>
          </a:p>
          <a:p>
            <a:pPr marL="171450" indent="-171450">
              <a:buFontTx/>
              <a:buChar char="-"/>
            </a:pPr>
            <a:r>
              <a:rPr lang="es-MX" baseline="0" dirty="0"/>
              <a:t>Comente los resultados de cada diapositiva. </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31795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dirty="0"/>
              <a:t>Si bien es relativamente habitual debatir sobre la ética del tratamiento</a:t>
            </a:r>
            <a:r>
              <a:rPr lang="es-MX" baseline="0" dirty="0"/>
              <a:t> del consumo de sustancias, la reducción de daños y la investigación, es menos habitual analizar la ética de la prevención del consumo de sustancias. Es posible que las actividades de prevención del consumo de sustancias no requieran una intervención física o clínica, pero de todos modos representan una forma de intervención en la vida de las personas.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dirty="0"/>
              <a:t>No es fácil</a:t>
            </a:r>
            <a:r>
              <a:rPr lang="es-MX" baseline="0" dirty="0"/>
              <a:t> ni sencillo influir en los responsables políticos para que den prioridad a la prevención o conseguir que la gente apoye la aplicación de su intervención. La mayoría de las veces es necesario un trabajo coordinado previo, lo que se conoce como “</a:t>
            </a:r>
            <a:r>
              <a:rPr lang="es-MX" baseline="0" dirty="0" err="1"/>
              <a:t>advocacy</a:t>
            </a:r>
            <a:r>
              <a:rPr lang="es-MX" baseline="0" dirty="0"/>
              <a:t>” </a:t>
            </a:r>
          </a:p>
          <a:p>
            <a:pPr marL="171450" indent="-171450">
              <a:buFontTx/>
              <a:buChar char="-"/>
            </a:pPr>
            <a:endParaRPr lang="es-MX" baseline="0" dirty="0"/>
          </a:p>
          <a:p>
            <a:pPr marL="171450" indent="-171450">
              <a:buFontTx/>
              <a:buChar char="-"/>
            </a:pPr>
            <a:r>
              <a:rPr lang="es-MX" dirty="0"/>
              <a:t>Cualquier intervención debe incluir una labor de “</a:t>
            </a:r>
            <a:r>
              <a:rPr lang="es-MX" dirty="0" err="1"/>
              <a:t>advocacy</a:t>
            </a:r>
            <a:r>
              <a:rPr lang="es-MX" dirty="0"/>
              <a:t>” basada</a:t>
            </a:r>
            <a:r>
              <a:rPr lang="es-MX" baseline="0" dirty="0"/>
              <a:t> en información científica. Aunque a menudo los esfuerzos se dedican a persuadir a los órganos decisorios para que introduzcan nuevas políticas, leyes y reglamentos que promuevan la salud, la promoción también es necesaria para mantener el apoyo a dichas acciones una vez aplicadas. </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dirty="0"/>
              <a:t>Las</a:t>
            </a:r>
            <a:r>
              <a:rPr lang="es-MX" baseline="0" dirty="0"/>
              <a:t> siguientes diapositivas corresponden a los principales temas introducidos en la Lectura 2. </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dirty="0"/>
              <a:t>Etiología es un término médico que describe las causas u orígenes de</a:t>
            </a:r>
            <a:r>
              <a:rPr lang="es-MX" baseline="0" dirty="0"/>
              <a:t> las enfermedades u otros trastornos y los factores que los provocan o predisponen a padecerlos. La etiología es importante para la prevención, ya que ayuda a identificar los factores o mecanismos asociados a la aparición de una enfermedad o un problema social, como el consumo de sustancias. Los programas de prevención pueden diseñarse o seleccionarse para abordar estos factores. </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dirty="0"/>
              <a:t>Esta Matriz de Vulnerabilidad pone de relieve cómo la vulnerabilidad al riesgo de una persona o los riesgos a los que está expuesta pueden ser el resultado de la interacción entre características personales y ambientales. Más concretamente, define los factores de riesgo que son fundamentales para el marco.</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dirty="0"/>
              <a:t>Establezca las lecturas 3 y 4 como tareas para realizar antes de la sesión de la próxima semana.</a:t>
            </a:r>
            <a:r>
              <a:rPr lang="en-US" dirty="0"/>
              <a:t> |</a:t>
            </a:r>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6790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MX" dirty="0"/>
              <a:t>Subraye la viñeta subrayada como punto clave que debe abordarse </a:t>
            </a:r>
            <a:endParaRPr lang="en-US" dirty="0"/>
          </a:p>
        </p:txBody>
      </p:sp>
      <p:sp>
        <p:nvSpPr>
          <p:cNvPr id="4" name="3 Marcador de número de diapositiva"/>
          <p:cNvSpPr>
            <a:spLocks noGrp="1"/>
          </p:cNvSpPr>
          <p:nvPr>
            <p:ph type="sldNum" sz="quarter" idx="10"/>
          </p:nvPr>
        </p:nvSpPr>
        <p:spPr/>
        <p:txBody>
          <a:bodyPr/>
          <a:lstStyle/>
          <a:p>
            <a:fld id="{BC0BFBB9-3A6E-44BF-92C9-60B7EAC0104A}" type="slidenum">
              <a:rPr lang="en-US" smtClean="0"/>
              <a:t>20</a:t>
            </a:fld>
            <a:endParaRPr lang="en-US"/>
          </a:p>
        </p:txBody>
      </p:sp>
    </p:spTree>
    <p:extLst>
      <p:ext uri="{BB962C8B-B14F-4D97-AF65-F5344CB8AC3E}">
        <p14:creationId xmlns:p14="http://schemas.microsoft.com/office/powerpoint/2010/main" val="403079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MX" dirty="0"/>
              <a:t>Importante: recuerda que eres un facilitador y no un experto.</a:t>
            </a:r>
            <a:r>
              <a:rPr lang="es-MX" baseline="0" dirty="0"/>
              <a:t> Puedes decir al grupo que volverás a hablar con ellos en caso de que hagan preguntas que no sepas cómo abordar.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MX" baseline="0" dirty="0"/>
              <a:t>El contenido ha sido proporcionado por el propio Curso a partir de la provisión de contenidos de CUNI. </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1398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n-US" dirty="0" err="1"/>
              <a:t>Muestre</a:t>
            </a:r>
            <a:r>
              <a:rPr lang="en-US" dirty="0"/>
              <a:t> </a:t>
            </a:r>
            <a:r>
              <a:rPr lang="en-US" dirty="0" err="1"/>
              <a:t>los</a:t>
            </a:r>
            <a:r>
              <a:rPr lang="en-US" dirty="0"/>
              <a:t> </a:t>
            </a:r>
            <a:r>
              <a:rPr lang="en-US" dirty="0" err="1"/>
              <a:t>temas</a:t>
            </a:r>
            <a:r>
              <a:rPr lang="en-US" dirty="0"/>
              <a:t> de la </a:t>
            </a:r>
            <a:r>
              <a:rPr lang="en-US" dirty="0" err="1"/>
              <a:t>Letura</a:t>
            </a:r>
            <a:r>
              <a:rPr lang="en-US" dirty="0"/>
              <a:t> 1</a:t>
            </a:r>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5968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n-US" dirty="0" err="1"/>
              <a:t>Recordar</a:t>
            </a:r>
            <a:r>
              <a:rPr lang="en-US" dirty="0"/>
              <a:t> </a:t>
            </a:r>
            <a:r>
              <a:rPr lang="en-US" dirty="0" err="1"/>
              <a:t>los</a:t>
            </a:r>
            <a:r>
              <a:rPr lang="en-US" dirty="0"/>
              <a:t> </a:t>
            </a:r>
            <a:r>
              <a:rPr lang="en-US" dirty="0" err="1"/>
              <a:t>objetivos</a:t>
            </a:r>
            <a:r>
              <a:rPr lang="en-US" dirty="0"/>
              <a:t> de la </a:t>
            </a:r>
            <a:r>
              <a:rPr lang="en-US" dirty="0" err="1"/>
              <a:t>Lectura</a:t>
            </a:r>
            <a:r>
              <a:rPr lang="en-US" dirty="0"/>
              <a:t> 1</a:t>
            </a:r>
            <a:r>
              <a:rPr lang="en-US" baseline="0" dirty="0"/>
              <a:t>. </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n-US" dirty="0" err="1"/>
              <a:t>Muestre</a:t>
            </a:r>
            <a:r>
              <a:rPr lang="en-US" dirty="0"/>
              <a:t> </a:t>
            </a:r>
            <a:r>
              <a:rPr lang="en-US" dirty="0" err="1"/>
              <a:t>los</a:t>
            </a:r>
            <a:r>
              <a:rPr lang="en-US" dirty="0"/>
              <a:t> </a:t>
            </a:r>
            <a:r>
              <a:rPr lang="en-US" dirty="0" err="1"/>
              <a:t>temas</a:t>
            </a:r>
            <a:r>
              <a:rPr lang="en-US" dirty="0"/>
              <a:t> de la </a:t>
            </a:r>
            <a:r>
              <a:rPr lang="en-US" dirty="0" err="1"/>
              <a:t>lectura</a:t>
            </a:r>
            <a:r>
              <a:rPr lang="en-US" dirty="0"/>
              <a:t> 2</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5968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n-US" dirty="0" err="1"/>
              <a:t>Recordar</a:t>
            </a:r>
            <a:r>
              <a:rPr lang="en-US" dirty="0"/>
              <a:t> </a:t>
            </a:r>
            <a:r>
              <a:rPr lang="en-US" dirty="0" err="1"/>
              <a:t>los</a:t>
            </a:r>
            <a:r>
              <a:rPr lang="en-US" baseline="0" dirty="0"/>
              <a:t> </a:t>
            </a:r>
            <a:r>
              <a:rPr lang="en-US" baseline="0" dirty="0" err="1"/>
              <a:t>objetivos</a:t>
            </a:r>
            <a:r>
              <a:rPr lang="en-US" baseline="0" dirty="0"/>
              <a:t> de la </a:t>
            </a:r>
            <a:r>
              <a:rPr lang="en-US" baseline="0" dirty="0" err="1"/>
              <a:t>Lectura</a:t>
            </a:r>
            <a:r>
              <a:rPr lang="en-US" baseline="0" dirty="0"/>
              <a:t> 2.</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dirty="0"/>
              <a:t>Deja que los participantes</a:t>
            </a:r>
            <a:r>
              <a:rPr lang="es-MX" baseline="0" dirty="0"/>
              <a:t> trabajen en grupos pequeños (5 personas) por 20 minutos. Pide que compartan sus dudas para buscar respuestas. </a:t>
            </a:r>
          </a:p>
          <a:p>
            <a:pPr marL="171450" indent="-171450">
              <a:buFontTx/>
              <a:buChar char="-"/>
            </a:pPr>
            <a:r>
              <a:rPr lang="es-MX" baseline="0" dirty="0"/>
              <a:t>Invita a cada grupo a nominar a una persona para hablar en la plenaria. </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5968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685800"/>
            <a:ext cx="6635750" cy="3429000"/>
          </a:xfrm>
        </p:spPr>
      </p:sp>
      <p:sp>
        <p:nvSpPr>
          <p:cNvPr id="3" name="Notes Placeholder 2"/>
          <p:cNvSpPr>
            <a:spLocks noGrp="1"/>
          </p:cNvSpPr>
          <p:nvPr>
            <p:ph type="body" idx="1"/>
          </p:nvPr>
        </p:nvSpPr>
        <p:spPr/>
        <p:txBody>
          <a:bodyPr/>
          <a:lstStyle/>
          <a:p>
            <a:pPr marL="171450" indent="-171450">
              <a:buFontTx/>
              <a:buChar char="-"/>
            </a:pPr>
            <a:r>
              <a:rPr lang="es-MX" dirty="0"/>
              <a:t>Las siguientes diapositivas se refieren a los principales</a:t>
            </a:r>
            <a:r>
              <a:rPr lang="es-MX" baseline="0" dirty="0"/>
              <a:t> temas introducidos en la Lección 1. </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95363" y="2130427"/>
            <a:ext cx="11280776"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990726" y="3886200"/>
            <a:ext cx="929005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p>
            <a:fld id="{222CAC23-632D-4B17-869E-88701595844E}" type="datetimeFigureOut">
              <a:rPr lang="en-US" smtClean="0"/>
              <a:t>5/15/24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24ADC43-21D2-4073-B313-F524A94B9CEA}" type="slidenum">
              <a:rPr lang="en-US" smtClean="0"/>
              <a:t>‹Nº›</a:t>
            </a:fld>
            <a:endParaRPr lang="en-US"/>
          </a:p>
        </p:txBody>
      </p:sp>
    </p:spTree>
    <p:extLst>
      <p:ext uri="{BB962C8B-B14F-4D97-AF65-F5344CB8AC3E}">
        <p14:creationId xmlns:p14="http://schemas.microsoft.com/office/powerpoint/2010/main" val="301884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222CAC23-632D-4B17-869E-88701595844E}" type="datetimeFigureOut">
              <a:rPr lang="en-US" smtClean="0"/>
              <a:t>5/15/24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24ADC43-21D2-4073-B313-F524A94B9CEA}" type="slidenum">
              <a:rPr lang="en-US" smtClean="0"/>
              <a:t>‹Nº›</a:t>
            </a:fld>
            <a:endParaRPr lang="en-US"/>
          </a:p>
        </p:txBody>
      </p:sp>
    </p:spTree>
    <p:extLst>
      <p:ext uri="{BB962C8B-B14F-4D97-AF65-F5344CB8AC3E}">
        <p14:creationId xmlns:p14="http://schemas.microsoft.com/office/powerpoint/2010/main" val="239437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621837" y="274640"/>
            <a:ext cx="2986088"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63575" y="274640"/>
            <a:ext cx="8737071"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222CAC23-632D-4B17-869E-88701595844E}" type="datetimeFigureOut">
              <a:rPr lang="en-US" smtClean="0"/>
              <a:t>5/15/24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24ADC43-21D2-4073-B313-F524A94B9CEA}" type="slidenum">
              <a:rPr lang="en-US" smtClean="0"/>
              <a:t>‹Nº›</a:t>
            </a:fld>
            <a:endParaRPr lang="en-US"/>
          </a:p>
        </p:txBody>
      </p:sp>
    </p:spTree>
    <p:extLst>
      <p:ext uri="{BB962C8B-B14F-4D97-AF65-F5344CB8AC3E}">
        <p14:creationId xmlns:p14="http://schemas.microsoft.com/office/powerpoint/2010/main" val="2758511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rPr lang="en-GB"/>
              <a:t>Click to edit Master title style</a:t>
            </a:r>
            <a:endParaRPr/>
          </a:p>
        </p:txBody>
      </p:sp>
      <p:sp>
        <p:nvSpPr>
          <p:cNvPr id="21" name="Shape 21"/>
          <p:cNvSpPr>
            <a:spLocks noGrp="1"/>
          </p:cNvSpPr>
          <p:nvPr>
            <p:ph type="body" idx="1"/>
          </p:nvPr>
        </p:nvSpPr>
        <p:spPr>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27670096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222CAC23-632D-4B17-869E-88701595844E}" type="datetimeFigureOut">
              <a:rPr lang="en-US" smtClean="0"/>
              <a:t>5/15/24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24ADC43-21D2-4073-B313-F524A94B9CEA}" type="slidenum">
              <a:rPr lang="en-US" smtClean="0"/>
              <a:t>‹Nº›</a:t>
            </a:fld>
            <a:endParaRPr lang="en-US"/>
          </a:p>
        </p:txBody>
      </p:sp>
    </p:spTree>
    <p:extLst>
      <p:ext uri="{BB962C8B-B14F-4D97-AF65-F5344CB8AC3E}">
        <p14:creationId xmlns:p14="http://schemas.microsoft.com/office/powerpoint/2010/main" val="222015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8358" y="4406902"/>
            <a:ext cx="11280776"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1048358" y="2906713"/>
            <a:ext cx="1128077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22CAC23-632D-4B17-869E-88701595844E}" type="datetimeFigureOut">
              <a:rPr lang="en-US" smtClean="0"/>
              <a:t>5/15/24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24ADC43-21D2-4073-B313-F524A94B9CEA}" type="slidenum">
              <a:rPr lang="en-US" smtClean="0"/>
              <a:t>‹Nº›</a:t>
            </a:fld>
            <a:endParaRPr lang="en-US"/>
          </a:p>
        </p:txBody>
      </p:sp>
    </p:spTree>
    <p:extLst>
      <p:ext uri="{BB962C8B-B14F-4D97-AF65-F5344CB8AC3E}">
        <p14:creationId xmlns:p14="http://schemas.microsoft.com/office/powerpoint/2010/main" val="197380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663575" y="1600202"/>
            <a:ext cx="58615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746346" y="1600202"/>
            <a:ext cx="58615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p:txBody>
          <a:bodyPr/>
          <a:lstStyle/>
          <a:p>
            <a:fld id="{222CAC23-632D-4B17-869E-88701595844E}" type="datetimeFigureOut">
              <a:rPr lang="en-US" smtClean="0"/>
              <a:t>5/15/24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24ADC43-21D2-4073-B313-F524A94B9CEA}" type="slidenum">
              <a:rPr lang="en-US" smtClean="0"/>
              <a:t>‹Nº›</a:t>
            </a:fld>
            <a:endParaRPr lang="en-US"/>
          </a:p>
        </p:txBody>
      </p:sp>
    </p:spTree>
    <p:extLst>
      <p:ext uri="{BB962C8B-B14F-4D97-AF65-F5344CB8AC3E}">
        <p14:creationId xmlns:p14="http://schemas.microsoft.com/office/powerpoint/2010/main" val="300548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63575" y="1535113"/>
            <a:ext cx="586388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63575" y="2174875"/>
            <a:ext cx="58638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6741739" y="1535113"/>
            <a:ext cx="58661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741739" y="2174875"/>
            <a:ext cx="5866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sz="half" idx="10"/>
          </p:nvPr>
        </p:nvSpPr>
        <p:spPr/>
        <p:txBody>
          <a:bodyPr/>
          <a:lstStyle/>
          <a:p>
            <a:fld id="{222CAC23-632D-4B17-869E-88701595844E}" type="datetimeFigureOut">
              <a:rPr lang="en-US" smtClean="0"/>
              <a:t>5/15/24</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324ADC43-21D2-4073-B313-F524A94B9CEA}" type="slidenum">
              <a:rPr lang="en-US" smtClean="0"/>
              <a:t>‹Nº›</a:t>
            </a:fld>
            <a:endParaRPr lang="en-US"/>
          </a:p>
        </p:txBody>
      </p:sp>
    </p:spTree>
    <p:extLst>
      <p:ext uri="{BB962C8B-B14F-4D97-AF65-F5344CB8AC3E}">
        <p14:creationId xmlns:p14="http://schemas.microsoft.com/office/powerpoint/2010/main" val="163697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p>
            <a:fld id="{222CAC23-632D-4B17-869E-88701595844E}" type="datetimeFigureOut">
              <a:rPr lang="en-US" smtClean="0"/>
              <a:t>5/15/24</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324ADC43-21D2-4073-B313-F524A94B9CEA}" type="slidenum">
              <a:rPr lang="en-US" smtClean="0"/>
              <a:t>‹Nº›</a:t>
            </a:fld>
            <a:endParaRPr lang="en-US"/>
          </a:p>
        </p:txBody>
      </p:sp>
    </p:spTree>
    <p:extLst>
      <p:ext uri="{BB962C8B-B14F-4D97-AF65-F5344CB8AC3E}">
        <p14:creationId xmlns:p14="http://schemas.microsoft.com/office/powerpoint/2010/main" val="355589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2CAC23-632D-4B17-869E-88701595844E}" type="datetimeFigureOut">
              <a:rPr lang="en-US" smtClean="0"/>
              <a:t>5/15/24</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324ADC43-21D2-4073-B313-F524A94B9CEA}" type="slidenum">
              <a:rPr lang="en-US" smtClean="0"/>
              <a:t>‹Nº›</a:t>
            </a:fld>
            <a:endParaRPr lang="en-US"/>
          </a:p>
        </p:txBody>
      </p:sp>
    </p:spTree>
    <p:extLst>
      <p:ext uri="{BB962C8B-B14F-4D97-AF65-F5344CB8AC3E}">
        <p14:creationId xmlns:p14="http://schemas.microsoft.com/office/powerpoint/2010/main" val="18075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3575" y="273050"/>
            <a:ext cx="436623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5188788" y="273052"/>
            <a:ext cx="7419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663575" y="1435102"/>
            <a:ext cx="436623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22CAC23-632D-4B17-869E-88701595844E}" type="datetimeFigureOut">
              <a:rPr lang="en-US" smtClean="0"/>
              <a:t>5/15/24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24ADC43-21D2-4073-B313-F524A94B9CEA}" type="slidenum">
              <a:rPr lang="en-US" smtClean="0"/>
              <a:t>‹Nº›</a:t>
            </a:fld>
            <a:endParaRPr lang="en-US"/>
          </a:p>
        </p:txBody>
      </p:sp>
    </p:spTree>
    <p:extLst>
      <p:ext uri="{BB962C8B-B14F-4D97-AF65-F5344CB8AC3E}">
        <p14:creationId xmlns:p14="http://schemas.microsoft.com/office/powerpoint/2010/main" val="404321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601307" y="4800600"/>
            <a:ext cx="79629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2601307" y="612775"/>
            <a:ext cx="79629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2601307" y="5367338"/>
            <a:ext cx="79629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22CAC23-632D-4B17-869E-88701595844E}" type="datetimeFigureOut">
              <a:rPr lang="en-US" smtClean="0"/>
              <a:t>5/15/24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24ADC43-21D2-4073-B313-F524A94B9CEA}" type="slidenum">
              <a:rPr lang="en-US" smtClean="0"/>
              <a:t>‹Nº›</a:t>
            </a:fld>
            <a:endParaRPr lang="en-US"/>
          </a:p>
        </p:txBody>
      </p:sp>
    </p:spTree>
    <p:extLst>
      <p:ext uri="{BB962C8B-B14F-4D97-AF65-F5344CB8AC3E}">
        <p14:creationId xmlns:p14="http://schemas.microsoft.com/office/powerpoint/2010/main" val="2888378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63576" y="274638"/>
            <a:ext cx="1194435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2 Marcador de texto"/>
          <p:cNvSpPr>
            <a:spLocks noGrp="1"/>
          </p:cNvSpPr>
          <p:nvPr>
            <p:ph type="body" idx="1"/>
          </p:nvPr>
        </p:nvSpPr>
        <p:spPr>
          <a:xfrm>
            <a:off x="663576" y="1600202"/>
            <a:ext cx="1194435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2"/>
          </p:nvPr>
        </p:nvSpPr>
        <p:spPr>
          <a:xfrm>
            <a:off x="663575" y="6356352"/>
            <a:ext cx="30966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CAC23-632D-4B17-869E-88701595844E}" type="datetimeFigureOut">
              <a:rPr lang="en-US" smtClean="0"/>
              <a:t>5/15/24</a:t>
            </a:fld>
            <a:endParaRPr lang="en-US"/>
          </a:p>
        </p:txBody>
      </p:sp>
      <p:sp>
        <p:nvSpPr>
          <p:cNvPr id="5" name="4 Marcador de pie de página"/>
          <p:cNvSpPr>
            <a:spLocks noGrp="1"/>
          </p:cNvSpPr>
          <p:nvPr>
            <p:ph type="ftr" sz="quarter" idx="3"/>
          </p:nvPr>
        </p:nvSpPr>
        <p:spPr>
          <a:xfrm>
            <a:off x="4534430" y="6356352"/>
            <a:ext cx="420264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9511242" y="6356352"/>
            <a:ext cx="30966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ADC43-21D2-4073-B313-F524A94B9CEA}" type="slidenum">
              <a:rPr lang="en-US" smtClean="0"/>
              <a:t>‹Nº›</a:t>
            </a:fld>
            <a:endParaRPr lang="en-US"/>
          </a:p>
        </p:txBody>
      </p:sp>
    </p:spTree>
    <p:extLst>
      <p:ext uri="{BB962C8B-B14F-4D97-AF65-F5344CB8AC3E}">
        <p14:creationId xmlns:p14="http://schemas.microsoft.com/office/powerpoint/2010/main" val="1958339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mooc.cuni.cz/mod/page/view.php?id=3559" TargetMode="External"/><Relationship Id="rId13" Type="http://schemas.openxmlformats.org/officeDocument/2006/relationships/hyperlink" Target="https://mooc.cuni.cz/mod/page/view.php?id=3562" TargetMode="External"/><Relationship Id="rId3" Type="http://schemas.openxmlformats.org/officeDocument/2006/relationships/image" Target="../media/image1.jpg"/><Relationship Id="rId7" Type="http://schemas.openxmlformats.org/officeDocument/2006/relationships/hyperlink" Target="https://mooc.cuni.cz/mod/url/view.php?id=3710" TargetMode="External"/><Relationship Id="rId12" Type="http://schemas.openxmlformats.org/officeDocument/2006/relationships/hyperlink" Target="https://mooc.cuni.cz/mod/page/view.php?id=3561" TargetMode="External"/><Relationship Id="rId2" Type="http://schemas.openxmlformats.org/officeDocument/2006/relationships/notesSlide" Target="../notesSlides/notesSlide10.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mooc.cuni.cz/mod/page/view.php?id=3556" TargetMode="External"/><Relationship Id="rId11" Type="http://schemas.openxmlformats.org/officeDocument/2006/relationships/hyperlink" Target="https://mooc.cuni.cz/mod/quiz/view.php?id=3551" TargetMode="External"/><Relationship Id="rId5" Type="http://schemas.openxmlformats.org/officeDocument/2006/relationships/image" Target="../media/image3.png"/><Relationship Id="rId15" Type="http://schemas.openxmlformats.org/officeDocument/2006/relationships/hyperlink" Target="https://mooc.cuni.cz/course/view.php?id=50&amp;section=2" TargetMode="External"/><Relationship Id="rId10" Type="http://schemas.openxmlformats.org/officeDocument/2006/relationships/hyperlink" Target="https://mooc.cuni.cz/mod/page/view.php?id=3560" TargetMode="External"/><Relationship Id="rId4" Type="http://schemas.openxmlformats.org/officeDocument/2006/relationships/image" Target="../media/image2.png"/><Relationship Id="rId9" Type="http://schemas.openxmlformats.org/officeDocument/2006/relationships/hyperlink" Target="https://mooc.cuni.cz/mod/quiz/view.php?id=3550" TargetMode="External"/><Relationship Id="rId14" Type="http://schemas.openxmlformats.org/officeDocument/2006/relationships/hyperlink" Target="https://mooc.cuni.cz/mod/quiz/view.php?id=3552"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mooc.cuni.cz/mod/page/view.php?id=3559" TargetMode="External"/><Relationship Id="rId13" Type="http://schemas.openxmlformats.org/officeDocument/2006/relationships/hyperlink" Target="https://mooc.cuni.cz/mod/page/view.php?id=3562" TargetMode="External"/><Relationship Id="rId1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hyperlink" Target="https://mooc.cuni.cz/mod/url/view.php?id=3710" TargetMode="External"/><Relationship Id="rId12" Type="http://schemas.openxmlformats.org/officeDocument/2006/relationships/hyperlink" Target="https://mooc.cuni.cz/mod/page/view.php?id=3561" TargetMode="External"/><Relationship Id="rId17" Type="http://schemas.openxmlformats.org/officeDocument/2006/relationships/image" Target="../media/image9.png"/><Relationship Id="rId2" Type="http://schemas.openxmlformats.org/officeDocument/2006/relationships/notesSlide" Target="../notesSlides/notesSlide11.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mooc.cuni.cz/mod/page/view.php?id=3556" TargetMode="External"/><Relationship Id="rId11" Type="http://schemas.openxmlformats.org/officeDocument/2006/relationships/hyperlink" Target="https://mooc.cuni.cz/mod/quiz/view.php?id=3551" TargetMode="External"/><Relationship Id="rId5" Type="http://schemas.openxmlformats.org/officeDocument/2006/relationships/image" Target="../media/image3.png"/><Relationship Id="rId15" Type="http://schemas.openxmlformats.org/officeDocument/2006/relationships/hyperlink" Target="https://mooc.cuni.cz/course/view.php?id=50&amp;section=2" TargetMode="External"/><Relationship Id="rId10" Type="http://schemas.openxmlformats.org/officeDocument/2006/relationships/hyperlink" Target="https://mooc.cuni.cz/mod/page/view.php?id=3560" TargetMode="External"/><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hyperlink" Target="https://mooc.cuni.cz/mod/quiz/view.php?id=3550" TargetMode="External"/><Relationship Id="rId14" Type="http://schemas.openxmlformats.org/officeDocument/2006/relationships/hyperlink" Target="https://mooc.cuni.cz/mod/quiz/view.php?id=355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menti.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mooc.cuni.cz/mod/page/view.php?id=3559" TargetMode="External"/><Relationship Id="rId13" Type="http://schemas.openxmlformats.org/officeDocument/2006/relationships/hyperlink" Target="https://mooc.cuni.cz/mod/page/view.php?id=3562" TargetMode="External"/><Relationship Id="rId3" Type="http://schemas.openxmlformats.org/officeDocument/2006/relationships/image" Target="../media/image1.jpg"/><Relationship Id="rId7" Type="http://schemas.openxmlformats.org/officeDocument/2006/relationships/hyperlink" Target="https://mooc.cuni.cz/mod/url/view.php?id=3710" TargetMode="External"/><Relationship Id="rId12" Type="http://schemas.openxmlformats.org/officeDocument/2006/relationships/hyperlink" Target="https://mooc.cuni.cz/mod/page/view.php?id=3561" TargetMode="External"/><Relationship Id="rId17" Type="http://schemas.openxmlformats.org/officeDocument/2006/relationships/image" Target="../media/image5.png"/><Relationship Id="rId2" Type="http://schemas.openxmlformats.org/officeDocument/2006/relationships/notesSlide" Target="../notesSlides/notesSlide4.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mooc.cuni.cz/mod/page/view.php?id=3556" TargetMode="External"/><Relationship Id="rId11" Type="http://schemas.openxmlformats.org/officeDocument/2006/relationships/hyperlink" Target="https://mooc.cuni.cz/mod/quiz/view.php?id=3551" TargetMode="External"/><Relationship Id="rId5" Type="http://schemas.openxmlformats.org/officeDocument/2006/relationships/image" Target="../media/image3.png"/><Relationship Id="rId15" Type="http://schemas.openxmlformats.org/officeDocument/2006/relationships/hyperlink" Target="https://mooc.cuni.cz/course/view.php?id=50&amp;section=2" TargetMode="External"/><Relationship Id="rId10" Type="http://schemas.openxmlformats.org/officeDocument/2006/relationships/hyperlink" Target="https://mooc.cuni.cz/mod/page/view.php?id=3560" TargetMode="External"/><Relationship Id="rId4" Type="http://schemas.openxmlformats.org/officeDocument/2006/relationships/image" Target="../media/image2.png"/><Relationship Id="rId9" Type="http://schemas.openxmlformats.org/officeDocument/2006/relationships/hyperlink" Target="https://mooc.cuni.cz/mod/quiz/view.php?id=3550" TargetMode="External"/><Relationship Id="rId14" Type="http://schemas.openxmlformats.org/officeDocument/2006/relationships/hyperlink" Target="https://mooc.cuni.cz/mod/quiz/view.php?id=355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mooc.cuni.cz/mod/page/view.php?id=3559" TargetMode="External"/><Relationship Id="rId13" Type="http://schemas.openxmlformats.org/officeDocument/2006/relationships/hyperlink" Target="https://mooc.cuni.cz/mod/page/view.php?id=3562" TargetMode="External"/><Relationship Id="rId3" Type="http://schemas.openxmlformats.org/officeDocument/2006/relationships/image" Target="../media/image1.jpg"/><Relationship Id="rId7" Type="http://schemas.openxmlformats.org/officeDocument/2006/relationships/hyperlink" Target="https://mooc.cuni.cz/mod/url/view.php?id=3710" TargetMode="External"/><Relationship Id="rId12" Type="http://schemas.openxmlformats.org/officeDocument/2006/relationships/hyperlink" Target="https://mooc.cuni.cz/mod/page/view.php?id=3561" TargetMode="External"/><Relationship Id="rId2" Type="http://schemas.openxmlformats.org/officeDocument/2006/relationships/notesSlide" Target="../notesSlides/notesSlide6.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mooc.cuni.cz/mod/page/view.php?id=3556" TargetMode="External"/><Relationship Id="rId11" Type="http://schemas.openxmlformats.org/officeDocument/2006/relationships/hyperlink" Target="https://mooc.cuni.cz/mod/quiz/view.php?id=3551" TargetMode="External"/><Relationship Id="rId5" Type="http://schemas.openxmlformats.org/officeDocument/2006/relationships/image" Target="../media/image3.png"/><Relationship Id="rId15" Type="http://schemas.openxmlformats.org/officeDocument/2006/relationships/hyperlink" Target="https://mooc.cuni.cz/course/view.php?id=50&amp;section=2" TargetMode="External"/><Relationship Id="rId10" Type="http://schemas.openxmlformats.org/officeDocument/2006/relationships/hyperlink" Target="https://mooc.cuni.cz/mod/page/view.php?id=3560" TargetMode="External"/><Relationship Id="rId4" Type="http://schemas.openxmlformats.org/officeDocument/2006/relationships/image" Target="../media/image2.png"/><Relationship Id="rId9" Type="http://schemas.openxmlformats.org/officeDocument/2006/relationships/hyperlink" Target="https://mooc.cuni.cz/mod/quiz/view.php?id=3550" TargetMode="External"/><Relationship Id="rId14" Type="http://schemas.openxmlformats.org/officeDocument/2006/relationships/hyperlink" Target="https://mooc.cuni.cz/mod/quiz/view.php?id=355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mooc.cuni.cz/mod/page/view.php?id=3559" TargetMode="External"/><Relationship Id="rId13" Type="http://schemas.openxmlformats.org/officeDocument/2006/relationships/hyperlink" Target="https://mooc.cuni.cz/mod/page/view.php?id=3562" TargetMode="External"/><Relationship Id="rId3" Type="http://schemas.openxmlformats.org/officeDocument/2006/relationships/image" Target="../media/image1.jpg"/><Relationship Id="rId7" Type="http://schemas.openxmlformats.org/officeDocument/2006/relationships/hyperlink" Target="https://mooc.cuni.cz/mod/url/view.php?id=3710" TargetMode="External"/><Relationship Id="rId12" Type="http://schemas.openxmlformats.org/officeDocument/2006/relationships/hyperlink" Target="https://mooc.cuni.cz/mod/page/view.php?id=356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mooc.cuni.cz/mod/page/view.php?id=3556" TargetMode="External"/><Relationship Id="rId11" Type="http://schemas.openxmlformats.org/officeDocument/2006/relationships/hyperlink" Target="https://mooc.cuni.cz/mod/quiz/view.php?id=3551" TargetMode="External"/><Relationship Id="rId5" Type="http://schemas.openxmlformats.org/officeDocument/2006/relationships/image" Target="../media/image3.png"/><Relationship Id="rId15" Type="http://schemas.openxmlformats.org/officeDocument/2006/relationships/hyperlink" Target="https://mooc.cuni.cz/course/view.php?id=50&amp;section=2" TargetMode="External"/><Relationship Id="rId10" Type="http://schemas.openxmlformats.org/officeDocument/2006/relationships/hyperlink" Target="https://mooc.cuni.cz/mod/page/view.php?id=3560" TargetMode="External"/><Relationship Id="rId4" Type="http://schemas.openxmlformats.org/officeDocument/2006/relationships/image" Target="../media/image2.png"/><Relationship Id="rId9" Type="http://schemas.openxmlformats.org/officeDocument/2006/relationships/hyperlink" Target="https://mooc.cuni.cz/mod/quiz/view.php?id=3550" TargetMode="External"/><Relationship Id="rId14" Type="http://schemas.openxmlformats.org/officeDocument/2006/relationships/hyperlink" Target="https://mooc.cuni.cz/mod/quiz/view.php?id=355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0731C4B0-1954-164E-8C23-18D83DC2C712}"/>
              </a:ext>
            </a:extLst>
          </p:cNvPr>
          <p:cNvPicPr/>
          <p:nvPr/>
        </p:nvPicPr>
        <p:blipFill>
          <a:blip r:embed="rId3">
            <a:extLst>
              <a:ext uri="{28A0092B-C50C-407E-A947-70E740481C1C}">
                <a14:useLocalDpi xmlns:a14="http://schemas.microsoft.com/office/drawing/2010/main"/>
              </a:ext>
            </a:extLst>
          </a:blip>
          <a:stretch>
            <a:fillRect/>
          </a:stretch>
        </p:blipFill>
        <p:spPr bwMode="auto">
          <a:xfrm>
            <a:off x="8502329" y="639351"/>
            <a:ext cx="4220426" cy="804999"/>
          </a:xfrm>
          <a:prstGeom prst="rect">
            <a:avLst/>
          </a:prstGeom>
          <a:noFill/>
        </p:spPr>
      </p:pic>
      <p:pic>
        <p:nvPicPr>
          <p:cNvPr id="6" name="Picture 5" descr="A picture containing shape&#10;&#10;Description automatically generated">
            <a:extLst>
              <a:ext uri="{FF2B5EF4-FFF2-40B4-BE49-F238E27FC236}">
                <a16:creationId xmlns:a16="http://schemas.microsoft.com/office/drawing/2014/main" id="{1563A587-A94E-7A4C-B0EC-C480CB76150C}"/>
              </a:ext>
            </a:extLst>
          </p:cNvPr>
          <p:cNvPicPr>
            <a:picLocks noChangeAspect="1"/>
          </p:cNvPicPr>
          <p:nvPr/>
        </p:nvPicPr>
        <p:blipFill>
          <a:blip r:embed="rId4"/>
          <a:stretch>
            <a:fillRect/>
          </a:stretch>
        </p:blipFill>
        <p:spPr>
          <a:xfrm>
            <a:off x="443062" y="427419"/>
            <a:ext cx="5214443" cy="1177446"/>
          </a:xfrm>
          <a:prstGeom prst="rect">
            <a:avLst/>
          </a:prstGeom>
        </p:spPr>
      </p:pic>
      <p:pic>
        <p:nvPicPr>
          <p:cNvPr id="8" name="Picture 7" descr="Logo, company name&#10;&#10;Description automatically generated">
            <a:extLst>
              <a:ext uri="{FF2B5EF4-FFF2-40B4-BE49-F238E27FC236}">
                <a16:creationId xmlns:a16="http://schemas.microsoft.com/office/drawing/2014/main" id="{EFA9959C-837D-1A4D-898F-6B31A29B5D59}"/>
              </a:ext>
            </a:extLst>
          </p:cNvPr>
          <p:cNvPicPr>
            <a:picLocks noChangeAspect="1"/>
          </p:cNvPicPr>
          <p:nvPr/>
        </p:nvPicPr>
        <p:blipFill>
          <a:blip r:embed="rId5"/>
          <a:stretch>
            <a:fillRect/>
          </a:stretch>
        </p:blipFill>
        <p:spPr>
          <a:xfrm>
            <a:off x="6029402" y="427422"/>
            <a:ext cx="2137683" cy="1305353"/>
          </a:xfrm>
          <a:prstGeom prst="rect">
            <a:avLst/>
          </a:prstGeom>
        </p:spPr>
      </p:pic>
      <p:sp>
        <p:nvSpPr>
          <p:cNvPr id="5" name="Date Placeholder 4">
            <a:extLst>
              <a:ext uri="{FF2B5EF4-FFF2-40B4-BE49-F238E27FC236}">
                <a16:creationId xmlns:a16="http://schemas.microsoft.com/office/drawing/2014/main" id="{FAC75AB9-8DB7-EA46-90A2-6D34E9775566}"/>
              </a:ext>
            </a:extLst>
          </p:cNvPr>
          <p:cNvSpPr>
            <a:spLocks noGrp="1"/>
          </p:cNvSpPr>
          <p:nvPr>
            <p:ph type="dt" sz="half" idx="10"/>
          </p:nvPr>
        </p:nvSpPr>
        <p:spPr/>
        <p:txBody>
          <a:bodyPr/>
          <a:lstStyle/>
          <a:p>
            <a:fld id="{A3DD4DF0-9A38-664C-8B4A-D827078BFFF0}" type="datetime1">
              <a:rPr lang="en-GB" smtClean="0">
                <a:solidFill>
                  <a:prstClr val="black">
                    <a:tint val="75000"/>
                  </a:prstClr>
                </a:solidFill>
              </a:rPr>
              <a:pPr/>
              <a:t>15/05/2024</a:t>
            </a:fld>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59A9C42B-2D64-7E4F-ACD3-F86E1ED84152}"/>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a:t>
            </a:fld>
            <a:endParaRPr lang="en-US" dirty="0">
              <a:solidFill>
                <a:prstClr val="black">
                  <a:tint val="75000"/>
                </a:prstClr>
              </a:solidFill>
            </a:endParaRPr>
          </a:p>
        </p:txBody>
      </p:sp>
      <p:sp>
        <p:nvSpPr>
          <p:cNvPr id="13" name="Title 1">
            <a:extLst>
              <a:ext uri="{FF2B5EF4-FFF2-40B4-BE49-F238E27FC236}">
                <a16:creationId xmlns:a16="http://schemas.microsoft.com/office/drawing/2014/main" id="{B2514D65-A69B-0B44-93CF-C87C0BE5D463}"/>
              </a:ext>
            </a:extLst>
          </p:cNvPr>
          <p:cNvSpPr txBox="1">
            <a:spLocks/>
          </p:cNvSpPr>
          <p:nvPr/>
        </p:nvSpPr>
        <p:spPr>
          <a:xfrm>
            <a:off x="1523206" y="3484053"/>
            <a:ext cx="9144000" cy="804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000"/>
              </a:spcBef>
            </a:pPr>
            <a:r>
              <a:rPr lang="en-US" sz="7600" b="1" i="1" dirty="0">
                <a:solidFill>
                  <a:srgbClr val="739D40"/>
                </a:solidFill>
              </a:rPr>
              <a:t>INEP Plus</a:t>
            </a:r>
            <a:br>
              <a:rPr lang="en-US" sz="7600" b="1" i="1" dirty="0">
                <a:solidFill>
                  <a:srgbClr val="739D40"/>
                </a:solidFill>
              </a:rPr>
            </a:br>
            <a:endParaRPr lang="en-US" sz="7600" b="1" i="1" dirty="0">
              <a:solidFill>
                <a:srgbClr val="739D40"/>
              </a:solidFill>
              <a:latin typeface="+mn-lt"/>
              <a:ea typeface="+mn-ea"/>
              <a:cs typeface="+mn-cs"/>
            </a:endParaRPr>
          </a:p>
        </p:txBody>
      </p:sp>
      <p:sp>
        <p:nvSpPr>
          <p:cNvPr id="14" name="Subtitle 2">
            <a:extLst>
              <a:ext uri="{FF2B5EF4-FFF2-40B4-BE49-F238E27FC236}">
                <a16:creationId xmlns:a16="http://schemas.microsoft.com/office/drawing/2014/main" id="{099F59AF-29BB-E047-981F-1BA7EB2B8F37}"/>
              </a:ext>
            </a:extLst>
          </p:cNvPr>
          <p:cNvSpPr txBox="1">
            <a:spLocks/>
          </p:cNvSpPr>
          <p:nvPr/>
        </p:nvSpPr>
        <p:spPr>
          <a:xfrm>
            <a:off x="1238250" y="4145255"/>
            <a:ext cx="9715500" cy="11774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rgbClr val="0070C0"/>
                </a:solidFill>
              </a:rPr>
              <a:t>Introducción “Facilitada” a la Prevención Basada en Evidencia</a:t>
            </a:r>
          </a:p>
        </p:txBody>
      </p:sp>
    </p:spTree>
    <p:extLst>
      <p:ext uri="{BB962C8B-B14F-4D97-AF65-F5344CB8AC3E}">
        <p14:creationId xmlns:p14="http://schemas.microsoft.com/office/powerpoint/2010/main" val="4058582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23595" y="469745"/>
            <a:ext cx="5443324"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10</a:t>
            </a:fld>
            <a:endParaRPr lang="en-US">
              <a:solidFill>
                <a:prstClr val="black">
                  <a:tint val="75000"/>
                </a:prstClr>
              </a:solidFill>
            </a:endParaRPr>
          </a:p>
        </p:txBody>
      </p:sp>
      <p:sp>
        <p:nvSpPr>
          <p:cNvPr id="30" name="Rectangle 20">
            <a:hlinkClick r:id="rId6"/>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rId7"/>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rId8"/>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rId9"/>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rId10"/>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Rectangle 8">
            <a:hlinkClick r:id="rId11"/>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rId12"/>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rId13"/>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rId14"/>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Rectangle 32">
            <a:extLst>
              <a:ext uri="{FF2B5EF4-FFF2-40B4-BE49-F238E27FC236}">
                <a16:creationId xmlns:a16="http://schemas.microsoft.com/office/drawing/2014/main" id="{39280AE6-9661-3B43-87E8-3A29D7D1173C}"/>
              </a:ext>
            </a:extLst>
          </p:cNvPr>
          <p:cNvSpPr>
            <a:spLocks noChangeArrowheads="1"/>
          </p:cNvSpPr>
          <p:nvPr/>
        </p:nvSpPr>
        <p:spPr bwMode="auto">
          <a:xfrm>
            <a:off x="1114468" y="2381820"/>
            <a:ext cx="10720801"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25392"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1200"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hlinkClick r:id="rId15"/>
              </a:rPr>
            </a:br>
            <a:endParaRPr lang="en-US" altLang="en-US" sz="3000" dirty="0">
              <a:solidFill>
                <a:schemeClr val="accent5"/>
              </a:solidFill>
              <a:latin typeface="+mn-lt"/>
            </a:endParaRPr>
          </a:p>
          <a:p>
            <a:endParaRPr lang="en-US" altLang="en-US" sz="3000" dirty="0">
              <a:solidFill>
                <a:srgbClr val="00B050"/>
              </a:solidFill>
              <a:latin typeface="+mn-lt"/>
            </a:endParaRPr>
          </a:p>
        </p:txBody>
      </p:sp>
      <p:sp>
        <p:nvSpPr>
          <p:cNvPr id="42" name="Rectangle 34">
            <a:extLst>
              <a:ext uri="{FF2B5EF4-FFF2-40B4-BE49-F238E27FC236}">
                <a16:creationId xmlns:a16="http://schemas.microsoft.com/office/drawing/2014/main" id="{8F9FD3A3-7849-D54C-A075-78B5B188A89E}"/>
              </a:ext>
            </a:extLst>
          </p:cNvPr>
          <p:cNvSpPr>
            <a:spLocks noChangeArrowheads="1"/>
          </p:cNvSpPr>
          <p:nvPr/>
        </p:nvSpPr>
        <p:spPr bwMode="auto">
          <a:xfrm>
            <a:off x="1114469" y="360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dirty="0">
              <a:solidFill>
                <a:prstClr val="black"/>
              </a:solidFill>
            </a:endParaRPr>
          </a:p>
        </p:txBody>
      </p:sp>
      <p:sp>
        <p:nvSpPr>
          <p:cNvPr id="46" name="Rectangle 38">
            <a:extLst>
              <a:ext uri="{FF2B5EF4-FFF2-40B4-BE49-F238E27FC236}">
                <a16:creationId xmlns:a16="http://schemas.microsoft.com/office/drawing/2014/main" id="{BF2ECDC8-900C-3F44-9825-B3E7A7C2D9F4}"/>
              </a:ext>
            </a:extLst>
          </p:cNvPr>
          <p:cNvSpPr>
            <a:spLocks noChangeArrowheads="1"/>
          </p:cNvSpPr>
          <p:nvPr/>
        </p:nvSpPr>
        <p:spPr bwMode="auto">
          <a:xfrm>
            <a:off x="1114469" y="47290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7" name="Rectangle 39">
            <a:extLst>
              <a:ext uri="{FF2B5EF4-FFF2-40B4-BE49-F238E27FC236}">
                <a16:creationId xmlns:a16="http://schemas.microsoft.com/office/drawing/2014/main" id="{DE4A0A2D-0521-414C-909B-D78477366831}"/>
              </a:ext>
            </a:extLst>
          </p:cNvPr>
          <p:cNvSpPr>
            <a:spLocks noChangeArrowheads="1"/>
          </p:cNvSpPr>
          <p:nvPr/>
        </p:nvSpPr>
        <p:spPr bwMode="auto">
          <a:xfrm>
            <a:off x="1114469" y="50338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9" name="Rectangle 41">
            <a:extLst>
              <a:ext uri="{FF2B5EF4-FFF2-40B4-BE49-F238E27FC236}">
                <a16:creationId xmlns:a16="http://schemas.microsoft.com/office/drawing/2014/main" id="{C188B322-FE0B-6C43-8DC6-014C0EAD9312}"/>
              </a:ext>
            </a:extLst>
          </p:cNvPr>
          <p:cNvSpPr>
            <a:spLocks noChangeArrowheads="1"/>
          </p:cNvSpPr>
          <p:nvPr/>
        </p:nvSpPr>
        <p:spPr bwMode="auto">
          <a:xfrm>
            <a:off x="1114469" y="56434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9" name="Rettangolo 8"/>
          <p:cNvSpPr/>
          <p:nvPr/>
        </p:nvSpPr>
        <p:spPr>
          <a:xfrm>
            <a:off x="1844599" y="1659067"/>
            <a:ext cx="9585477" cy="646331"/>
          </a:xfrm>
          <a:prstGeom prst="rect">
            <a:avLst/>
          </a:prstGeom>
        </p:spPr>
        <p:txBody>
          <a:bodyPr wrap="square">
            <a:spAutoFit/>
          </a:bodyPr>
          <a:lstStyle/>
          <a:p>
            <a:pPr algn="ctr"/>
            <a:r>
              <a:rPr lang="es-MX" sz="3600" b="1" dirty="0">
                <a:solidFill>
                  <a:srgbClr val="0070C0"/>
                </a:solidFill>
              </a:rPr>
              <a:t>¿Por qué es importante la prevención? </a:t>
            </a:r>
            <a:endParaRPr lang="it-IT" sz="3600" b="1" dirty="0">
              <a:solidFill>
                <a:srgbClr val="0070C0"/>
              </a:solidFill>
            </a:endParaRPr>
          </a:p>
        </p:txBody>
      </p:sp>
      <p:sp>
        <p:nvSpPr>
          <p:cNvPr id="10" name="Rettangolo 9"/>
          <p:cNvSpPr/>
          <p:nvPr/>
        </p:nvSpPr>
        <p:spPr>
          <a:xfrm>
            <a:off x="2211917" y="2589486"/>
            <a:ext cx="8438465" cy="892552"/>
          </a:xfrm>
          <a:prstGeom prst="rect">
            <a:avLst/>
          </a:prstGeom>
        </p:spPr>
        <p:txBody>
          <a:bodyPr wrap="square">
            <a:spAutoFit/>
          </a:bodyPr>
          <a:lstStyle/>
          <a:p>
            <a:pPr lvl="0" algn="ctr"/>
            <a:r>
              <a:rPr lang="es-MX" sz="2600" dirty="0">
                <a:solidFill>
                  <a:srgbClr val="00B050"/>
                </a:solidFill>
              </a:rPr>
              <a:t>El 60% de las muertes en el mundo son causadas por enfermedades y condiciones no transmisibles (OMS) </a:t>
            </a:r>
          </a:p>
        </p:txBody>
      </p:sp>
      <p:pic>
        <p:nvPicPr>
          <p:cNvPr id="1027"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925622" y="1722911"/>
            <a:ext cx="2037382"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10"/>
          <p:cNvSpPr/>
          <p:nvPr/>
        </p:nvSpPr>
        <p:spPr>
          <a:xfrm>
            <a:off x="441171" y="3950669"/>
            <a:ext cx="12459275" cy="2246769"/>
          </a:xfrm>
          <a:prstGeom prst="rect">
            <a:avLst/>
          </a:prstGeom>
        </p:spPr>
        <p:txBody>
          <a:bodyPr wrap="square">
            <a:spAutoFit/>
          </a:bodyPr>
          <a:lstStyle/>
          <a:p>
            <a:pPr marL="342900" indent="-342900" algn="just">
              <a:buFont typeface="Arial" pitchFamily="34" charset="0"/>
              <a:buChar char="•"/>
            </a:pPr>
            <a:r>
              <a:rPr lang="es-MX" sz="2400" dirty="0"/>
              <a:t>El objetivo prevenir el uso de sustancias es impedir o retrasar el inicio del consumo. </a:t>
            </a:r>
          </a:p>
          <a:p>
            <a:pPr algn="just"/>
            <a:endParaRPr lang="es-MX" sz="1000" dirty="0"/>
          </a:p>
          <a:p>
            <a:pPr marL="342900" indent="-342900" algn="just">
              <a:buFont typeface="Arial" pitchFamily="34" charset="0"/>
              <a:buChar char="•"/>
            </a:pPr>
            <a:r>
              <a:rPr lang="es-MX" sz="2400" dirty="0"/>
              <a:t>Puede ayudar a evitar que, los que han empezado a consumir desarrollen trastornos por usar sustancias, problemas sanitarios y sociales asociados. </a:t>
            </a:r>
          </a:p>
          <a:p>
            <a:pPr marL="342900" indent="-342900" algn="just">
              <a:buFont typeface="Arial" pitchFamily="34" charset="0"/>
              <a:buChar char="•"/>
            </a:pPr>
            <a:endParaRPr lang="es-MX" sz="1000" dirty="0"/>
          </a:p>
          <a:p>
            <a:pPr marL="342900" indent="-342900" algn="just">
              <a:buFont typeface="Arial" pitchFamily="34" charset="0"/>
              <a:buChar char="•"/>
            </a:pPr>
            <a:r>
              <a:rPr lang="es-MX" sz="2400" dirty="0"/>
              <a:t>Fomenta el desarrollo sano y seguro de niñas, niños y jóvenes, para que puedan aprovechar su talento y potencial. </a:t>
            </a:r>
          </a:p>
        </p:txBody>
      </p:sp>
    </p:spTree>
    <p:extLst>
      <p:ext uri="{BB962C8B-B14F-4D97-AF65-F5344CB8AC3E}">
        <p14:creationId xmlns:p14="http://schemas.microsoft.com/office/powerpoint/2010/main" val="379343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8075910"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587078" y="350679"/>
            <a:ext cx="4392488"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83219" y="41116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11</a:t>
            </a:fld>
            <a:endParaRPr lang="en-US">
              <a:solidFill>
                <a:prstClr val="black">
                  <a:tint val="75000"/>
                </a:prstClr>
              </a:solidFill>
            </a:endParaRPr>
          </a:p>
        </p:txBody>
      </p:sp>
      <p:sp>
        <p:nvSpPr>
          <p:cNvPr id="30" name="Rectangle 20">
            <a:hlinkClick r:id="rId6"/>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rId7"/>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rId8"/>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rId9"/>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rId10"/>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rId11"/>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rId12"/>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rId13"/>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rId14"/>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Rectangle 32">
            <a:extLst>
              <a:ext uri="{FF2B5EF4-FFF2-40B4-BE49-F238E27FC236}">
                <a16:creationId xmlns:a16="http://schemas.microsoft.com/office/drawing/2014/main" id="{39280AE6-9661-3B43-87E8-3A29D7D1173C}"/>
              </a:ext>
            </a:extLst>
          </p:cNvPr>
          <p:cNvSpPr>
            <a:spLocks noChangeArrowheads="1"/>
          </p:cNvSpPr>
          <p:nvPr/>
        </p:nvSpPr>
        <p:spPr bwMode="auto">
          <a:xfrm>
            <a:off x="1114468" y="2381820"/>
            <a:ext cx="10720801"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25392"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1200"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hlinkClick r:id="rId15"/>
              </a:rPr>
            </a:br>
            <a:endParaRPr lang="en-US" altLang="en-US" sz="3000" dirty="0">
              <a:solidFill>
                <a:schemeClr val="accent5"/>
              </a:solidFill>
              <a:latin typeface="+mn-lt"/>
            </a:endParaRPr>
          </a:p>
          <a:p>
            <a:endParaRPr lang="en-US" altLang="en-US" sz="3000" dirty="0">
              <a:solidFill>
                <a:srgbClr val="00B050"/>
              </a:solidFill>
              <a:latin typeface="+mn-lt"/>
            </a:endParaRPr>
          </a:p>
        </p:txBody>
      </p:sp>
      <p:sp>
        <p:nvSpPr>
          <p:cNvPr id="42" name="Rectangle 34">
            <a:extLst>
              <a:ext uri="{FF2B5EF4-FFF2-40B4-BE49-F238E27FC236}">
                <a16:creationId xmlns:a16="http://schemas.microsoft.com/office/drawing/2014/main" id="{8F9FD3A3-7849-D54C-A075-78B5B188A89E}"/>
              </a:ext>
            </a:extLst>
          </p:cNvPr>
          <p:cNvSpPr>
            <a:spLocks noChangeArrowheads="1"/>
          </p:cNvSpPr>
          <p:nvPr/>
        </p:nvSpPr>
        <p:spPr bwMode="auto">
          <a:xfrm>
            <a:off x="1114469" y="360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dirty="0">
              <a:solidFill>
                <a:prstClr val="black"/>
              </a:solidFill>
            </a:endParaRPr>
          </a:p>
        </p:txBody>
      </p:sp>
      <p:sp>
        <p:nvSpPr>
          <p:cNvPr id="46" name="Rectangle 38">
            <a:extLst>
              <a:ext uri="{FF2B5EF4-FFF2-40B4-BE49-F238E27FC236}">
                <a16:creationId xmlns:a16="http://schemas.microsoft.com/office/drawing/2014/main" id="{BF2ECDC8-900C-3F44-9825-B3E7A7C2D9F4}"/>
              </a:ext>
            </a:extLst>
          </p:cNvPr>
          <p:cNvSpPr>
            <a:spLocks noChangeArrowheads="1"/>
          </p:cNvSpPr>
          <p:nvPr/>
        </p:nvSpPr>
        <p:spPr bwMode="auto">
          <a:xfrm>
            <a:off x="1114469" y="47290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7" name="Rectangle 39">
            <a:extLst>
              <a:ext uri="{FF2B5EF4-FFF2-40B4-BE49-F238E27FC236}">
                <a16:creationId xmlns:a16="http://schemas.microsoft.com/office/drawing/2014/main" id="{DE4A0A2D-0521-414C-909B-D78477366831}"/>
              </a:ext>
            </a:extLst>
          </p:cNvPr>
          <p:cNvSpPr>
            <a:spLocks noChangeArrowheads="1"/>
          </p:cNvSpPr>
          <p:nvPr/>
        </p:nvSpPr>
        <p:spPr bwMode="auto">
          <a:xfrm>
            <a:off x="1114469" y="50338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9" name="Rectangle 41">
            <a:extLst>
              <a:ext uri="{FF2B5EF4-FFF2-40B4-BE49-F238E27FC236}">
                <a16:creationId xmlns:a16="http://schemas.microsoft.com/office/drawing/2014/main" id="{C188B322-FE0B-6C43-8DC6-014C0EAD9312}"/>
              </a:ext>
            </a:extLst>
          </p:cNvPr>
          <p:cNvSpPr>
            <a:spLocks noChangeArrowheads="1"/>
          </p:cNvSpPr>
          <p:nvPr/>
        </p:nvSpPr>
        <p:spPr bwMode="auto">
          <a:xfrm>
            <a:off x="1114469" y="56434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51" name="TextBox 50">
            <a:extLst>
              <a:ext uri="{FF2B5EF4-FFF2-40B4-BE49-F238E27FC236}">
                <a16:creationId xmlns:a16="http://schemas.microsoft.com/office/drawing/2014/main" id="{B5AE2163-F8B8-F648-9CC4-4A9CB173D44D}"/>
              </a:ext>
            </a:extLst>
          </p:cNvPr>
          <p:cNvSpPr txBox="1"/>
          <p:nvPr/>
        </p:nvSpPr>
        <p:spPr>
          <a:xfrm>
            <a:off x="695390" y="1615941"/>
            <a:ext cx="11139881" cy="590931"/>
          </a:xfrm>
          <a:prstGeom prst="rect">
            <a:avLst/>
          </a:prstGeom>
          <a:noFill/>
        </p:spPr>
        <p:txBody>
          <a:bodyPr wrap="square" rtlCol="0">
            <a:spAutoFit/>
          </a:bodyPr>
          <a:lstStyle/>
          <a:p>
            <a:pPr algn="ctr">
              <a:lnSpc>
                <a:spcPct val="90000"/>
              </a:lnSpc>
              <a:spcBef>
                <a:spcPts val="1000"/>
              </a:spcBef>
            </a:pPr>
            <a:r>
              <a:rPr lang="en-US" sz="3600" b="1" dirty="0">
                <a:solidFill>
                  <a:srgbClr val="0070C0"/>
                </a:solidFill>
              </a:rPr>
              <a:t>Recursos</a:t>
            </a:r>
            <a:endParaRPr lang="en-US" sz="1050" b="1" dirty="0">
              <a:solidFill>
                <a:srgbClr val="0070C0"/>
              </a:solidFill>
            </a:endParaRPr>
          </a:p>
        </p:txBody>
      </p:sp>
      <p:sp>
        <p:nvSpPr>
          <p:cNvPr id="3" name="Rettangolo 2"/>
          <p:cNvSpPr/>
          <p:nvPr/>
        </p:nvSpPr>
        <p:spPr>
          <a:xfrm>
            <a:off x="723595" y="3177239"/>
            <a:ext cx="11392477" cy="461665"/>
          </a:xfrm>
          <a:prstGeom prst="rect">
            <a:avLst/>
          </a:prstGeom>
        </p:spPr>
        <p:txBody>
          <a:bodyPr wrap="square">
            <a:spAutoFit/>
          </a:bodyPr>
          <a:lstStyle/>
          <a:p>
            <a:endParaRPr lang="en-US" sz="2400" dirty="0">
              <a:solidFill>
                <a:srgbClr val="FF0000"/>
              </a:solidFill>
            </a:endParaRPr>
          </a:p>
        </p:txBody>
      </p:sp>
      <p:pic>
        <p:nvPicPr>
          <p:cNvPr id="2051"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91" y="2247757"/>
            <a:ext cx="3572398" cy="35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r.donini\Pictures\Screenshot_20181016-163904~2.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50090" y="2267688"/>
            <a:ext cx="3404178" cy="350035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A7355F75-47AF-FB44-A315-95BCD73018A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6183" y="2206872"/>
            <a:ext cx="3577707" cy="3548442"/>
          </a:xfrm>
          <a:prstGeom prst="rect">
            <a:avLst/>
          </a:prstGeom>
        </p:spPr>
      </p:pic>
      <p:pic>
        <p:nvPicPr>
          <p:cNvPr id="11" name="Imagen 10">
            <a:extLst>
              <a:ext uri="{FF2B5EF4-FFF2-40B4-BE49-F238E27FC236}">
                <a16:creationId xmlns:a16="http://schemas.microsoft.com/office/drawing/2014/main" id="{552D55C2-2FF5-794E-84C9-2B3ADD52CC6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5846" y="2199664"/>
            <a:ext cx="3732329" cy="3548443"/>
          </a:xfrm>
          <a:prstGeom prst="rect">
            <a:avLst/>
          </a:prstGeom>
        </p:spPr>
      </p:pic>
    </p:spTree>
    <p:extLst>
      <p:ext uri="{BB962C8B-B14F-4D97-AF65-F5344CB8AC3E}">
        <p14:creationId xmlns:p14="http://schemas.microsoft.com/office/powerpoint/2010/main" val="184294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07052" y="264363"/>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12</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114468" y="4396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463594" y="1425976"/>
            <a:ext cx="12121605" cy="2139047"/>
          </a:xfrm>
          <a:prstGeom prst="rect">
            <a:avLst/>
          </a:prstGeom>
          <a:noFill/>
        </p:spPr>
        <p:txBody>
          <a:bodyPr wrap="square" rtlCol="0">
            <a:spAutoFit/>
          </a:bodyPr>
          <a:lstStyle/>
          <a:p>
            <a:pPr algn="ctr"/>
            <a:r>
              <a:rPr lang="es-MX" sz="3600" b="1" dirty="0">
                <a:solidFill>
                  <a:srgbClr val="0070C0"/>
                </a:solidFill>
              </a:rPr>
              <a:t>El papel de los profesionales de la salud – rostro y voz de la prevención en la sociedad </a:t>
            </a:r>
            <a:endParaRPr lang="en-US" sz="3600" b="1" dirty="0">
              <a:solidFill>
                <a:srgbClr val="0070C0"/>
              </a:solidFill>
            </a:endParaRPr>
          </a:p>
          <a:p>
            <a:endParaRPr lang="en-US" sz="3600" b="1" dirty="0">
              <a:solidFill>
                <a:srgbClr val="0070C0"/>
              </a:solidFill>
            </a:endParaRPr>
          </a:p>
          <a:p>
            <a:r>
              <a:rPr lang="es-MX" sz="2500" b="1" dirty="0">
                <a:solidFill>
                  <a:srgbClr val="00B050"/>
                </a:solidFill>
              </a:rPr>
              <a:t>¿Qué competencias son necesarias para realizar intervenciones de prevención de calidad? </a:t>
            </a:r>
            <a:endParaRPr lang="en-US" sz="2500" b="1" dirty="0">
              <a:solidFill>
                <a:srgbClr val="00B050"/>
              </a:solidFill>
            </a:endParaRPr>
          </a:p>
        </p:txBody>
      </p:sp>
      <p:sp>
        <p:nvSpPr>
          <p:cNvPr id="3" name="Rectángulo 2">
            <a:extLst>
              <a:ext uri="{FF2B5EF4-FFF2-40B4-BE49-F238E27FC236}">
                <a16:creationId xmlns:a16="http://schemas.microsoft.com/office/drawing/2014/main" id="{C866C6F0-81BC-3F46-B6EA-8DBAD0DAA72C}"/>
              </a:ext>
            </a:extLst>
          </p:cNvPr>
          <p:cNvSpPr/>
          <p:nvPr/>
        </p:nvSpPr>
        <p:spPr>
          <a:xfrm>
            <a:off x="485920" y="3699677"/>
            <a:ext cx="12785580" cy="2015936"/>
          </a:xfrm>
          <a:prstGeom prst="rect">
            <a:avLst/>
          </a:prstGeom>
        </p:spPr>
        <p:txBody>
          <a:bodyPr wrap="square">
            <a:spAutoFit/>
          </a:bodyPr>
          <a:lstStyle/>
          <a:p>
            <a:r>
              <a:rPr lang="en-US" sz="2500" dirty="0"/>
              <a:t>Cuatro áreas de competencia relacionadas con la realización de intervenciones (Manual </a:t>
            </a:r>
            <a:r>
              <a:rPr lang="en-US" sz="2500" i="1" dirty="0"/>
              <a:t>EDPQS*</a:t>
            </a:r>
            <a:r>
              <a:rPr lang="en-US" sz="2500" dirty="0"/>
              <a:t>): </a:t>
            </a:r>
          </a:p>
          <a:p>
            <a:pPr marL="342900" indent="-342900">
              <a:buFont typeface="Arial" pitchFamily="34" charset="0"/>
              <a:buChar char="•"/>
            </a:pPr>
            <a:r>
              <a:rPr lang="es-MX" sz="2500" dirty="0"/>
              <a:t>Competencias generales. </a:t>
            </a:r>
          </a:p>
          <a:p>
            <a:pPr marL="342900" indent="-342900">
              <a:buFont typeface="Arial" pitchFamily="34" charset="0"/>
              <a:buChar char="•"/>
            </a:pPr>
            <a:r>
              <a:rPr lang="es-MX" sz="2500" dirty="0"/>
              <a:t>Competencias básicas de intervención. </a:t>
            </a:r>
          </a:p>
          <a:p>
            <a:pPr marL="342900" indent="-342900">
              <a:buFont typeface="Arial" pitchFamily="34" charset="0"/>
              <a:buChar char="•"/>
            </a:pPr>
            <a:r>
              <a:rPr lang="es-MX" sz="2500" dirty="0"/>
              <a:t>Competencias específicas de intervención. </a:t>
            </a:r>
          </a:p>
          <a:p>
            <a:pPr marL="342900" indent="-342900">
              <a:buFont typeface="Arial" pitchFamily="34" charset="0"/>
              <a:buChar char="•"/>
            </a:pPr>
            <a:r>
              <a:rPr lang="es-MX" sz="2500" dirty="0"/>
              <a:t>Metacompetencias. </a:t>
            </a:r>
            <a:endParaRPr lang="en-US" sz="2500" dirty="0"/>
          </a:p>
        </p:txBody>
      </p:sp>
      <p:sp>
        <p:nvSpPr>
          <p:cNvPr id="9" name="CuadroTexto 8">
            <a:extLst>
              <a:ext uri="{FF2B5EF4-FFF2-40B4-BE49-F238E27FC236}">
                <a16:creationId xmlns:a16="http://schemas.microsoft.com/office/drawing/2014/main" id="{4C399200-1031-2249-97D1-8BEF31283889}"/>
              </a:ext>
            </a:extLst>
          </p:cNvPr>
          <p:cNvSpPr txBox="1"/>
          <p:nvPr/>
        </p:nvSpPr>
        <p:spPr>
          <a:xfrm>
            <a:off x="485920" y="5882354"/>
            <a:ext cx="10758342" cy="369332"/>
          </a:xfrm>
          <a:prstGeom prst="rect">
            <a:avLst/>
          </a:prstGeom>
          <a:noFill/>
        </p:spPr>
        <p:txBody>
          <a:bodyPr wrap="square" rtlCol="0">
            <a:spAutoFit/>
          </a:bodyPr>
          <a:lstStyle/>
          <a:p>
            <a:r>
              <a:rPr lang="es-MX" i="1" dirty="0"/>
              <a:t>*European Drug Prevention Quality Standars.</a:t>
            </a:r>
            <a:endParaRPr lang="es-MX" dirty="0"/>
          </a:p>
        </p:txBody>
      </p:sp>
    </p:spTree>
    <p:extLst>
      <p:ext uri="{BB962C8B-B14F-4D97-AF65-F5344CB8AC3E}">
        <p14:creationId xmlns:p14="http://schemas.microsoft.com/office/powerpoint/2010/main" val="105012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1BE4F-8237-454B-9B6F-CEE3B38E951A}"/>
              </a:ext>
            </a:extLst>
          </p:cNvPr>
          <p:cNvSpPr>
            <a:spLocks noGrp="1"/>
          </p:cNvSpPr>
          <p:nvPr>
            <p:ph idx="1"/>
          </p:nvPr>
        </p:nvSpPr>
        <p:spPr>
          <a:xfrm>
            <a:off x="663575" y="2625250"/>
            <a:ext cx="11944350" cy="966824"/>
          </a:xfrm>
        </p:spPr>
        <p:txBody>
          <a:bodyPr>
            <a:normAutofit/>
          </a:bodyPr>
          <a:lstStyle/>
          <a:p>
            <a:pPr marL="0" indent="0" algn="ctr">
              <a:spcAft>
                <a:spcPts val="400"/>
              </a:spcAft>
              <a:buNone/>
            </a:pPr>
            <a:r>
              <a:rPr lang="en-US" sz="4600" b="1" i="1" kern="1200" dirty="0" err="1">
                <a:solidFill>
                  <a:srgbClr val="0070C0"/>
                </a:solidFill>
                <a:ea typeface="+mn-ea"/>
                <a:cs typeface="+mn-cs"/>
              </a:rPr>
              <a:t>Mentimeter</a:t>
            </a:r>
            <a:endParaRPr lang="en-US" sz="4600" b="1" i="1" kern="1200" dirty="0">
              <a:solidFill>
                <a:srgbClr val="0070C0"/>
              </a:solidFill>
              <a:ea typeface="+mn-ea"/>
              <a:cs typeface="+mn-cs"/>
            </a:endParaRP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07052" y="264363"/>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4294967295"/>
          </p:nvPr>
        </p:nvSpPr>
        <p:spPr>
          <a:xfrm>
            <a:off x="912415" y="6356351"/>
            <a:ext cx="298608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A69087-6CD6-A247-B8BF-9271D0517BCF}" type="datetime1">
              <a:rPr lang="en-GB" smtClean="0">
                <a:solidFill>
                  <a:prstClr val="black">
                    <a:tint val="75000"/>
                  </a:prstClr>
                </a:solidFill>
                <a:sym typeface="Calibri"/>
              </a:rPr>
              <a:pPr/>
              <a:t>15/05/2024</a:t>
            </a:fld>
            <a:endParaRPr lang="en-US">
              <a:solidFill>
                <a:prstClr val="black">
                  <a:tint val="75000"/>
                </a:prstClr>
              </a:solidFill>
              <a:sym typeface="Calibri"/>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4294967295"/>
          </p:nvPr>
        </p:nvSpPr>
        <p:spPr>
          <a:xfrm>
            <a:off x="9372997" y="6356351"/>
            <a:ext cx="29860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CAD549-2A0F-1B4F-AFA8-46723A501129}" type="slidenum">
              <a:rPr lang="en-US" smtClean="0">
                <a:solidFill>
                  <a:prstClr val="black">
                    <a:tint val="75000"/>
                  </a:prstClr>
                </a:solidFill>
              </a:rPr>
              <a:pPr/>
              <a:t>13</a:t>
            </a:fld>
            <a:endParaRPr lang="en-US" dirty="0">
              <a:solidFill>
                <a:prstClr val="black">
                  <a:tint val="75000"/>
                </a:prstClr>
              </a:solidFill>
            </a:endParaRPr>
          </a:p>
        </p:txBody>
      </p:sp>
      <p:sp>
        <p:nvSpPr>
          <p:cNvPr id="9" name="Content Placeholder 2">
            <a:extLst>
              <a:ext uri="{FF2B5EF4-FFF2-40B4-BE49-F238E27FC236}">
                <a16:creationId xmlns:a16="http://schemas.microsoft.com/office/drawing/2014/main" id="{F9A14233-85D4-9E4F-9528-E0C1D937E874}"/>
              </a:ext>
            </a:extLst>
          </p:cNvPr>
          <p:cNvSpPr txBox="1">
            <a:spLocks/>
          </p:cNvSpPr>
          <p:nvPr/>
        </p:nvSpPr>
        <p:spPr>
          <a:xfrm>
            <a:off x="2657129" y="2544339"/>
            <a:ext cx="8208912" cy="12541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7000" b="1" dirty="0">
              <a:solidFill>
                <a:srgbClr val="0070C0"/>
              </a:solidFill>
            </a:endParaRPr>
          </a:p>
          <a:p>
            <a:pPr marL="0" indent="0" algn="ctr">
              <a:buNone/>
            </a:pPr>
            <a:r>
              <a:rPr lang="en-US" sz="7000" dirty="0">
                <a:hlinkClick r:id="rId6">
                  <a:extLst>
                    <a:ext uri="{A12FA001-AC4F-418D-AE19-62706E023703}">
                      <ahyp:hlinkClr xmlns:ahyp="http://schemas.microsoft.com/office/drawing/2018/hyperlinkcolor" val="tx"/>
                    </a:ext>
                  </a:extLst>
                </a:hlinkClick>
              </a:rPr>
              <a:t>www.menti.com</a:t>
            </a:r>
            <a:endParaRPr lang="en-US" sz="7000" dirty="0"/>
          </a:p>
        </p:txBody>
      </p:sp>
    </p:spTree>
    <p:extLst>
      <p:ext uri="{BB962C8B-B14F-4D97-AF65-F5344CB8AC3E}">
        <p14:creationId xmlns:p14="http://schemas.microsoft.com/office/powerpoint/2010/main" val="29540163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07052" y="264363"/>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4294967295"/>
          </p:nvPr>
        </p:nvSpPr>
        <p:spPr>
          <a:xfrm>
            <a:off x="546114" y="6443195"/>
            <a:ext cx="2986088" cy="365125"/>
          </a:xfrm>
          <a:prstGeom prst="rect">
            <a:avLst/>
          </a:prstGeo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4294967295"/>
          </p:nvPr>
        </p:nvSpPr>
        <p:spPr>
          <a:xfrm>
            <a:off x="9372997" y="6356351"/>
            <a:ext cx="2986088" cy="365125"/>
          </a:xfrm>
          <a:prstGeom prst="rect">
            <a:avLst/>
          </a:prstGeom>
        </p:spPr>
        <p:txBody>
          <a:bodyPr/>
          <a:lstStyle/>
          <a:p>
            <a:fld id="{4ACAD549-2A0F-1B4F-AFA8-46723A501129}" type="slidenum">
              <a:rPr lang="en-US" smtClean="0">
                <a:solidFill>
                  <a:prstClr val="black">
                    <a:tint val="75000"/>
                  </a:prstClr>
                </a:solidFill>
              </a:rPr>
              <a:pPr/>
              <a:t>14</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114468" y="4396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587078" y="1486525"/>
            <a:ext cx="12121605" cy="646331"/>
          </a:xfrm>
          <a:prstGeom prst="rect">
            <a:avLst/>
          </a:prstGeom>
          <a:noFill/>
        </p:spPr>
        <p:txBody>
          <a:bodyPr wrap="square" rtlCol="0">
            <a:spAutoFit/>
          </a:bodyPr>
          <a:lstStyle/>
          <a:p>
            <a:pPr algn="ctr"/>
            <a:r>
              <a:rPr lang="es-MX" sz="3600" b="1" dirty="0">
                <a:solidFill>
                  <a:srgbClr val="0070C0"/>
                </a:solidFill>
              </a:rPr>
              <a:t>Principios éticos básicos de la prevención (</a:t>
            </a:r>
            <a:r>
              <a:rPr lang="es-MX" sz="3600" b="1" i="1" dirty="0">
                <a:solidFill>
                  <a:srgbClr val="0070C0"/>
                </a:solidFill>
              </a:rPr>
              <a:t>EDPQS</a:t>
            </a:r>
            <a:r>
              <a:rPr lang="es-MX" sz="3600" b="1" dirty="0">
                <a:solidFill>
                  <a:srgbClr val="0070C0"/>
                </a:solidFill>
              </a:rPr>
              <a:t>*)</a:t>
            </a:r>
            <a:endParaRPr lang="en-US" sz="1600" b="1" dirty="0">
              <a:solidFill>
                <a:srgbClr val="0070C0"/>
              </a:solidFill>
            </a:endParaRPr>
          </a:p>
        </p:txBody>
      </p:sp>
      <p:sp>
        <p:nvSpPr>
          <p:cNvPr id="3" name="Rettangolo 2"/>
          <p:cNvSpPr/>
          <p:nvPr/>
        </p:nvSpPr>
        <p:spPr>
          <a:xfrm>
            <a:off x="303535" y="2106479"/>
            <a:ext cx="12664430" cy="3970318"/>
          </a:xfrm>
          <a:prstGeom prst="rect">
            <a:avLst/>
          </a:prstGeom>
        </p:spPr>
        <p:txBody>
          <a:bodyPr wrap="square">
            <a:spAutoFit/>
          </a:bodyPr>
          <a:lstStyle/>
          <a:p>
            <a:pPr marL="285750" indent="-285750" algn="just">
              <a:buFont typeface="Wingdings" pitchFamily="2" charset="2"/>
              <a:buChar char="q"/>
            </a:pPr>
            <a:r>
              <a:rPr lang="es-MX" dirty="0"/>
              <a:t>Adherirse a los requisitos legales. </a:t>
            </a:r>
          </a:p>
          <a:p>
            <a:pPr marL="285750" indent="-285750" algn="just">
              <a:buFont typeface="Wingdings" pitchFamily="2" charset="2"/>
              <a:buChar char="q"/>
            </a:pPr>
            <a:r>
              <a:rPr lang="es-MX" dirty="0"/>
              <a:t>Respetar los derechos y autonomía de los participantes (ej., tal como se definen en los marcos internacionales de derechos humanos y derechos de las niños y niños). </a:t>
            </a:r>
            <a:endParaRPr lang="en-US" dirty="0"/>
          </a:p>
          <a:p>
            <a:pPr marL="285750" indent="-285750" algn="just">
              <a:buFont typeface="Wingdings" pitchFamily="2" charset="2"/>
              <a:buChar char="q"/>
            </a:pPr>
            <a:r>
              <a:rPr lang="es-MX" dirty="0"/>
              <a:t>Proporcionar beneficios reales para los participantes (es decir, garantizar que la intervención sea útil y aceptada por los mismos). </a:t>
            </a:r>
          </a:p>
          <a:p>
            <a:pPr marL="285750" indent="-285750" algn="just">
              <a:buFont typeface="Wingdings" pitchFamily="2" charset="2"/>
              <a:buChar char="q"/>
            </a:pPr>
            <a:r>
              <a:rPr lang="es-MX" dirty="0"/>
              <a:t>No causar daños, ni inconvenientes sustanciales a los participantes (ej., efectos  iatrogénicos: efectos nocivos involuntarios e imprevistos, enfermedades o lesiones, exclusión, estigmatización).</a:t>
            </a:r>
          </a:p>
          <a:p>
            <a:pPr marL="285750" indent="-285750" algn="just">
              <a:buFont typeface="Wingdings" pitchFamily="2" charset="2"/>
              <a:buChar char="q"/>
            </a:pPr>
            <a:r>
              <a:rPr lang="es-MX" dirty="0"/>
              <a:t>Proporcionar información transparente, precisa, neutral y completa.</a:t>
            </a:r>
          </a:p>
          <a:p>
            <a:pPr marL="285750" indent="-285750" algn="just">
              <a:buFont typeface="Wingdings" pitchFamily="2" charset="2"/>
              <a:buChar char="q"/>
            </a:pPr>
            <a:r>
              <a:rPr lang="es-MX" dirty="0"/>
              <a:t>Obtener el consentimiento de los participantes antes de intervenir.</a:t>
            </a:r>
          </a:p>
          <a:p>
            <a:pPr marL="285750" indent="-285750" algn="just">
              <a:buFont typeface="Wingdings" pitchFamily="2" charset="2"/>
              <a:buChar char="q"/>
            </a:pPr>
            <a:r>
              <a:rPr lang="es-MX" dirty="0"/>
              <a:t>Garantizar que la participación sea voluntaria.</a:t>
            </a:r>
          </a:p>
          <a:p>
            <a:pPr marL="285750" indent="-285750" algn="just">
              <a:buFont typeface="Wingdings" pitchFamily="2" charset="2"/>
              <a:buChar char="q"/>
            </a:pPr>
            <a:r>
              <a:rPr lang="es-MX" dirty="0"/>
              <a:t>Tratar de manera confidencial los datos de los participantes. </a:t>
            </a:r>
          </a:p>
          <a:p>
            <a:pPr marL="285750" indent="-285750" algn="just">
              <a:buFont typeface="Wingdings" pitchFamily="2" charset="2"/>
              <a:buChar char="q"/>
            </a:pPr>
            <a:r>
              <a:rPr lang="es-MX" dirty="0"/>
              <a:t>Tratar confidencialmente la participación en actividades de prevención cuando sea necesario.</a:t>
            </a:r>
          </a:p>
          <a:p>
            <a:pPr marL="285750" indent="-285750" algn="just">
              <a:buFont typeface="Wingdings" pitchFamily="2" charset="2"/>
              <a:buChar char="q"/>
            </a:pPr>
            <a:r>
              <a:rPr lang="es-MX" dirty="0"/>
              <a:t>Adaptar la intervención a las necesidades y preferencias de los participantes.</a:t>
            </a:r>
          </a:p>
          <a:p>
            <a:pPr marL="285750" indent="-285750" algn="just">
              <a:buFont typeface="Wingdings" pitchFamily="2" charset="2"/>
              <a:buChar char="q"/>
            </a:pPr>
            <a:r>
              <a:rPr lang="es-MX" dirty="0"/>
              <a:t>Implicar a los participantes como colaboradores en el desarrollo, aplicación y evaluación de la intervención. </a:t>
            </a:r>
          </a:p>
          <a:p>
            <a:pPr marL="285750" indent="-285750" algn="just">
              <a:buFont typeface="Wingdings" pitchFamily="2" charset="2"/>
              <a:buChar char="q"/>
            </a:pPr>
            <a:r>
              <a:rPr lang="es-MX" dirty="0"/>
              <a:t>Proteger la salud y la seguridad de los participantes y de los miembros del personal. </a:t>
            </a:r>
          </a:p>
        </p:txBody>
      </p:sp>
      <p:sp>
        <p:nvSpPr>
          <p:cNvPr id="20" name="CuadroTexto 19">
            <a:extLst>
              <a:ext uri="{FF2B5EF4-FFF2-40B4-BE49-F238E27FC236}">
                <a16:creationId xmlns:a16="http://schemas.microsoft.com/office/drawing/2014/main" id="{C790EFD7-4F1C-5D48-BDC7-203B27720C60}"/>
              </a:ext>
            </a:extLst>
          </p:cNvPr>
          <p:cNvSpPr txBox="1"/>
          <p:nvPr/>
        </p:nvSpPr>
        <p:spPr>
          <a:xfrm>
            <a:off x="474000" y="6160706"/>
            <a:ext cx="10758342" cy="369332"/>
          </a:xfrm>
          <a:prstGeom prst="rect">
            <a:avLst/>
          </a:prstGeom>
          <a:noFill/>
        </p:spPr>
        <p:txBody>
          <a:bodyPr wrap="square" rtlCol="0">
            <a:spAutoFit/>
          </a:bodyPr>
          <a:lstStyle/>
          <a:p>
            <a:r>
              <a:rPr lang="es-MX" i="1" dirty="0"/>
              <a:t>*European Drug Prevention Quality Standars.</a:t>
            </a:r>
            <a:endParaRPr lang="es-MX" dirty="0"/>
          </a:p>
        </p:txBody>
      </p:sp>
    </p:spTree>
    <p:extLst>
      <p:ext uri="{BB962C8B-B14F-4D97-AF65-F5344CB8AC3E}">
        <p14:creationId xmlns:p14="http://schemas.microsoft.com/office/powerpoint/2010/main" val="24576541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07052" y="264363"/>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4294967295"/>
          </p:nvPr>
        </p:nvSpPr>
        <p:spPr>
          <a:xfrm>
            <a:off x="912415" y="6356351"/>
            <a:ext cx="2986088" cy="365125"/>
          </a:xfrm>
          <a:prstGeom prst="rect">
            <a:avLst/>
          </a:prstGeo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4294967295"/>
          </p:nvPr>
        </p:nvSpPr>
        <p:spPr>
          <a:xfrm>
            <a:off x="9372997" y="6356351"/>
            <a:ext cx="2986088" cy="365125"/>
          </a:xfrm>
          <a:prstGeom prst="rect">
            <a:avLst/>
          </a:prstGeom>
        </p:spPr>
        <p:txBody>
          <a:bodyPr/>
          <a:lstStyle/>
          <a:p>
            <a:fld id="{4ACAD549-2A0F-1B4F-AFA8-46723A501129}" type="slidenum">
              <a:rPr lang="en-US" smtClean="0">
                <a:solidFill>
                  <a:prstClr val="black">
                    <a:tint val="75000"/>
                  </a:prstClr>
                </a:solidFill>
              </a:rPr>
              <a:pPr/>
              <a:t>15</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114468" y="4396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587078" y="1629580"/>
            <a:ext cx="12121605" cy="4154984"/>
          </a:xfrm>
          <a:prstGeom prst="rect">
            <a:avLst/>
          </a:prstGeom>
          <a:noFill/>
        </p:spPr>
        <p:txBody>
          <a:bodyPr wrap="square" rtlCol="0">
            <a:spAutoFit/>
          </a:bodyPr>
          <a:lstStyle/>
          <a:p>
            <a:pPr algn="ctr"/>
            <a:r>
              <a:rPr lang="es-MX" sz="3600" b="1" dirty="0">
                <a:solidFill>
                  <a:srgbClr val="0070C0"/>
                </a:solidFill>
              </a:rPr>
              <a:t>Definición de “</a:t>
            </a:r>
            <a:r>
              <a:rPr lang="es-MX" sz="3600" b="1" i="1" dirty="0" err="1">
                <a:solidFill>
                  <a:srgbClr val="0070C0"/>
                </a:solidFill>
              </a:rPr>
              <a:t>advocacy</a:t>
            </a:r>
            <a:r>
              <a:rPr lang="es-MX" sz="3600" b="1" dirty="0">
                <a:solidFill>
                  <a:srgbClr val="0070C0"/>
                </a:solidFill>
              </a:rPr>
              <a:t>”</a:t>
            </a:r>
          </a:p>
          <a:p>
            <a:pPr algn="ctr"/>
            <a:endParaRPr lang="en-US" sz="3600" b="1" dirty="0">
              <a:solidFill>
                <a:srgbClr val="0070C0"/>
              </a:solidFill>
            </a:endParaRPr>
          </a:p>
          <a:p>
            <a:pPr algn="just"/>
            <a:r>
              <a:rPr lang="es-MX" sz="3000" dirty="0">
                <a:solidFill>
                  <a:srgbClr val="00B050"/>
                </a:solidFill>
              </a:rPr>
              <a:t>Proceso político llevado a cabo por un individuo o grupo, cuyo objetivo es influir en las políticas públicas y en las decisiones de asignación de recursos dentro de los sistemas e institutos políticos y sociales </a:t>
            </a:r>
            <a:r>
              <a:rPr lang="en-US" sz="3000" dirty="0">
                <a:solidFill>
                  <a:srgbClr val="00B050"/>
                </a:solidFill>
              </a:rPr>
              <a:t>(Peloza, 2014).</a:t>
            </a:r>
          </a:p>
          <a:p>
            <a:endParaRPr lang="en-US" sz="3000" dirty="0">
              <a:solidFill>
                <a:srgbClr val="00B050"/>
              </a:solidFill>
            </a:endParaRPr>
          </a:p>
          <a:p>
            <a:pPr algn="just"/>
            <a:r>
              <a:rPr lang="es-MX" sz="2400" dirty="0"/>
              <a:t>Aunque a menudo se dedican esfuerzos a persuadir a los órganos decisorios para que incluyan nuevas políticas, leyes y reglamentos que promuevan la salud, la promoción también es necesaria para mantener el apoyo a esas medidas una vez aplicadas. </a:t>
            </a:r>
            <a:endParaRPr lang="en-US" sz="2400"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8485" y="5463239"/>
            <a:ext cx="2133224" cy="139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962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07052" y="264363"/>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4294967295"/>
          </p:nvPr>
        </p:nvSpPr>
        <p:spPr>
          <a:xfrm>
            <a:off x="780520" y="6225238"/>
            <a:ext cx="2986088" cy="365125"/>
          </a:xfrm>
          <a:prstGeom prst="rect">
            <a:avLst/>
          </a:prstGeo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4294967295"/>
          </p:nvPr>
        </p:nvSpPr>
        <p:spPr>
          <a:xfrm>
            <a:off x="12116072" y="6246243"/>
            <a:ext cx="863153" cy="340148"/>
          </a:xfrm>
          <a:prstGeom prst="rect">
            <a:avLst/>
          </a:prstGeom>
        </p:spPr>
        <p:txBody>
          <a:bodyPr/>
          <a:lstStyle/>
          <a:p>
            <a:fld id="{4ACAD549-2A0F-1B4F-AFA8-46723A501129}" type="slidenum">
              <a:rPr lang="en-US" smtClean="0">
                <a:solidFill>
                  <a:prstClr val="black">
                    <a:tint val="75000"/>
                  </a:prstClr>
                </a:solidFill>
              </a:rPr>
              <a:pPr/>
              <a:t>16</a:t>
            </a:fld>
            <a:endParaRPr lang="en-US" dirty="0">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114468" y="4396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486321" y="2924944"/>
            <a:ext cx="12121605" cy="1015663"/>
          </a:xfrm>
          <a:prstGeom prst="rect">
            <a:avLst/>
          </a:prstGeom>
          <a:noFill/>
        </p:spPr>
        <p:txBody>
          <a:bodyPr wrap="square" rtlCol="0">
            <a:spAutoFit/>
          </a:bodyPr>
          <a:lstStyle/>
          <a:p>
            <a:pPr algn="ctr"/>
            <a:r>
              <a:rPr lang="en-US" sz="6000" b="1" dirty="0">
                <a:solidFill>
                  <a:srgbClr val="0070C0"/>
                </a:solidFill>
              </a:rPr>
              <a:t>Lección 2</a:t>
            </a:r>
          </a:p>
        </p:txBody>
      </p:sp>
    </p:spTree>
    <p:extLst>
      <p:ext uri="{BB962C8B-B14F-4D97-AF65-F5344CB8AC3E}">
        <p14:creationId xmlns:p14="http://schemas.microsoft.com/office/powerpoint/2010/main" val="67159440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07052" y="264363"/>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4294967295"/>
          </p:nvPr>
        </p:nvSpPr>
        <p:spPr>
          <a:xfrm>
            <a:off x="912415" y="6356351"/>
            <a:ext cx="2986088" cy="365125"/>
          </a:xfrm>
          <a:prstGeom prst="rect">
            <a:avLst/>
          </a:prstGeo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4294967295"/>
          </p:nvPr>
        </p:nvSpPr>
        <p:spPr>
          <a:xfrm>
            <a:off x="11865575" y="6355003"/>
            <a:ext cx="2986088" cy="365125"/>
          </a:xfrm>
          <a:prstGeom prst="rect">
            <a:avLst/>
          </a:prstGeom>
        </p:spPr>
        <p:txBody>
          <a:bodyPr/>
          <a:lstStyle/>
          <a:p>
            <a:fld id="{4ACAD549-2A0F-1B4F-AFA8-46723A501129}" type="slidenum">
              <a:rPr lang="en-US" smtClean="0">
                <a:solidFill>
                  <a:prstClr val="black">
                    <a:tint val="75000"/>
                  </a:prstClr>
                </a:solidFill>
              </a:rPr>
              <a:pPr/>
              <a:t>17</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114468" y="4396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463594" y="1425976"/>
            <a:ext cx="12121605" cy="646331"/>
          </a:xfrm>
          <a:prstGeom prst="rect">
            <a:avLst/>
          </a:prstGeom>
          <a:noFill/>
        </p:spPr>
        <p:txBody>
          <a:bodyPr wrap="square" rtlCol="0">
            <a:spAutoFit/>
          </a:bodyPr>
          <a:lstStyle/>
          <a:p>
            <a:pPr algn="ctr"/>
            <a:r>
              <a:rPr lang="en-US" sz="3600" b="1" dirty="0">
                <a:solidFill>
                  <a:srgbClr val="0070C0"/>
                </a:solidFill>
              </a:rPr>
              <a:t>Modelo etiológico</a:t>
            </a:r>
            <a:endParaRPr lang="en-US" sz="2400" dirty="0">
              <a:solidFill>
                <a:srgbClr val="FF0000"/>
              </a:solidFill>
            </a:endParaRPr>
          </a:p>
        </p:txBody>
      </p:sp>
      <p:sp>
        <p:nvSpPr>
          <p:cNvPr id="3" name="2 Elipse"/>
          <p:cNvSpPr/>
          <p:nvPr/>
        </p:nvSpPr>
        <p:spPr>
          <a:xfrm>
            <a:off x="5189211" y="2816061"/>
            <a:ext cx="2880320" cy="1704286"/>
          </a:xfrm>
          <a:prstGeom prst="ellipse">
            <a:avLst/>
          </a:prstGeom>
          <a:solidFill>
            <a:srgbClr val="ACD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Century Gothic" panose="020B0502020202020204" pitchFamily="34" charset="0"/>
              </a:rPr>
              <a:t>Características del personal</a:t>
            </a:r>
            <a:endParaRPr lang="en-US" sz="2000" dirty="0">
              <a:solidFill>
                <a:schemeClr val="tx1"/>
              </a:solidFill>
              <a:latin typeface="Century Gothic" panose="020B0502020202020204" pitchFamily="34" charset="0"/>
            </a:endParaRPr>
          </a:p>
        </p:txBody>
      </p:sp>
      <p:sp>
        <p:nvSpPr>
          <p:cNvPr id="9" name="8 CuadroTexto"/>
          <p:cNvSpPr txBox="1"/>
          <p:nvPr/>
        </p:nvSpPr>
        <p:spPr>
          <a:xfrm>
            <a:off x="9785406" y="3171093"/>
            <a:ext cx="2520279" cy="1015663"/>
          </a:xfrm>
          <a:prstGeom prst="rect">
            <a:avLst/>
          </a:prstGeom>
          <a:solidFill>
            <a:srgbClr val="FFCC66"/>
          </a:solidFill>
          <a:ln>
            <a:noFill/>
          </a:ln>
        </p:spPr>
        <p:txBody>
          <a:bodyPr wrap="square" rtlCol="0">
            <a:spAutoFit/>
          </a:bodyPr>
          <a:lstStyle/>
          <a:p>
            <a:r>
              <a:rPr lang="es-MX" sz="2000" dirty="0">
                <a:latin typeface="Century Gothic" panose="020B0502020202020204" pitchFamily="34" charset="0"/>
              </a:rPr>
              <a:t>Creencias </a:t>
            </a:r>
          </a:p>
          <a:p>
            <a:r>
              <a:rPr lang="es-MX" sz="2000" dirty="0">
                <a:latin typeface="Century Gothic" panose="020B0502020202020204" pitchFamily="34" charset="0"/>
              </a:rPr>
              <a:t>Actitudes</a:t>
            </a:r>
          </a:p>
          <a:p>
            <a:r>
              <a:rPr lang="es-MX" sz="2000" dirty="0">
                <a:latin typeface="Century Gothic" panose="020B0502020202020204" pitchFamily="34" charset="0"/>
              </a:rPr>
              <a:t>Comportamientos</a:t>
            </a:r>
            <a:endParaRPr lang="en-US" sz="2000" dirty="0">
              <a:latin typeface="Century Gothic" panose="020B0502020202020204" pitchFamily="34" charset="0"/>
            </a:endParaRPr>
          </a:p>
        </p:txBody>
      </p:sp>
      <p:sp>
        <p:nvSpPr>
          <p:cNvPr id="11" name="10 CuadroTexto"/>
          <p:cNvSpPr txBox="1"/>
          <p:nvPr/>
        </p:nvSpPr>
        <p:spPr>
          <a:xfrm>
            <a:off x="5224704" y="5313952"/>
            <a:ext cx="2809334" cy="1015663"/>
          </a:xfrm>
          <a:prstGeom prst="rect">
            <a:avLst/>
          </a:prstGeom>
          <a:solidFill>
            <a:schemeClr val="accent5">
              <a:lumMod val="60000"/>
              <a:lumOff val="40000"/>
            </a:schemeClr>
          </a:solidFill>
        </p:spPr>
        <p:txBody>
          <a:bodyPr wrap="square" rtlCol="0">
            <a:spAutoFit/>
          </a:bodyPr>
          <a:lstStyle/>
          <a:p>
            <a:pPr algn="ctr"/>
            <a:r>
              <a:rPr lang="en-US" sz="2000" dirty="0">
                <a:latin typeface="Century Gothic" panose="020B0502020202020204" pitchFamily="34" charset="0"/>
              </a:rPr>
              <a:t>Genética </a:t>
            </a:r>
          </a:p>
          <a:p>
            <a:pPr algn="ctr"/>
            <a:r>
              <a:rPr lang="en-US" sz="2000" dirty="0">
                <a:latin typeface="Century Gothic" panose="020B0502020202020204" pitchFamily="34" charset="0"/>
              </a:rPr>
              <a:t>Temperamento</a:t>
            </a:r>
          </a:p>
          <a:p>
            <a:pPr algn="ctr"/>
            <a:r>
              <a:rPr lang="en-US" sz="2000" dirty="0">
                <a:latin typeface="Century Gothic" panose="020B0502020202020204" pitchFamily="34" charset="0"/>
              </a:rPr>
              <a:t>Fisiología </a:t>
            </a:r>
          </a:p>
        </p:txBody>
      </p:sp>
      <p:sp>
        <p:nvSpPr>
          <p:cNvPr id="12" name="11 CuadroTexto"/>
          <p:cNvSpPr txBox="1"/>
          <p:nvPr/>
        </p:nvSpPr>
        <p:spPr>
          <a:xfrm>
            <a:off x="1595190" y="2492896"/>
            <a:ext cx="2232248" cy="707886"/>
          </a:xfrm>
          <a:prstGeom prst="rect">
            <a:avLst/>
          </a:prstGeom>
          <a:solidFill>
            <a:schemeClr val="accent1">
              <a:lumMod val="40000"/>
              <a:lumOff val="60000"/>
            </a:schemeClr>
          </a:solidFill>
        </p:spPr>
        <p:txBody>
          <a:bodyPr wrap="square" rtlCol="0">
            <a:spAutoFit/>
          </a:bodyPr>
          <a:lstStyle/>
          <a:p>
            <a:pPr algn="ctr"/>
            <a:r>
              <a:rPr lang="en-US" sz="2000" dirty="0">
                <a:latin typeface="Century Gothic" panose="020B0502020202020204" pitchFamily="34" charset="0"/>
              </a:rPr>
              <a:t>Entornos macro-</a:t>
            </a:r>
            <a:r>
              <a:rPr lang="en-US" sz="2000" dirty="0" err="1">
                <a:latin typeface="Century Gothic" panose="020B0502020202020204" pitchFamily="34" charset="0"/>
              </a:rPr>
              <a:t>nivel</a:t>
            </a:r>
            <a:endParaRPr lang="en-US" sz="2000" dirty="0">
              <a:latin typeface="Century Gothic" panose="020B0502020202020204" pitchFamily="34" charset="0"/>
            </a:endParaRPr>
          </a:p>
        </p:txBody>
      </p:sp>
      <p:sp>
        <p:nvSpPr>
          <p:cNvPr id="24" name="23 CuadroTexto"/>
          <p:cNvSpPr txBox="1"/>
          <p:nvPr/>
        </p:nvSpPr>
        <p:spPr>
          <a:xfrm>
            <a:off x="1595190" y="4359706"/>
            <a:ext cx="2232248" cy="707886"/>
          </a:xfrm>
          <a:prstGeom prst="rect">
            <a:avLst/>
          </a:prstGeom>
          <a:solidFill>
            <a:schemeClr val="accent1">
              <a:lumMod val="40000"/>
              <a:lumOff val="60000"/>
            </a:schemeClr>
          </a:solidFill>
        </p:spPr>
        <p:txBody>
          <a:bodyPr wrap="square" rtlCol="0">
            <a:spAutoFit/>
          </a:bodyPr>
          <a:lstStyle/>
          <a:p>
            <a:pPr algn="ctr"/>
            <a:r>
              <a:rPr lang="en-US" sz="2000" dirty="0">
                <a:latin typeface="Century Gothic" panose="020B0502020202020204" pitchFamily="34" charset="0"/>
              </a:rPr>
              <a:t>Entornos</a:t>
            </a:r>
          </a:p>
          <a:p>
            <a:pPr algn="ctr"/>
            <a:r>
              <a:rPr lang="en-US" sz="2000" dirty="0">
                <a:latin typeface="Century Gothic" panose="020B0502020202020204" pitchFamily="34" charset="0"/>
              </a:rPr>
              <a:t>micro-</a:t>
            </a:r>
            <a:r>
              <a:rPr lang="en-US" sz="2000" dirty="0" err="1">
                <a:latin typeface="Century Gothic" panose="020B0502020202020204" pitchFamily="34" charset="0"/>
              </a:rPr>
              <a:t>nivel</a:t>
            </a:r>
            <a:endParaRPr lang="en-US" sz="2000" dirty="0">
              <a:latin typeface="Century Gothic" panose="020B0502020202020204" pitchFamily="34" charset="0"/>
            </a:endParaRPr>
          </a:p>
        </p:txBody>
      </p:sp>
      <p:cxnSp>
        <p:nvCxnSpPr>
          <p:cNvPr id="16" name="15 Conector recto de flecha"/>
          <p:cNvCxnSpPr/>
          <p:nvPr/>
        </p:nvCxnSpPr>
        <p:spPr>
          <a:xfrm>
            <a:off x="2652590" y="3329638"/>
            <a:ext cx="0" cy="914400"/>
          </a:xfrm>
          <a:prstGeom prst="straightConnector1">
            <a:avLst/>
          </a:prstGeom>
          <a:ln w="28575">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3862931" y="2855961"/>
            <a:ext cx="1361773" cy="482799"/>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24" idx="3"/>
          </p:cNvCxnSpPr>
          <p:nvPr/>
        </p:nvCxnSpPr>
        <p:spPr>
          <a:xfrm flipV="1">
            <a:off x="3827438" y="4091639"/>
            <a:ext cx="1361773" cy="62201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6637338" y="4548838"/>
            <a:ext cx="0" cy="60960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3" idx="6"/>
          </p:cNvCxnSpPr>
          <p:nvPr/>
        </p:nvCxnSpPr>
        <p:spPr>
          <a:xfrm>
            <a:off x="8069531" y="3668204"/>
            <a:ext cx="1590555"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70762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8364773" y="114824"/>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227038" y="6760"/>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845688" y="56131"/>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4294967295"/>
          </p:nvPr>
        </p:nvSpPr>
        <p:spPr>
          <a:xfrm>
            <a:off x="30138" y="6552160"/>
            <a:ext cx="1113880" cy="387490"/>
          </a:xfrm>
          <a:prstGeom prst="rect">
            <a:avLst/>
          </a:prstGeom>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4294967295"/>
          </p:nvPr>
        </p:nvSpPr>
        <p:spPr>
          <a:xfrm>
            <a:off x="10178399" y="6391962"/>
            <a:ext cx="2986088" cy="365125"/>
          </a:xfrm>
          <a:prstGeom prst="rect">
            <a:avLst/>
          </a:prstGeom>
        </p:spPr>
        <p:txBody>
          <a:bodyPr/>
          <a:lstStyle/>
          <a:p>
            <a:fld id="{4ACAD549-2A0F-1B4F-AFA8-46723A501129}" type="slidenum">
              <a:rPr lang="en-US" smtClean="0">
                <a:solidFill>
                  <a:prstClr val="black">
                    <a:tint val="75000"/>
                  </a:prstClr>
                </a:solidFill>
              </a:rPr>
              <a:pPr/>
              <a:t>18</a:t>
            </a:fld>
            <a:endParaRPr lang="en-US" dirty="0">
              <a:solidFill>
                <a:prstClr val="black">
                  <a:tint val="75000"/>
                </a:prstClr>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587078" y="982469"/>
            <a:ext cx="12121605" cy="646331"/>
          </a:xfrm>
          <a:prstGeom prst="rect">
            <a:avLst/>
          </a:prstGeom>
          <a:noFill/>
        </p:spPr>
        <p:txBody>
          <a:bodyPr wrap="square" rtlCol="0">
            <a:spAutoFit/>
          </a:bodyPr>
          <a:lstStyle/>
          <a:p>
            <a:pPr algn="ctr"/>
            <a:r>
              <a:rPr lang="es-MX" sz="3600" b="1" dirty="0">
                <a:solidFill>
                  <a:srgbClr val="0070C0"/>
                </a:solidFill>
              </a:rPr>
              <a:t>Matriz de vulnerabilidad</a:t>
            </a:r>
            <a:endParaRPr lang="es-MX" sz="2400" dirty="0">
              <a:solidFill>
                <a:srgbClr val="FF0000"/>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55682126"/>
              </p:ext>
            </p:extLst>
          </p:nvPr>
        </p:nvGraphicFramePr>
        <p:xfrm>
          <a:off x="193278" y="1545414"/>
          <a:ext cx="3058096" cy="5006746"/>
        </p:xfrm>
        <a:graphic>
          <a:graphicData uri="http://schemas.openxmlformats.org/drawingml/2006/table">
            <a:tbl>
              <a:tblPr firstRow="1" bandRow="1">
                <a:tableStyleId>{5940675A-B579-460E-94D1-54222C63F5DA}</a:tableStyleId>
              </a:tblPr>
              <a:tblGrid>
                <a:gridCol w="3058096">
                  <a:extLst>
                    <a:ext uri="{9D8B030D-6E8A-4147-A177-3AD203B41FA5}">
                      <a16:colId xmlns:a16="http://schemas.microsoft.com/office/drawing/2014/main" val="20000"/>
                    </a:ext>
                  </a:extLst>
                </a:gridCol>
              </a:tblGrid>
              <a:tr h="422210">
                <a:tc>
                  <a:txBody>
                    <a:bodyPr/>
                    <a:lstStyle/>
                    <a:p>
                      <a:r>
                        <a:rPr lang="en-US" sz="1800" b="1" dirty="0"/>
                        <a:t>Influencias a nivel macro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04240">
                <a:tc>
                  <a:txBody>
                    <a:bodyPr/>
                    <a:lstStyle/>
                    <a:p>
                      <a:r>
                        <a:rPr lang="es-MX" sz="1200" b="1" dirty="0"/>
                        <a:t>Ingresos</a:t>
                      </a:r>
                      <a:r>
                        <a:rPr lang="es-MX" sz="1200" b="1" baseline="0" dirty="0"/>
                        <a:t> y recursos </a:t>
                      </a:r>
                    </a:p>
                    <a:p>
                      <a:pPr marL="285750" indent="-285750">
                        <a:buFontTx/>
                        <a:buChar char="-"/>
                      </a:pPr>
                      <a:r>
                        <a:rPr lang="es-MX" sz="1200" b="0" baseline="0" dirty="0"/>
                        <a:t>Pobreza </a:t>
                      </a:r>
                    </a:p>
                    <a:p>
                      <a:pPr marL="285750" indent="-285750">
                        <a:buFontTx/>
                        <a:buChar char="-"/>
                      </a:pPr>
                      <a:r>
                        <a:rPr lang="es-MX" sz="1200" b="0" baseline="0" dirty="0"/>
                        <a:t>Personas sin hogar, refugiados</a:t>
                      </a:r>
                    </a:p>
                    <a:p>
                      <a:pPr marL="285750" indent="-285750">
                        <a:buFontTx/>
                        <a:buChar char="-"/>
                      </a:pPr>
                      <a:r>
                        <a:rPr lang="es-MX" sz="1200" b="0" baseline="0" dirty="0"/>
                        <a:t>Trabajo infantil </a:t>
                      </a:r>
                    </a:p>
                    <a:p>
                      <a:pPr marL="285750" indent="-285750">
                        <a:buFontTx/>
                        <a:buChar char="-"/>
                      </a:pPr>
                      <a:r>
                        <a:rPr lang="es-MX" sz="1200" b="0" baseline="0" dirty="0"/>
                        <a:t>Falta de acceso a la atención sanitaria </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1"/>
                  </a:ext>
                </a:extLst>
              </a:tr>
              <a:tr h="146288">
                <a:tc>
                  <a:txBody>
                    <a:bodyPr/>
                    <a:lstStyle/>
                    <a:p>
                      <a:pPr marL="285750" indent="-285750">
                        <a:buFontTx/>
                        <a:buChar char="-"/>
                      </a:pPr>
                      <a:endParaRPr lang="en-US" sz="1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4240">
                <a:tc>
                  <a:txBody>
                    <a:bodyPr/>
                    <a:lstStyle/>
                    <a:p>
                      <a:r>
                        <a:rPr lang="es-MX" sz="1200" b="1" dirty="0"/>
                        <a:t>Entorno</a:t>
                      </a:r>
                      <a:r>
                        <a:rPr lang="es-MX" sz="1200" b="1" baseline="0" dirty="0"/>
                        <a:t> social </a:t>
                      </a:r>
                    </a:p>
                    <a:p>
                      <a:pPr marL="285750" indent="-285750">
                        <a:buFontTx/>
                        <a:buChar char="-"/>
                      </a:pPr>
                      <a:r>
                        <a:rPr lang="es-MX" sz="1200" b="0" baseline="0" dirty="0"/>
                        <a:t>Normas antisociales, escasos controles sociales informales </a:t>
                      </a:r>
                    </a:p>
                    <a:p>
                      <a:pPr marL="285750" indent="-285750">
                        <a:buFontTx/>
                        <a:buChar char="-"/>
                      </a:pPr>
                      <a:r>
                        <a:rPr lang="es-MX" sz="1200" b="0" baseline="0" dirty="0"/>
                        <a:t>Falta de cohesión social, desconexión, falta de capital social </a:t>
                      </a:r>
                    </a:p>
                    <a:p>
                      <a:pPr marL="285750" indent="-285750">
                        <a:buFontTx/>
                        <a:buChar char="-"/>
                      </a:pPr>
                      <a:r>
                        <a:rPr lang="es-MX" sz="1200" b="0" baseline="0" dirty="0"/>
                        <a:t>Conflicto/guerra </a:t>
                      </a:r>
                    </a:p>
                    <a:p>
                      <a:pPr marL="285750" indent="-285750">
                        <a:buFontTx/>
                        <a:buChar char="-"/>
                      </a:pPr>
                      <a:r>
                        <a:rPr lang="es-MX" sz="1200" b="0" baseline="0" dirty="0"/>
                        <a:t>Exclusión social, desigualdad, discriminación </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3"/>
                  </a:ext>
                </a:extLst>
              </a:tr>
              <a:tr h="140568">
                <a:tc>
                  <a:txBody>
                    <a:bodyPr/>
                    <a:lstStyle/>
                    <a:p>
                      <a:pPr marL="285750" indent="-285750">
                        <a:buFontTx/>
                        <a:buChar char="-"/>
                      </a:pPr>
                      <a:endParaRPr lang="es-MX" sz="100" b="0"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04240">
                <a:tc>
                  <a:txBody>
                    <a:bodyPr/>
                    <a:lstStyle/>
                    <a:p>
                      <a:r>
                        <a:rPr lang="es-MX" sz="1200" b="1" dirty="0"/>
                        <a:t>Entorno</a:t>
                      </a:r>
                      <a:r>
                        <a:rPr lang="es-MX" sz="1200" b="1" baseline="0" dirty="0"/>
                        <a:t> físico </a:t>
                      </a:r>
                    </a:p>
                    <a:p>
                      <a:pPr marL="285750" indent="-285750">
                        <a:buFontTx/>
                        <a:buChar char="-"/>
                      </a:pPr>
                      <a:r>
                        <a:rPr lang="es-MX" sz="1200" b="0" baseline="0" dirty="0"/>
                        <a:t>Decadencia, edificios abandonados, infraviviendas </a:t>
                      </a:r>
                    </a:p>
                    <a:p>
                      <a:pPr marL="285750" indent="-285750">
                        <a:buFontTx/>
                        <a:buChar char="-"/>
                      </a:pPr>
                      <a:r>
                        <a:rPr lang="es-MX" sz="1200" b="0" baseline="0" dirty="0"/>
                        <a:t>Desorden en los barrios </a:t>
                      </a:r>
                    </a:p>
                    <a:p>
                      <a:pPr marL="285750" indent="-285750">
                        <a:buFontTx/>
                        <a:buChar char="-"/>
                      </a:pPr>
                      <a:r>
                        <a:rPr lang="es-MX" sz="1200" b="0" baseline="0" dirty="0"/>
                        <a:t>Acceso al alcohol, tabaco, otras drogas y armas de fuego </a:t>
                      </a:r>
                    </a:p>
                    <a:p>
                      <a:pPr marL="285750" indent="-285750">
                        <a:buFontTx/>
                        <a:buChar char="-"/>
                      </a:pPr>
                      <a:r>
                        <a:rPr lang="es-MX" sz="1200" b="0" baseline="0" dirty="0"/>
                        <a:t>Falta de acceso a alimentos nutritivos</a:t>
                      </a:r>
                    </a:p>
                    <a:p>
                      <a:pPr marL="285750" indent="-285750">
                        <a:buFontTx/>
                        <a:buChar char="-"/>
                      </a:pPr>
                      <a:r>
                        <a:rPr lang="es-MX" sz="1200" b="0" baseline="0" dirty="0"/>
                        <a:t>Exposición a tóxicos </a:t>
                      </a:r>
                    </a:p>
                    <a:p>
                      <a:pPr marL="285750" indent="-285750">
                        <a:buFontTx/>
                        <a:buChar char="-"/>
                      </a:pPr>
                      <a:r>
                        <a:rPr lang="es-MX" sz="1200" b="0" baseline="0" dirty="0"/>
                        <a:t>Medios de comunicación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707546274"/>
              </p:ext>
            </p:extLst>
          </p:nvPr>
        </p:nvGraphicFramePr>
        <p:xfrm>
          <a:off x="3695408" y="1604492"/>
          <a:ext cx="3492144" cy="4970033"/>
        </p:xfrm>
        <a:graphic>
          <a:graphicData uri="http://schemas.openxmlformats.org/drawingml/2006/table">
            <a:tbl>
              <a:tblPr firstRow="1" bandRow="1">
                <a:tableStyleId>{5C22544A-7EE6-4342-B048-85BDC9FD1C3A}</a:tableStyleId>
              </a:tblPr>
              <a:tblGrid>
                <a:gridCol w="3492144">
                  <a:extLst>
                    <a:ext uri="{9D8B030D-6E8A-4147-A177-3AD203B41FA5}">
                      <a16:colId xmlns:a16="http://schemas.microsoft.com/office/drawing/2014/main" val="20000"/>
                    </a:ext>
                  </a:extLst>
                </a:gridCol>
              </a:tblGrid>
              <a:tr h="341169">
                <a:tc>
                  <a:txBody>
                    <a:bodyPr/>
                    <a:lstStyle/>
                    <a:p>
                      <a:r>
                        <a:rPr lang="es-MX" sz="1800" dirty="0">
                          <a:solidFill>
                            <a:schemeClr val="tx1"/>
                          </a:solidFill>
                        </a:rPr>
                        <a:t>Influencias a nivel micro </a:t>
                      </a:r>
                      <a:endParaRPr lang="en-US" sz="1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79385">
                <a:tc>
                  <a:txBody>
                    <a:bodyPr/>
                    <a:lstStyle/>
                    <a:p>
                      <a:pPr marL="0" indent="0">
                        <a:buFontTx/>
                        <a:buNone/>
                      </a:pPr>
                      <a:r>
                        <a:rPr lang="es-MX" sz="1200" b="1" dirty="0"/>
                        <a:t>Influencias familiares</a:t>
                      </a:r>
                      <a:r>
                        <a:rPr lang="es-MX" sz="1200" b="1" baseline="0" dirty="0"/>
                        <a:t> </a:t>
                      </a:r>
                    </a:p>
                    <a:p>
                      <a:pPr marL="285750" indent="-285750">
                        <a:buFontTx/>
                        <a:buChar char="-"/>
                      </a:pPr>
                      <a:r>
                        <a:rPr lang="es-MX" sz="1200" dirty="0"/>
                        <a:t>Falta de implicación y supervisión </a:t>
                      </a:r>
                    </a:p>
                    <a:p>
                      <a:pPr marL="285750" indent="-285750">
                        <a:buFontTx/>
                        <a:buChar char="-"/>
                      </a:pPr>
                      <a:r>
                        <a:rPr lang="es-MX" sz="1200" dirty="0"/>
                        <a:t>Crianza dura, abusiva o negligente </a:t>
                      </a:r>
                    </a:p>
                    <a:p>
                      <a:pPr marL="285750" indent="-285750">
                        <a:buFontTx/>
                        <a:buChar char="-"/>
                      </a:pPr>
                      <a:r>
                        <a:rPr lang="es-MX" sz="1200" dirty="0"/>
                        <a:t>Modelos negativos </a:t>
                      </a:r>
                    </a:p>
                    <a:p>
                      <a:pPr marL="285750" indent="-285750">
                        <a:buFontTx/>
                        <a:buChar char="-"/>
                      </a:pPr>
                      <a:r>
                        <a:rPr lang="es-MX" sz="1200" dirty="0"/>
                        <a:t>Negligencia por el estado físico </a:t>
                      </a:r>
                    </a:p>
                    <a:p>
                      <a:pPr marL="285750" indent="-285750">
                        <a:buFontTx/>
                        <a:buChar char="-"/>
                      </a:pPr>
                      <a:r>
                        <a:rPr lang="es-MX" sz="1200" dirty="0"/>
                        <a:t>Entorno estresante y caótico </a:t>
                      </a:r>
                    </a:p>
                    <a:p>
                      <a:pPr marL="285750" indent="-285750">
                        <a:buFontTx/>
                        <a:buChar char="-"/>
                      </a:pPr>
                      <a:r>
                        <a:rPr lang="es-MX" sz="1200" dirty="0"/>
                        <a:t>Consumo de sustancias por parte de los padres </a:t>
                      </a:r>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0">
                <a:tc>
                  <a:txBody>
                    <a:bodyPr/>
                    <a:lstStyle/>
                    <a:p>
                      <a:pPr marL="0" indent="0">
                        <a:buFontTx/>
                        <a:buNone/>
                      </a:pPr>
                      <a:endParaRPr lang="en-US" sz="1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49969">
                <a:tc>
                  <a:txBody>
                    <a:bodyPr/>
                    <a:lstStyle/>
                    <a:p>
                      <a:pPr marL="0" indent="0">
                        <a:buFontTx/>
                        <a:buNone/>
                      </a:pPr>
                      <a:r>
                        <a:rPr lang="es-MX" sz="1200" b="1" dirty="0"/>
                        <a:t>Influencias</a:t>
                      </a:r>
                      <a:r>
                        <a:rPr lang="es-MX" sz="1200" b="1" baseline="0" dirty="0"/>
                        <a:t> escolares </a:t>
                      </a:r>
                    </a:p>
                    <a:p>
                      <a:pPr marL="285750" indent="-285750">
                        <a:buFontTx/>
                        <a:buChar char="-"/>
                      </a:pPr>
                      <a:r>
                        <a:rPr lang="es-MX" sz="1200" b="0" baseline="0" dirty="0"/>
                        <a:t>Educación infantil de mala calidad </a:t>
                      </a:r>
                    </a:p>
                    <a:p>
                      <a:pPr marL="285750" indent="-285750">
                        <a:buFontTx/>
                        <a:buChar char="-"/>
                      </a:pPr>
                      <a:r>
                        <a:rPr lang="es-MX" sz="1200" b="0" baseline="0" dirty="0"/>
                        <a:t>Clima escolar negativo </a:t>
                      </a:r>
                    </a:p>
                    <a:p>
                      <a:pPr marL="285750" indent="-285750">
                        <a:buFontTx/>
                        <a:buChar char="-"/>
                      </a:pPr>
                      <a:r>
                        <a:rPr lang="es-MX" sz="1200" b="0" baseline="0" dirty="0"/>
                        <a:t>Baja asistencia escolar </a:t>
                      </a:r>
                    </a:p>
                    <a:p>
                      <a:pPr marL="285750" indent="-285750">
                        <a:buFontTx/>
                        <a:buChar char="-"/>
                      </a:pPr>
                      <a:r>
                        <a:rPr lang="es-MX" sz="1200" b="0" baseline="0" dirty="0"/>
                        <a:t>Falta de educación sanitaria y de programas de prevención </a:t>
                      </a:r>
                    </a:p>
                    <a:p>
                      <a:pPr marL="285750" indent="-285750">
                        <a:buFontTx/>
                        <a:buChar char="-"/>
                      </a:pPr>
                      <a:r>
                        <a:rPr lang="es-MX" sz="1200" b="0" baseline="0" dirty="0"/>
                        <a:t>Falta de actividades extraescolares </a:t>
                      </a:r>
                      <a:endParaRPr lang="en-US" sz="1200" b="0" dirty="0"/>
                    </a:p>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0">
                <a:tc>
                  <a:txBody>
                    <a:bodyPr/>
                    <a:lstStyle/>
                    <a:p>
                      <a:endParaRPr lang="en-US" sz="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444513">
                <a:tc>
                  <a:txBody>
                    <a:bodyPr/>
                    <a:lstStyle/>
                    <a:p>
                      <a:r>
                        <a:rPr lang="es-MX" sz="1200" b="1" dirty="0"/>
                        <a:t>Influencias de los compañeros</a:t>
                      </a:r>
                      <a:r>
                        <a:rPr lang="es-MX" sz="1200" b="1" baseline="0" dirty="0"/>
                        <a:t> </a:t>
                      </a:r>
                    </a:p>
                    <a:p>
                      <a:pPr marL="285750" indent="-285750">
                        <a:buFontTx/>
                        <a:buChar char="-"/>
                      </a:pPr>
                      <a:r>
                        <a:rPr lang="es-MX" sz="1200" b="0" baseline="0" dirty="0"/>
                        <a:t>Compañeros antisociales, modelos de conducta </a:t>
                      </a:r>
                    </a:p>
                    <a:p>
                      <a:pPr marL="285750" indent="-285750">
                        <a:buFontTx/>
                        <a:buChar char="-"/>
                      </a:pPr>
                      <a:r>
                        <a:rPr lang="es-MX" sz="1200" b="0" baseline="0" dirty="0"/>
                        <a:t>Exposición al alcohol, tabaco, otras drogas, violencia, delincuencia</a:t>
                      </a:r>
                    </a:p>
                    <a:p>
                      <a:pPr marL="285750" indent="-285750">
                        <a:buFontTx/>
                        <a:buChar char="-"/>
                      </a:pPr>
                      <a:r>
                        <a:rPr lang="es-MX" sz="1200" b="0" baseline="0" dirty="0"/>
                        <a:t>Falta de supervisión parental de las relaciones entre iguales </a:t>
                      </a:r>
                    </a:p>
                    <a:p>
                      <a:pPr marL="285750" indent="-285750">
                        <a:buFontTx/>
                        <a:buChar char="-"/>
                      </a:pPr>
                      <a:r>
                        <a:rPr lang="es-MX" sz="1200" b="0" baseline="0" dirty="0"/>
                        <a:t>Tecnología de redes sociales</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768210039"/>
              </p:ext>
            </p:extLst>
          </p:nvPr>
        </p:nvGraphicFramePr>
        <p:xfrm>
          <a:off x="7643862" y="1588727"/>
          <a:ext cx="2687108" cy="4292600"/>
        </p:xfrm>
        <a:graphic>
          <a:graphicData uri="http://schemas.openxmlformats.org/drawingml/2006/table">
            <a:tbl>
              <a:tblPr firstRow="1" bandRow="1">
                <a:tableStyleId>{5C22544A-7EE6-4342-B048-85BDC9FD1C3A}</a:tableStyleId>
              </a:tblPr>
              <a:tblGrid>
                <a:gridCol w="2687108">
                  <a:extLst>
                    <a:ext uri="{9D8B030D-6E8A-4147-A177-3AD203B41FA5}">
                      <a16:colId xmlns:a16="http://schemas.microsoft.com/office/drawing/2014/main" val="20000"/>
                    </a:ext>
                  </a:extLst>
                </a:gridCol>
              </a:tblGrid>
              <a:tr h="370840">
                <a:tc>
                  <a:txBody>
                    <a:bodyPr/>
                    <a:lstStyle/>
                    <a:p>
                      <a:r>
                        <a:rPr lang="es-MX" sz="1800" dirty="0">
                          <a:solidFill>
                            <a:schemeClr val="tx1"/>
                          </a:solidFill>
                        </a:rPr>
                        <a:t>Características personales</a:t>
                      </a:r>
                      <a:endParaRPr lang="en-US" sz="1800"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s-MX" sz="1200" b="1" noProof="0" dirty="0"/>
                        <a:t>Susceptibilidades</a:t>
                      </a:r>
                      <a:r>
                        <a:rPr lang="en-US" sz="1200" b="1" dirty="0"/>
                        <a:t> </a:t>
                      </a:r>
                      <a:r>
                        <a:rPr lang="es-MX" sz="1200" b="1" noProof="0" dirty="0"/>
                        <a:t>genéticas</a:t>
                      </a:r>
                      <a:r>
                        <a:rPr lang="en-US" sz="1200" b="1" dirty="0"/>
                        <a:t> </a:t>
                      </a:r>
                    </a:p>
                  </a:txBody>
                  <a:tcPr>
                    <a:solidFill>
                      <a:schemeClr val="accent3">
                        <a:lumMod val="60000"/>
                        <a:lumOff val="40000"/>
                      </a:schemeClr>
                    </a:solidFill>
                  </a:tcPr>
                </a:tc>
                <a:extLst>
                  <a:ext uri="{0D108BD9-81ED-4DB2-BD59-A6C34878D82A}">
                    <a16:rowId xmlns:a16="http://schemas.microsoft.com/office/drawing/2014/main" val="10001"/>
                  </a:ext>
                </a:extLst>
              </a:tr>
              <a:tr h="0">
                <a:tc>
                  <a:txBody>
                    <a:bodyPr/>
                    <a:lstStyle/>
                    <a:p>
                      <a:endParaRPr lang="en-US" sz="100" dirty="0"/>
                    </a:p>
                  </a:txBody>
                  <a:tcPr>
                    <a:noFill/>
                  </a:tcPr>
                </a:tc>
                <a:extLst>
                  <a:ext uri="{0D108BD9-81ED-4DB2-BD59-A6C34878D82A}">
                    <a16:rowId xmlns:a16="http://schemas.microsoft.com/office/drawing/2014/main" val="10002"/>
                  </a:ext>
                </a:extLst>
              </a:tr>
              <a:tr h="370840">
                <a:tc>
                  <a:txBody>
                    <a:bodyPr/>
                    <a:lstStyle/>
                    <a:p>
                      <a:pPr marL="0" indent="0">
                        <a:buFont typeface="Calibri" panose="020F0502020204030204" pitchFamily="34" charset="0"/>
                        <a:buNone/>
                      </a:pPr>
                      <a:r>
                        <a:rPr lang="es-MX" sz="1200" b="1" dirty="0"/>
                        <a:t>Salud mental y rasgos personales </a:t>
                      </a:r>
                    </a:p>
                    <a:p>
                      <a:pPr marL="285750" indent="-285750">
                        <a:buFont typeface="Calibri" panose="020F0502020204030204" pitchFamily="34" charset="0"/>
                        <a:buChar char="-"/>
                      </a:pPr>
                      <a:r>
                        <a:rPr lang="es-MX" sz="1200" dirty="0"/>
                        <a:t>Búsqueda de sensaciones</a:t>
                      </a:r>
                      <a:endParaRPr lang="es-MX" sz="1200" baseline="0" dirty="0"/>
                    </a:p>
                    <a:p>
                      <a:pPr marL="285750" indent="-285750">
                        <a:buFont typeface="Calibri" panose="020F0502020204030204" pitchFamily="34" charset="0"/>
                        <a:buChar char="-"/>
                      </a:pPr>
                      <a:r>
                        <a:rPr lang="es-MX" sz="1200" dirty="0"/>
                        <a:t>Agresividad </a:t>
                      </a:r>
                    </a:p>
                    <a:p>
                      <a:pPr marL="285750" indent="-285750">
                        <a:buFont typeface="Calibri" panose="020F0502020204030204" pitchFamily="34" charset="0"/>
                        <a:buChar char="-"/>
                      </a:pPr>
                      <a:r>
                        <a:rPr lang="es-MX" sz="1200" dirty="0"/>
                        <a:t>Falta</a:t>
                      </a:r>
                      <a:r>
                        <a:rPr lang="es-MX" sz="1200" baseline="0" dirty="0"/>
                        <a:t> de atención</a:t>
                      </a:r>
                    </a:p>
                    <a:p>
                      <a:pPr marL="285750" indent="-285750">
                        <a:buFont typeface="Calibri" panose="020F0502020204030204" pitchFamily="34" charset="0"/>
                        <a:buChar char="-"/>
                      </a:pPr>
                      <a:r>
                        <a:rPr lang="es-MX" sz="1200" dirty="0"/>
                        <a:t>Impulsivo </a:t>
                      </a:r>
                    </a:p>
                    <a:p>
                      <a:pPr marL="285750" indent="-285750">
                        <a:buFont typeface="Calibri" panose="020F0502020204030204" pitchFamily="34" charset="0"/>
                        <a:buChar char="-"/>
                      </a:pPr>
                      <a:r>
                        <a:rPr lang="es-MX" sz="1200" dirty="0"/>
                        <a:t>Problemas de salud mental </a:t>
                      </a:r>
                      <a:endParaRPr lang="en-US" sz="1200" dirty="0"/>
                    </a:p>
                  </a:txBody>
                  <a:tcPr>
                    <a:solidFill>
                      <a:schemeClr val="accent3">
                        <a:lumMod val="60000"/>
                        <a:lumOff val="40000"/>
                      </a:schemeClr>
                    </a:solidFill>
                  </a:tcPr>
                </a:tc>
                <a:extLst>
                  <a:ext uri="{0D108BD9-81ED-4DB2-BD59-A6C34878D82A}">
                    <a16:rowId xmlns:a16="http://schemas.microsoft.com/office/drawing/2014/main" val="10003"/>
                  </a:ext>
                </a:extLst>
              </a:tr>
              <a:tr h="0">
                <a:tc>
                  <a:txBody>
                    <a:bodyPr/>
                    <a:lstStyle/>
                    <a:p>
                      <a:endParaRPr lang="en-US" sz="100" dirty="0"/>
                    </a:p>
                  </a:txBody>
                  <a:tcPr>
                    <a:noFill/>
                  </a:tcPr>
                </a:tc>
                <a:extLst>
                  <a:ext uri="{0D108BD9-81ED-4DB2-BD59-A6C34878D82A}">
                    <a16:rowId xmlns:a16="http://schemas.microsoft.com/office/drawing/2014/main" val="10004"/>
                  </a:ext>
                </a:extLst>
              </a:tr>
              <a:tr h="370840">
                <a:tc>
                  <a:txBody>
                    <a:bodyPr/>
                    <a:lstStyle/>
                    <a:p>
                      <a:r>
                        <a:rPr lang="es-MX" sz="1200" b="1" dirty="0"/>
                        <a:t>Desarrollo neurológico</a:t>
                      </a:r>
                      <a:r>
                        <a:rPr lang="es-MX" sz="1200" b="1" baseline="0" dirty="0"/>
                        <a:t> </a:t>
                      </a:r>
                    </a:p>
                    <a:p>
                      <a:pPr marL="285750" indent="-285750">
                        <a:buFontTx/>
                        <a:buChar char="-"/>
                      </a:pPr>
                      <a:r>
                        <a:rPr lang="es-MX" sz="1200" b="0" baseline="0" dirty="0"/>
                        <a:t>Retrasos en el lenguaje </a:t>
                      </a:r>
                    </a:p>
                    <a:p>
                      <a:pPr marL="285750" indent="-285750">
                        <a:buFontTx/>
                        <a:buChar char="-"/>
                      </a:pPr>
                      <a:r>
                        <a:rPr lang="es-MX" sz="1200" b="0" baseline="0" dirty="0"/>
                        <a:t>Déficits cognitivos </a:t>
                      </a:r>
                    </a:p>
                    <a:p>
                      <a:pPr marL="285750" indent="-285750">
                        <a:buFontTx/>
                        <a:buChar char="-"/>
                      </a:pPr>
                      <a:r>
                        <a:rPr lang="es-MX" sz="1200" b="0" baseline="0" dirty="0"/>
                        <a:t>Toma de decisiones y resolución de problemas deficientes </a:t>
                      </a:r>
                      <a:endParaRPr lang="en-US" sz="1200" b="0" dirty="0"/>
                    </a:p>
                  </a:txBody>
                  <a:tcPr>
                    <a:solidFill>
                      <a:schemeClr val="accent3">
                        <a:lumMod val="60000"/>
                        <a:lumOff val="40000"/>
                      </a:schemeClr>
                    </a:solidFill>
                  </a:tcPr>
                </a:tc>
                <a:extLst>
                  <a:ext uri="{0D108BD9-81ED-4DB2-BD59-A6C34878D82A}">
                    <a16:rowId xmlns:a16="http://schemas.microsoft.com/office/drawing/2014/main" val="10005"/>
                  </a:ext>
                </a:extLst>
              </a:tr>
              <a:tr h="0">
                <a:tc>
                  <a:txBody>
                    <a:bodyPr/>
                    <a:lstStyle/>
                    <a:p>
                      <a:endParaRPr lang="en-US" sz="100" dirty="0"/>
                    </a:p>
                  </a:txBody>
                  <a:tcPr>
                    <a:noFill/>
                  </a:tcPr>
                </a:tc>
                <a:extLst>
                  <a:ext uri="{0D108BD9-81ED-4DB2-BD59-A6C34878D82A}">
                    <a16:rowId xmlns:a16="http://schemas.microsoft.com/office/drawing/2014/main" val="10006"/>
                  </a:ext>
                </a:extLst>
              </a:tr>
              <a:tr h="370840">
                <a:tc>
                  <a:txBody>
                    <a:bodyPr/>
                    <a:lstStyle/>
                    <a:p>
                      <a:r>
                        <a:rPr lang="es-MX" sz="1200" b="1" dirty="0"/>
                        <a:t>Reacción al estrés </a:t>
                      </a:r>
                    </a:p>
                    <a:p>
                      <a:pPr marL="285750" indent="-285750">
                        <a:buFontTx/>
                        <a:buChar char="-"/>
                      </a:pPr>
                      <a:r>
                        <a:rPr lang="es-MX" sz="1200" b="0" dirty="0"/>
                        <a:t>Deficiencia</a:t>
                      </a:r>
                      <a:r>
                        <a:rPr lang="es-MX" sz="1200" b="0" baseline="0" dirty="0"/>
                        <a:t> en la regulación y percepción de las emociones </a:t>
                      </a:r>
                    </a:p>
                    <a:p>
                      <a:pPr marL="285750" indent="-285750">
                        <a:buFontTx/>
                        <a:buChar char="-"/>
                      </a:pPr>
                      <a:r>
                        <a:rPr lang="es-MX" sz="1200" b="0" baseline="0" dirty="0"/>
                        <a:t>Respuestas fisiológicas irregulares</a:t>
                      </a:r>
                    </a:p>
                    <a:p>
                      <a:pPr marL="285750" indent="-285750">
                        <a:buFontTx/>
                        <a:buChar char="-"/>
                      </a:pPr>
                      <a:r>
                        <a:rPr lang="es-MX" sz="1200" b="0" baseline="0" dirty="0"/>
                        <a:t>Afrontamiento insuficiente </a:t>
                      </a:r>
                      <a:endParaRPr lang="en-US" sz="1200" b="1" dirty="0"/>
                    </a:p>
                  </a:txBody>
                  <a:tcPr>
                    <a:solidFill>
                      <a:schemeClr val="accent3">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339666017"/>
              </p:ext>
            </p:extLst>
          </p:nvPr>
        </p:nvGraphicFramePr>
        <p:xfrm>
          <a:off x="10708332" y="1536210"/>
          <a:ext cx="2369890" cy="2656840"/>
        </p:xfrm>
        <a:graphic>
          <a:graphicData uri="http://schemas.openxmlformats.org/drawingml/2006/table">
            <a:tbl>
              <a:tblPr firstRow="1" bandRow="1">
                <a:tableStyleId>{5C22544A-7EE6-4342-B048-85BDC9FD1C3A}</a:tableStyleId>
              </a:tblPr>
              <a:tblGrid>
                <a:gridCol w="2369890">
                  <a:extLst>
                    <a:ext uri="{9D8B030D-6E8A-4147-A177-3AD203B41FA5}">
                      <a16:colId xmlns:a16="http://schemas.microsoft.com/office/drawing/2014/main" val="20000"/>
                    </a:ext>
                  </a:extLst>
                </a:gridCol>
              </a:tblGrid>
              <a:tr h="370840">
                <a:tc>
                  <a:txBody>
                    <a:bodyPr/>
                    <a:lstStyle/>
                    <a:p>
                      <a:r>
                        <a:rPr lang="es-MX" dirty="0">
                          <a:solidFill>
                            <a:schemeClr val="tx1"/>
                          </a:solidFill>
                        </a:rPr>
                        <a:t>Resultados primarios</a:t>
                      </a:r>
                      <a:r>
                        <a:rPr lang="es-MX" baseline="0" dirty="0">
                          <a:solidFill>
                            <a:schemeClr val="tx1"/>
                          </a:solidFill>
                        </a:rPr>
                        <a:t> </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s-MX" b="1" dirty="0">
                          <a:solidFill>
                            <a:schemeClr val="tx1"/>
                          </a:solidFill>
                        </a:rPr>
                        <a:t>Abuso</a:t>
                      </a:r>
                      <a:r>
                        <a:rPr lang="es-MX" b="1" baseline="0" dirty="0">
                          <a:solidFill>
                            <a:schemeClr val="tx1"/>
                          </a:solidFill>
                        </a:rPr>
                        <a:t> de sustancias y problemas </a:t>
                      </a:r>
                      <a:r>
                        <a:rPr lang="es-MX" b="1" baseline="0" noProof="0" dirty="0">
                          <a:solidFill>
                            <a:schemeClr val="tx1"/>
                          </a:solidFill>
                        </a:rPr>
                        <a:t>relacionados</a:t>
                      </a:r>
                    </a:p>
                    <a:p>
                      <a:pPr marL="285750" indent="-285750">
                        <a:buFontTx/>
                        <a:buChar char="-"/>
                      </a:pPr>
                      <a:r>
                        <a:rPr lang="es-MX" sz="1500" b="0" baseline="0" dirty="0">
                          <a:solidFill>
                            <a:schemeClr val="tx1"/>
                          </a:solidFill>
                        </a:rPr>
                        <a:t>Fracaso escolar </a:t>
                      </a:r>
                    </a:p>
                    <a:p>
                      <a:pPr marL="285750" indent="-285750">
                        <a:buFontTx/>
                        <a:buChar char="-"/>
                      </a:pPr>
                      <a:r>
                        <a:rPr lang="es-MX" sz="1500" b="0" baseline="0" dirty="0">
                          <a:solidFill>
                            <a:schemeClr val="tx1"/>
                          </a:solidFill>
                        </a:rPr>
                        <a:t>Pocas habilidades sociales </a:t>
                      </a:r>
                    </a:p>
                    <a:p>
                      <a:pPr marL="285750" indent="-285750">
                        <a:buFontTx/>
                        <a:buChar char="-"/>
                      </a:pPr>
                      <a:r>
                        <a:rPr lang="es-MX" sz="1500" b="0" baseline="0" dirty="0">
                          <a:solidFill>
                            <a:schemeClr val="tx1"/>
                          </a:solidFill>
                        </a:rPr>
                        <a:t>Problemas de salud mental </a:t>
                      </a:r>
                    </a:p>
                    <a:p>
                      <a:pPr marL="285750" indent="-285750">
                        <a:buFontTx/>
                        <a:buChar char="-"/>
                      </a:pPr>
                      <a:r>
                        <a:rPr lang="es-MX" sz="1500" b="0" baseline="0" dirty="0">
                          <a:solidFill>
                            <a:schemeClr val="tx1"/>
                          </a:solidFill>
                        </a:rPr>
                        <a:t>Mala salud física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cxnSp>
        <p:nvCxnSpPr>
          <p:cNvPr id="14" name="13 Conector recto de flecha"/>
          <p:cNvCxnSpPr/>
          <p:nvPr/>
        </p:nvCxnSpPr>
        <p:spPr>
          <a:xfrm>
            <a:off x="3323382" y="3567931"/>
            <a:ext cx="360040" cy="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7247169" y="3567931"/>
            <a:ext cx="360040" cy="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10330696" y="3537023"/>
            <a:ext cx="360040" cy="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96740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a:xfrm>
            <a:off x="912416" y="365126"/>
            <a:ext cx="11446669" cy="1213154"/>
          </a:xfrm>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912416" y="441783"/>
            <a:ext cx="5214442" cy="984193"/>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41783"/>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4294967295"/>
          </p:nvPr>
        </p:nvSpPr>
        <p:spPr>
          <a:xfrm>
            <a:off x="407692" y="6597352"/>
            <a:ext cx="2986088" cy="170200"/>
          </a:xfrm>
          <a:prstGeom prst="rect">
            <a:avLst/>
          </a:prstGeo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4294967295"/>
          </p:nvPr>
        </p:nvSpPr>
        <p:spPr>
          <a:xfrm>
            <a:off x="10010142" y="6310310"/>
            <a:ext cx="2986088" cy="365125"/>
          </a:xfrm>
          <a:prstGeom prst="rect">
            <a:avLst/>
          </a:prstGeom>
        </p:spPr>
        <p:txBody>
          <a:bodyPr/>
          <a:lstStyle/>
          <a:p>
            <a:fld id="{4ACAD549-2A0F-1B4F-AFA8-46723A501129}" type="slidenum">
              <a:rPr lang="en-US" smtClean="0">
                <a:solidFill>
                  <a:prstClr val="black">
                    <a:tint val="75000"/>
                  </a:prstClr>
                </a:solidFill>
              </a:rPr>
              <a:pPr/>
              <a:t>19</a:t>
            </a:fld>
            <a:endParaRPr lang="en-US" dirty="0">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114468" y="4396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466900" y="1340768"/>
            <a:ext cx="12377365" cy="1015663"/>
          </a:xfrm>
          <a:prstGeom prst="rect">
            <a:avLst/>
          </a:prstGeom>
          <a:noFill/>
        </p:spPr>
        <p:txBody>
          <a:bodyPr wrap="square" rtlCol="0">
            <a:spAutoFit/>
          </a:bodyPr>
          <a:lstStyle/>
          <a:p>
            <a:pPr algn="ctr"/>
            <a:r>
              <a:rPr lang="es-MX" sz="3600" b="1" dirty="0">
                <a:solidFill>
                  <a:srgbClr val="0070C0"/>
                </a:solidFill>
              </a:rPr>
              <a:t>Tarea de la Sesión 2</a:t>
            </a:r>
          </a:p>
          <a:p>
            <a:pPr marL="342900" indent="-342900">
              <a:buFont typeface="Arial" pitchFamily="34" charset="0"/>
              <a:buChar char="•"/>
            </a:pPr>
            <a:r>
              <a:rPr lang="en-US" sz="2400" dirty="0"/>
              <a:t>Revisar las </a:t>
            </a:r>
            <a:r>
              <a:rPr lang="en-US" sz="2400" b="1" dirty="0"/>
              <a:t>Lecciones 3 y 4</a:t>
            </a:r>
          </a:p>
        </p:txBody>
      </p:sp>
      <p:pic>
        <p:nvPicPr>
          <p:cNvPr id="9" name="Imagen 8">
            <a:extLst>
              <a:ext uri="{FF2B5EF4-FFF2-40B4-BE49-F238E27FC236}">
                <a16:creationId xmlns:a16="http://schemas.microsoft.com/office/drawing/2014/main" id="{B9833D30-663F-0C44-ADB8-5FDBE4E890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901" y="2564904"/>
            <a:ext cx="5853758" cy="3911197"/>
          </a:xfrm>
          <a:prstGeom prst="rect">
            <a:avLst/>
          </a:prstGeom>
        </p:spPr>
      </p:pic>
      <p:pic>
        <p:nvPicPr>
          <p:cNvPr id="12" name="Imagen 11">
            <a:extLst>
              <a:ext uri="{FF2B5EF4-FFF2-40B4-BE49-F238E27FC236}">
                <a16:creationId xmlns:a16="http://schemas.microsoft.com/office/drawing/2014/main" id="{0DA87FAA-03DC-5F47-A12D-52789E6C09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1210" y="2564904"/>
            <a:ext cx="5089298" cy="3911196"/>
          </a:xfrm>
          <a:prstGeom prst="rect">
            <a:avLst/>
          </a:prstGeom>
        </p:spPr>
      </p:pic>
    </p:spTree>
    <p:extLst>
      <p:ext uri="{BB962C8B-B14F-4D97-AF65-F5344CB8AC3E}">
        <p14:creationId xmlns:p14="http://schemas.microsoft.com/office/powerpoint/2010/main" val="2095790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07052" y="264363"/>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2</a:t>
            </a:fld>
            <a:endParaRPr lang="en-US" dirty="0">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114468" y="4396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562817" y="2815188"/>
            <a:ext cx="12121605" cy="1261884"/>
          </a:xfrm>
          <a:prstGeom prst="rect">
            <a:avLst/>
          </a:prstGeom>
          <a:noFill/>
        </p:spPr>
        <p:txBody>
          <a:bodyPr wrap="square" rtlCol="0">
            <a:spAutoFit/>
          </a:bodyPr>
          <a:lstStyle/>
          <a:p>
            <a:pPr algn="ctr"/>
            <a:r>
              <a:rPr lang="en-US" sz="7600" b="1" dirty="0">
                <a:solidFill>
                  <a:srgbClr val="0070C0"/>
                </a:solidFill>
              </a:rPr>
              <a:t>Sesión 2</a:t>
            </a:r>
          </a:p>
        </p:txBody>
      </p:sp>
    </p:spTree>
    <p:extLst>
      <p:ext uri="{BB962C8B-B14F-4D97-AF65-F5344CB8AC3E}">
        <p14:creationId xmlns:p14="http://schemas.microsoft.com/office/powerpoint/2010/main" val="3348257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793960" y="550659"/>
            <a:ext cx="3877138" cy="804999"/>
          </a:xfrm>
          <a:prstGeom prst="rect">
            <a:avLst/>
          </a:prstGeom>
          <a:noFill/>
        </p:spPr>
      </p:pic>
      <p:pic>
        <p:nvPicPr>
          <p:cNvPr id="3"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1415548" y="469746"/>
            <a:ext cx="4790301" cy="1087797"/>
          </a:xfrm>
          <a:prstGeom prst="rect">
            <a:avLst/>
          </a:prstGeom>
        </p:spPr>
      </p:pic>
      <p:pic>
        <p:nvPicPr>
          <p:cNvPr id="4"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205848" y="469745"/>
            <a:ext cx="1454514" cy="966824"/>
          </a:xfrm>
          <a:prstGeom prst="rect">
            <a:avLst/>
          </a:prstGeom>
        </p:spPr>
      </p:pic>
      <p:sp>
        <p:nvSpPr>
          <p:cNvPr id="5"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1378744" y="6356351"/>
            <a:ext cx="2743200" cy="365125"/>
          </a:xfrm>
        </p:spPr>
        <p:txBody>
          <a:bodyPr/>
          <a:lstStyle/>
          <a:p>
            <a:fld id="{07229C9E-F7B3-8640-A9B4-30EE3DD4157C}" type="datetime1">
              <a:rPr lang="en-GB" smtClean="0"/>
              <a:t>15/05/2024</a:t>
            </a:fld>
            <a:endParaRPr lang="en-US"/>
          </a:p>
        </p:txBody>
      </p:sp>
      <p:sp>
        <p:nvSpPr>
          <p:cNvPr id="6"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9151144" y="6356351"/>
            <a:ext cx="2743200" cy="365125"/>
          </a:xfrm>
        </p:spPr>
        <p:txBody>
          <a:bodyPr/>
          <a:lstStyle/>
          <a:p>
            <a:fld id="{4ACAD549-2A0F-1B4F-AFA8-46723A501129}" type="slidenum">
              <a:rPr lang="en-US" smtClean="0"/>
              <a:t>20</a:t>
            </a:fld>
            <a:endParaRPr lang="en-US"/>
          </a:p>
        </p:txBody>
      </p:sp>
      <p:sp>
        <p:nvSpPr>
          <p:cNvPr id="7" name="Content Placeholder 2">
            <a:extLst>
              <a:ext uri="{FF2B5EF4-FFF2-40B4-BE49-F238E27FC236}">
                <a16:creationId xmlns:a16="http://schemas.microsoft.com/office/drawing/2014/main" id="{83E1BE4F-8237-454B-9B6F-CEE3B38E951A}"/>
              </a:ext>
            </a:extLst>
          </p:cNvPr>
          <p:cNvSpPr txBox="1">
            <a:spLocks/>
          </p:cNvSpPr>
          <p:nvPr/>
        </p:nvSpPr>
        <p:spPr>
          <a:xfrm>
            <a:off x="1377950" y="2348880"/>
            <a:ext cx="10515600" cy="2476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3600" b="1" dirty="0">
              <a:solidFill>
                <a:srgbClr val="0070C0"/>
              </a:solidFill>
            </a:endParaRPr>
          </a:p>
          <a:p>
            <a:pPr marL="0" indent="0" algn="ctr">
              <a:buNone/>
            </a:pPr>
            <a:r>
              <a:rPr lang="es-MX" sz="4500" b="1" dirty="0"/>
              <a:t>La próxima sesión será el día</a:t>
            </a:r>
            <a:endParaRPr lang="es-MX" sz="3000" b="1" dirty="0">
              <a:solidFill>
                <a:srgbClr val="739D40"/>
              </a:solidFill>
            </a:endParaRPr>
          </a:p>
          <a:p>
            <a:pPr marL="0" indent="0" algn="ctr">
              <a:buNone/>
            </a:pPr>
            <a:r>
              <a:rPr lang="es-MX" sz="5000" b="1" u="sng" dirty="0">
                <a:solidFill>
                  <a:srgbClr val="739D40"/>
                </a:solidFill>
              </a:rPr>
              <a:t>------Fecha-------</a:t>
            </a:r>
            <a:endParaRPr lang="en-US" sz="5000" b="1" u="sng" dirty="0">
              <a:solidFill>
                <a:srgbClr val="739D40"/>
              </a:solidFill>
            </a:endParaRPr>
          </a:p>
        </p:txBody>
      </p:sp>
    </p:spTree>
    <p:extLst>
      <p:ext uri="{BB962C8B-B14F-4D97-AF65-F5344CB8AC3E}">
        <p14:creationId xmlns:p14="http://schemas.microsoft.com/office/powerpoint/2010/main" val="385077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48F2-D4B7-134F-8559-9D33FADB8A1C}"/>
              </a:ext>
            </a:extLst>
          </p:cNvPr>
          <p:cNvSpPr>
            <a:spLocks noGrp="1"/>
          </p:cNvSpPr>
          <p:nvPr>
            <p:ph type="title"/>
          </p:nvPr>
        </p:nvSpPr>
        <p:spPr>
          <a:xfrm>
            <a:off x="663575" y="595584"/>
            <a:ext cx="11944350" cy="1143000"/>
          </a:xfrm>
        </p:spPr>
        <p:txBody>
          <a:bodyPr/>
          <a:lstStyle/>
          <a:p>
            <a:pPr algn="ctr"/>
            <a:r>
              <a:rPr lang="es-MX" b="1" dirty="0"/>
              <a:t>Fin de la Sesión 2 </a:t>
            </a:r>
          </a:p>
        </p:txBody>
      </p:sp>
      <p:sp>
        <p:nvSpPr>
          <p:cNvPr id="4" name="Date Placeholder 3">
            <a:extLst>
              <a:ext uri="{FF2B5EF4-FFF2-40B4-BE49-F238E27FC236}">
                <a16:creationId xmlns:a16="http://schemas.microsoft.com/office/drawing/2014/main" id="{7300475A-8536-D640-83C2-C3EDF96F5541}"/>
              </a:ext>
            </a:extLst>
          </p:cNvPr>
          <p:cNvSpPr>
            <a:spLocks noGrp="1"/>
          </p:cNvSpPr>
          <p:nvPr>
            <p:ph type="dt" sz="half" idx="4294967295"/>
          </p:nvPr>
        </p:nvSpPr>
        <p:spPr>
          <a:xfrm>
            <a:off x="912415" y="6356351"/>
            <a:ext cx="2986088" cy="365125"/>
          </a:xfrm>
          <a:prstGeom prst="rect">
            <a:avLst/>
          </a:prstGeom>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9A18185-7B34-6649-8143-AE4AF3D9CA8E}"/>
              </a:ext>
            </a:extLst>
          </p:cNvPr>
          <p:cNvSpPr>
            <a:spLocks noGrp="1"/>
          </p:cNvSpPr>
          <p:nvPr>
            <p:ph type="sldNum" sz="quarter" idx="4294967295"/>
          </p:nvPr>
        </p:nvSpPr>
        <p:spPr>
          <a:xfrm>
            <a:off x="11388278" y="6381328"/>
            <a:ext cx="1223193" cy="340148"/>
          </a:xfrm>
          <a:prstGeom prst="rect">
            <a:avLst/>
          </a:prstGeom>
        </p:spPr>
        <p:txBody>
          <a:bodyPr/>
          <a:lstStyle/>
          <a:p>
            <a:fld id="{4ACAD549-2A0F-1B4F-AFA8-46723A501129}" type="slidenum">
              <a:rPr lang="en-US" smtClean="0">
                <a:solidFill>
                  <a:prstClr val="black">
                    <a:tint val="75000"/>
                  </a:prstClr>
                </a:solidFill>
              </a:rPr>
              <a:pPr/>
              <a:t>21</a:t>
            </a:fld>
            <a:endParaRPr lang="en-US" dirty="0">
              <a:solidFill>
                <a:prstClr val="black">
                  <a:tint val="75000"/>
                </a:prstClr>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7505" y="1830930"/>
            <a:ext cx="9516491" cy="434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9600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3E1BE4F-8237-454B-9B6F-CEE3B38E951A}"/>
              </a:ext>
            </a:extLst>
          </p:cNvPr>
          <p:cNvSpPr>
            <a:spLocks noGrp="1"/>
          </p:cNvSpPr>
          <p:nvPr>
            <p:ph idx="1"/>
          </p:nvPr>
        </p:nvSpPr>
        <p:spPr>
          <a:xfrm>
            <a:off x="248261" y="3206323"/>
            <a:ext cx="12778153" cy="1924966"/>
          </a:xfrm>
        </p:spPr>
        <p:txBody>
          <a:bodyPr>
            <a:noAutofit/>
          </a:bodyPr>
          <a:lstStyle/>
          <a:p>
            <a:pPr algn="just"/>
            <a:r>
              <a:rPr lang="es-MX" sz="2600" dirty="0"/>
              <a:t>Revisar el aprendizaje y comprensión del estudio en línea de la </a:t>
            </a:r>
            <a:r>
              <a:rPr lang="es-MX" sz="2600" b="1" dirty="0"/>
              <a:t>Introducción</a:t>
            </a:r>
            <a:r>
              <a:rPr lang="es-MX" sz="2600" dirty="0"/>
              <a:t> a </a:t>
            </a:r>
            <a:r>
              <a:rPr lang="es-MX" sz="2600" i="1" dirty="0"/>
              <a:t>INEP</a:t>
            </a:r>
            <a:r>
              <a:rPr lang="es-MX" sz="2600" dirty="0"/>
              <a:t>, así como de las </a:t>
            </a:r>
            <a:r>
              <a:rPr lang="es-MX" sz="2600" b="1" dirty="0"/>
              <a:t>Lecciones 1 y 2</a:t>
            </a:r>
            <a:r>
              <a:rPr lang="es-MX" sz="2600" dirty="0"/>
              <a:t>: compartir inquietudes, dudas, preguntas, necesidades, etc. </a:t>
            </a:r>
          </a:p>
          <a:p>
            <a:pPr algn="just"/>
            <a:r>
              <a:rPr lang="es-MX" sz="2600" dirty="0"/>
              <a:t>Preparar las Lecciones en línea que se revisarán, antes de la sesión. </a:t>
            </a:r>
          </a:p>
          <a:p>
            <a:pPr algn="just"/>
            <a:r>
              <a:rPr lang="es-MX" sz="2600" dirty="0"/>
              <a:t>Abordar cualquier inquietud, duda, preocupación o necesidad que surja hasta este punto del Curso </a:t>
            </a:r>
            <a:r>
              <a:rPr lang="es-MX" sz="2500" dirty="0"/>
              <a:t>.</a:t>
            </a:r>
            <a:endParaRPr lang="en-US" sz="2500" b="1" dirty="0"/>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07052" y="264363"/>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3</a:t>
            </a:fld>
            <a:endParaRPr lang="en-US">
              <a:solidFill>
                <a:prstClr val="black">
                  <a:tint val="75000"/>
                </a:prstClr>
              </a:solidFill>
            </a:endParaRPr>
          </a:p>
        </p:txBody>
      </p:sp>
      <p:sp>
        <p:nvSpPr>
          <p:cNvPr id="9" name="Rectángulo 8">
            <a:extLst>
              <a:ext uri="{FF2B5EF4-FFF2-40B4-BE49-F238E27FC236}">
                <a16:creationId xmlns:a16="http://schemas.microsoft.com/office/drawing/2014/main" id="{CAB5C22F-08EB-F747-AFBB-9792D9574875}"/>
              </a:ext>
            </a:extLst>
          </p:cNvPr>
          <p:cNvSpPr/>
          <p:nvPr/>
        </p:nvSpPr>
        <p:spPr>
          <a:xfrm>
            <a:off x="4748986" y="2005975"/>
            <a:ext cx="3721660" cy="630942"/>
          </a:xfrm>
          <a:prstGeom prst="rect">
            <a:avLst/>
          </a:prstGeom>
        </p:spPr>
        <p:txBody>
          <a:bodyPr wrap="none">
            <a:spAutoFit/>
          </a:bodyPr>
          <a:lstStyle/>
          <a:p>
            <a:pPr algn="ctr"/>
            <a:r>
              <a:rPr lang="en-US" sz="3500" b="1" dirty="0">
                <a:solidFill>
                  <a:srgbClr val="0070C0"/>
                </a:solidFill>
              </a:rPr>
              <a:t>Sesión 2. Objetivos</a:t>
            </a:r>
          </a:p>
        </p:txBody>
      </p:sp>
    </p:spTree>
    <p:extLst>
      <p:ext uri="{BB962C8B-B14F-4D97-AF65-F5344CB8AC3E}">
        <p14:creationId xmlns:p14="http://schemas.microsoft.com/office/powerpoint/2010/main" val="2109813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23595" y="469745"/>
            <a:ext cx="5443324"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4</a:t>
            </a:fld>
            <a:endParaRPr lang="en-US">
              <a:solidFill>
                <a:prstClr val="black">
                  <a:tint val="75000"/>
                </a:prstClr>
              </a:solidFill>
            </a:endParaRPr>
          </a:p>
        </p:txBody>
      </p:sp>
      <p:sp>
        <p:nvSpPr>
          <p:cNvPr id="30" name="Rectangle 20">
            <a:hlinkClick r:id="rId6"/>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rId7"/>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rId8"/>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rId9"/>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rId10"/>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rId11"/>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rId12"/>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rId13"/>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rId14"/>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Rectangle 32">
            <a:extLst>
              <a:ext uri="{FF2B5EF4-FFF2-40B4-BE49-F238E27FC236}">
                <a16:creationId xmlns:a16="http://schemas.microsoft.com/office/drawing/2014/main" id="{39280AE6-9661-3B43-87E8-3A29D7D1173C}"/>
              </a:ext>
            </a:extLst>
          </p:cNvPr>
          <p:cNvSpPr>
            <a:spLocks noChangeArrowheads="1"/>
          </p:cNvSpPr>
          <p:nvPr/>
        </p:nvSpPr>
        <p:spPr bwMode="auto">
          <a:xfrm>
            <a:off x="1114468" y="2381820"/>
            <a:ext cx="10720801"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25392"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1200"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hlinkClick r:id="rId15"/>
              </a:rPr>
            </a:br>
            <a:endParaRPr lang="en-US" altLang="en-US" sz="3000" dirty="0">
              <a:solidFill>
                <a:schemeClr val="accent5"/>
              </a:solidFill>
              <a:latin typeface="+mn-lt"/>
            </a:endParaRPr>
          </a:p>
          <a:p>
            <a:endParaRPr lang="en-US" altLang="en-US" sz="3000" dirty="0">
              <a:solidFill>
                <a:srgbClr val="00B050"/>
              </a:solidFill>
              <a:latin typeface="+mn-lt"/>
            </a:endParaRPr>
          </a:p>
        </p:txBody>
      </p:sp>
      <p:sp>
        <p:nvSpPr>
          <p:cNvPr id="42" name="Rectangle 34">
            <a:extLst>
              <a:ext uri="{FF2B5EF4-FFF2-40B4-BE49-F238E27FC236}">
                <a16:creationId xmlns:a16="http://schemas.microsoft.com/office/drawing/2014/main" id="{8F9FD3A3-7849-D54C-A075-78B5B188A89E}"/>
              </a:ext>
            </a:extLst>
          </p:cNvPr>
          <p:cNvSpPr>
            <a:spLocks noChangeArrowheads="1"/>
          </p:cNvSpPr>
          <p:nvPr/>
        </p:nvSpPr>
        <p:spPr bwMode="auto">
          <a:xfrm>
            <a:off x="1114469" y="360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dirty="0">
              <a:solidFill>
                <a:prstClr val="black"/>
              </a:solidFill>
            </a:endParaRPr>
          </a:p>
        </p:txBody>
      </p:sp>
      <p:sp>
        <p:nvSpPr>
          <p:cNvPr id="46" name="Rectangle 38">
            <a:extLst>
              <a:ext uri="{FF2B5EF4-FFF2-40B4-BE49-F238E27FC236}">
                <a16:creationId xmlns:a16="http://schemas.microsoft.com/office/drawing/2014/main" id="{BF2ECDC8-900C-3F44-9825-B3E7A7C2D9F4}"/>
              </a:ext>
            </a:extLst>
          </p:cNvPr>
          <p:cNvSpPr>
            <a:spLocks noChangeArrowheads="1"/>
          </p:cNvSpPr>
          <p:nvPr/>
        </p:nvSpPr>
        <p:spPr bwMode="auto">
          <a:xfrm>
            <a:off x="1114469" y="47290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7" name="Rectangle 39">
            <a:extLst>
              <a:ext uri="{FF2B5EF4-FFF2-40B4-BE49-F238E27FC236}">
                <a16:creationId xmlns:a16="http://schemas.microsoft.com/office/drawing/2014/main" id="{DE4A0A2D-0521-414C-909B-D78477366831}"/>
              </a:ext>
            </a:extLst>
          </p:cNvPr>
          <p:cNvSpPr>
            <a:spLocks noChangeArrowheads="1"/>
          </p:cNvSpPr>
          <p:nvPr/>
        </p:nvSpPr>
        <p:spPr bwMode="auto">
          <a:xfrm>
            <a:off x="1114469" y="50338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9" name="Rectangle 41">
            <a:extLst>
              <a:ext uri="{FF2B5EF4-FFF2-40B4-BE49-F238E27FC236}">
                <a16:creationId xmlns:a16="http://schemas.microsoft.com/office/drawing/2014/main" id="{C188B322-FE0B-6C43-8DC6-014C0EAD9312}"/>
              </a:ext>
            </a:extLst>
          </p:cNvPr>
          <p:cNvSpPr>
            <a:spLocks noChangeArrowheads="1"/>
          </p:cNvSpPr>
          <p:nvPr/>
        </p:nvSpPr>
        <p:spPr bwMode="auto">
          <a:xfrm>
            <a:off x="1114469" y="56434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51" name="TextBox 50">
            <a:extLst>
              <a:ext uri="{FF2B5EF4-FFF2-40B4-BE49-F238E27FC236}">
                <a16:creationId xmlns:a16="http://schemas.microsoft.com/office/drawing/2014/main" id="{B5AE2163-F8B8-F648-9CC4-4A9CB173D44D}"/>
              </a:ext>
            </a:extLst>
          </p:cNvPr>
          <p:cNvSpPr txBox="1"/>
          <p:nvPr/>
        </p:nvSpPr>
        <p:spPr>
          <a:xfrm>
            <a:off x="1568035" y="1725332"/>
            <a:ext cx="10267234" cy="590931"/>
          </a:xfrm>
          <a:prstGeom prst="rect">
            <a:avLst/>
          </a:prstGeom>
          <a:noFill/>
        </p:spPr>
        <p:txBody>
          <a:bodyPr wrap="square" rtlCol="0">
            <a:spAutoFit/>
          </a:bodyPr>
          <a:lstStyle/>
          <a:p>
            <a:pPr algn="ctr">
              <a:lnSpc>
                <a:spcPct val="90000"/>
              </a:lnSpc>
              <a:spcBef>
                <a:spcPts val="1000"/>
              </a:spcBef>
            </a:pPr>
            <a:r>
              <a:rPr lang="es-MX" sz="3600" b="1" dirty="0">
                <a:solidFill>
                  <a:srgbClr val="0070C0"/>
                </a:solidFill>
              </a:rPr>
              <a:t>Lección 1. Revisión</a:t>
            </a:r>
            <a:endParaRPr lang="en-US" sz="3600" b="1" dirty="0">
              <a:solidFill>
                <a:srgbClr val="00B050"/>
              </a:solidFill>
            </a:endParaRPr>
          </a:p>
        </p:txBody>
      </p:sp>
      <p:pic>
        <p:nvPicPr>
          <p:cNvPr id="25" name="Imagen 24">
            <a:extLst>
              <a:ext uri="{FF2B5EF4-FFF2-40B4-BE49-F238E27FC236}">
                <a16:creationId xmlns:a16="http://schemas.microsoft.com/office/drawing/2014/main" id="{BC106513-AAD2-6847-AB3F-06C6F8B09D7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8761" y="2338489"/>
            <a:ext cx="5388537" cy="3985075"/>
          </a:xfrm>
          <a:prstGeom prst="rect">
            <a:avLst/>
          </a:prstGeom>
        </p:spPr>
      </p:pic>
      <p:pic>
        <p:nvPicPr>
          <p:cNvPr id="26" name="Imagen 25">
            <a:extLst>
              <a:ext uri="{FF2B5EF4-FFF2-40B4-BE49-F238E27FC236}">
                <a16:creationId xmlns:a16="http://schemas.microsoft.com/office/drawing/2014/main" id="{C43D0692-4FCB-3742-A0D9-C432B3C2BFD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24065" y="2837047"/>
            <a:ext cx="6116341" cy="3470296"/>
          </a:xfrm>
          <a:prstGeom prst="rect">
            <a:avLst/>
          </a:prstGeom>
        </p:spPr>
      </p:pic>
    </p:spTree>
    <p:extLst>
      <p:ext uri="{BB962C8B-B14F-4D97-AF65-F5344CB8AC3E}">
        <p14:creationId xmlns:p14="http://schemas.microsoft.com/office/powerpoint/2010/main" val="383238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07052" y="264363"/>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5</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114468" y="4396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1016843" y="2348880"/>
            <a:ext cx="11235531" cy="2816156"/>
          </a:xfrm>
          <a:prstGeom prst="rect">
            <a:avLst/>
          </a:prstGeom>
          <a:noFill/>
        </p:spPr>
        <p:txBody>
          <a:bodyPr wrap="square" rtlCol="0">
            <a:spAutoFit/>
          </a:bodyPr>
          <a:lstStyle/>
          <a:p>
            <a:r>
              <a:rPr lang="es-MX" sz="900" dirty="0"/>
              <a:t> </a:t>
            </a:r>
          </a:p>
          <a:p>
            <a:pPr marL="342900" indent="-342900" fontAlgn="base">
              <a:buFont typeface="Arial" panose="020B0604020202020204" pitchFamily="34" charset="0"/>
              <a:buChar char="•"/>
            </a:pPr>
            <a:r>
              <a:rPr lang="es-MX" sz="2400" dirty="0"/>
              <a:t>Comprender la composición e importancia de la capacitación en su conjunto.  </a:t>
            </a:r>
          </a:p>
          <a:p>
            <a:pPr marL="342900" indent="-342900" fontAlgn="base">
              <a:buFont typeface="Arial" panose="020B0604020202020204" pitchFamily="34" charset="0"/>
              <a:buChar char="•"/>
            </a:pPr>
            <a:endParaRPr lang="es-MX" sz="2400" dirty="0"/>
          </a:p>
          <a:p>
            <a:pPr marL="342900" indent="-342900" fontAlgn="base">
              <a:buFont typeface="Arial" panose="020B0604020202020204" pitchFamily="34" charset="0"/>
              <a:buChar char="•"/>
            </a:pPr>
            <a:r>
              <a:rPr lang="es-MX" sz="2400" dirty="0"/>
              <a:t>Explicar por qué es importante la prevención. </a:t>
            </a:r>
          </a:p>
          <a:p>
            <a:pPr marL="342900" indent="-342900" fontAlgn="base">
              <a:buFont typeface="Arial" panose="020B0604020202020204" pitchFamily="34" charset="0"/>
              <a:buChar char="•"/>
            </a:pPr>
            <a:endParaRPr lang="es-MX" sz="2400" dirty="0"/>
          </a:p>
          <a:p>
            <a:pPr marL="342900" indent="-342900" fontAlgn="base">
              <a:buFont typeface="Arial" panose="020B0604020202020204" pitchFamily="34" charset="0"/>
              <a:buChar char="•"/>
            </a:pPr>
            <a:r>
              <a:rPr lang="es-MX" sz="2400" dirty="0"/>
              <a:t>Considerar el papel del profesional de la prevención. </a:t>
            </a:r>
          </a:p>
          <a:p>
            <a:pPr marL="342900" indent="-342900" fontAlgn="base">
              <a:buFont typeface="Arial" panose="020B0604020202020204" pitchFamily="34" charset="0"/>
              <a:buChar char="•"/>
            </a:pPr>
            <a:endParaRPr lang="es-MX" sz="2400" dirty="0"/>
          </a:p>
          <a:p>
            <a:pPr marL="342900" indent="-342900" fontAlgn="base">
              <a:buFont typeface="Arial" panose="020B0604020202020204" pitchFamily="34" charset="0"/>
              <a:buChar char="•"/>
            </a:pPr>
            <a:r>
              <a:rPr lang="es-MX" sz="2400" dirty="0"/>
              <a:t>Hay dos objetivos más: </a:t>
            </a:r>
          </a:p>
        </p:txBody>
      </p:sp>
      <p:sp>
        <p:nvSpPr>
          <p:cNvPr id="3" name="Rectángulo 2">
            <a:extLst>
              <a:ext uri="{FF2B5EF4-FFF2-40B4-BE49-F238E27FC236}">
                <a16:creationId xmlns:a16="http://schemas.microsoft.com/office/drawing/2014/main" id="{390EE883-741A-3940-B0E2-324918DC2B7F}"/>
              </a:ext>
            </a:extLst>
          </p:cNvPr>
          <p:cNvSpPr/>
          <p:nvPr/>
        </p:nvSpPr>
        <p:spPr>
          <a:xfrm>
            <a:off x="3596021" y="1668889"/>
            <a:ext cx="6064417" cy="553998"/>
          </a:xfrm>
          <a:prstGeom prst="rect">
            <a:avLst/>
          </a:prstGeom>
        </p:spPr>
        <p:txBody>
          <a:bodyPr wrap="none">
            <a:spAutoFit/>
          </a:bodyPr>
          <a:lstStyle/>
          <a:p>
            <a:pPr algn="ctr"/>
            <a:r>
              <a:rPr lang="es-MX" sz="3000" b="1" dirty="0">
                <a:solidFill>
                  <a:srgbClr val="0070C0"/>
                </a:solidFill>
              </a:rPr>
              <a:t>Introducción y Lección 1. </a:t>
            </a:r>
            <a:r>
              <a:rPr lang="es-MX" sz="3000" dirty="0">
                <a:solidFill>
                  <a:srgbClr val="0070C0"/>
                </a:solidFill>
              </a:rPr>
              <a:t>Objetivos: </a:t>
            </a:r>
          </a:p>
        </p:txBody>
      </p:sp>
      <p:sp>
        <p:nvSpPr>
          <p:cNvPr id="9" name="Rectángulo 8">
            <a:extLst>
              <a:ext uri="{FF2B5EF4-FFF2-40B4-BE49-F238E27FC236}">
                <a16:creationId xmlns:a16="http://schemas.microsoft.com/office/drawing/2014/main" id="{2AFC656B-5133-CE4A-B440-0A59CDE06EB3}"/>
              </a:ext>
            </a:extLst>
          </p:cNvPr>
          <p:cNvSpPr/>
          <p:nvPr/>
        </p:nvSpPr>
        <p:spPr>
          <a:xfrm>
            <a:off x="1448986" y="5157192"/>
            <a:ext cx="9145016" cy="967957"/>
          </a:xfrm>
          <a:prstGeom prst="rect">
            <a:avLst/>
          </a:prstGeom>
        </p:spPr>
        <p:txBody>
          <a:bodyPr wrap="square">
            <a:spAutoFit/>
          </a:bodyPr>
          <a:lstStyle/>
          <a:p>
            <a:pPr marL="342900" indent="-342900" algn="just" fontAlgn="base">
              <a:lnSpc>
                <a:spcPct val="150000"/>
              </a:lnSpc>
              <a:buFont typeface="Wingdings" pitchFamily="2" charset="2"/>
              <a:buChar char="ü"/>
            </a:pPr>
            <a:r>
              <a:rPr lang="es-MX" sz="2000" dirty="0">
                <a:solidFill>
                  <a:srgbClr val="739D40"/>
                </a:solidFill>
                <a:latin typeface="Arial"/>
              </a:rPr>
              <a:t>Brindar una introducción a </a:t>
            </a:r>
            <a:r>
              <a:rPr lang="es-MX" sz="2000" dirty="0">
                <a:solidFill>
                  <a:srgbClr val="739D40"/>
                </a:solidFill>
              </a:rPr>
              <a:t>los principios éticos básicos en la prevención.</a:t>
            </a:r>
          </a:p>
          <a:p>
            <a:pPr marL="342900" indent="-342900" algn="just" fontAlgn="base">
              <a:lnSpc>
                <a:spcPct val="150000"/>
              </a:lnSpc>
              <a:buFont typeface="Wingdings" pitchFamily="2" charset="2"/>
              <a:buChar char="ü"/>
            </a:pPr>
            <a:r>
              <a:rPr lang="es-MX" sz="2000" dirty="0">
                <a:solidFill>
                  <a:srgbClr val="739D40"/>
                </a:solidFill>
              </a:rPr>
              <a:t>Ofrecer una visión general de nuestro concepto de “</a:t>
            </a:r>
            <a:r>
              <a:rPr lang="es-MX" sz="2000" i="1" dirty="0">
                <a:solidFill>
                  <a:srgbClr val="739D40"/>
                </a:solidFill>
              </a:rPr>
              <a:t>advocacy</a:t>
            </a:r>
            <a:r>
              <a:rPr lang="es-MX" sz="2000" dirty="0">
                <a:solidFill>
                  <a:srgbClr val="739D40"/>
                </a:solidFill>
              </a:rPr>
              <a:t>”. </a:t>
            </a:r>
          </a:p>
        </p:txBody>
      </p:sp>
    </p:spTree>
    <p:extLst>
      <p:ext uri="{BB962C8B-B14F-4D97-AF65-F5344CB8AC3E}">
        <p14:creationId xmlns:p14="http://schemas.microsoft.com/office/powerpoint/2010/main" val="194475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a:xfrm>
            <a:off x="695390" y="290376"/>
            <a:ext cx="11849058" cy="1325563"/>
          </a:xfrm>
        </p:spPr>
        <p:txBody>
          <a:bodyPr/>
          <a:lstStyle/>
          <a:p>
            <a:endParaRPr lang="en-US" dirty="0"/>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23595" y="469745"/>
            <a:ext cx="5443324"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6</a:t>
            </a:fld>
            <a:endParaRPr lang="en-US">
              <a:solidFill>
                <a:prstClr val="black">
                  <a:tint val="75000"/>
                </a:prstClr>
              </a:solidFill>
            </a:endParaRPr>
          </a:p>
        </p:txBody>
      </p:sp>
      <p:sp>
        <p:nvSpPr>
          <p:cNvPr id="30" name="Rectangle 20">
            <a:hlinkClick r:id="rId6"/>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rId7"/>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rId8"/>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rId9"/>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rId10"/>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rId11"/>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rId12"/>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rId13"/>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rId14"/>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Rectangle 32">
            <a:extLst>
              <a:ext uri="{FF2B5EF4-FFF2-40B4-BE49-F238E27FC236}">
                <a16:creationId xmlns:a16="http://schemas.microsoft.com/office/drawing/2014/main" id="{39280AE6-9661-3B43-87E8-3A29D7D1173C}"/>
              </a:ext>
            </a:extLst>
          </p:cNvPr>
          <p:cNvSpPr>
            <a:spLocks noChangeArrowheads="1"/>
          </p:cNvSpPr>
          <p:nvPr/>
        </p:nvSpPr>
        <p:spPr bwMode="auto">
          <a:xfrm>
            <a:off x="1114468" y="2381820"/>
            <a:ext cx="10720801"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25392"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1200"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hlinkClick r:id="rId15"/>
              </a:rPr>
            </a:br>
            <a:endParaRPr lang="en-US" altLang="en-US" sz="3000" dirty="0">
              <a:solidFill>
                <a:schemeClr val="accent5"/>
              </a:solidFill>
              <a:latin typeface="+mn-lt"/>
            </a:endParaRPr>
          </a:p>
          <a:p>
            <a:endParaRPr lang="en-US" altLang="en-US" sz="3000" dirty="0">
              <a:solidFill>
                <a:srgbClr val="00B050"/>
              </a:solidFill>
              <a:latin typeface="+mn-lt"/>
            </a:endParaRPr>
          </a:p>
        </p:txBody>
      </p:sp>
      <p:sp>
        <p:nvSpPr>
          <p:cNvPr id="42" name="Rectangle 34">
            <a:extLst>
              <a:ext uri="{FF2B5EF4-FFF2-40B4-BE49-F238E27FC236}">
                <a16:creationId xmlns:a16="http://schemas.microsoft.com/office/drawing/2014/main" id="{8F9FD3A3-7849-D54C-A075-78B5B188A89E}"/>
              </a:ext>
            </a:extLst>
          </p:cNvPr>
          <p:cNvSpPr>
            <a:spLocks noChangeArrowheads="1"/>
          </p:cNvSpPr>
          <p:nvPr/>
        </p:nvSpPr>
        <p:spPr bwMode="auto">
          <a:xfrm>
            <a:off x="1114469" y="360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dirty="0">
              <a:solidFill>
                <a:prstClr val="black"/>
              </a:solidFill>
            </a:endParaRPr>
          </a:p>
        </p:txBody>
      </p:sp>
      <p:sp>
        <p:nvSpPr>
          <p:cNvPr id="46" name="Rectangle 38">
            <a:extLst>
              <a:ext uri="{FF2B5EF4-FFF2-40B4-BE49-F238E27FC236}">
                <a16:creationId xmlns:a16="http://schemas.microsoft.com/office/drawing/2014/main" id="{BF2ECDC8-900C-3F44-9825-B3E7A7C2D9F4}"/>
              </a:ext>
            </a:extLst>
          </p:cNvPr>
          <p:cNvSpPr>
            <a:spLocks noChangeArrowheads="1"/>
          </p:cNvSpPr>
          <p:nvPr/>
        </p:nvSpPr>
        <p:spPr bwMode="auto">
          <a:xfrm>
            <a:off x="1114469" y="47290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7" name="Rectangle 39">
            <a:extLst>
              <a:ext uri="{FF2B5EF4-FFF2-40B4-BE49-F238E27FC236}">
                <a16:creationId xmlns:a16="http://schemas.microsoft.com/office/drawing/2014/main" id="{DE4A0A2D-0521-414C-909B-D78477366831}"/>
              </a:ext>
            </a:extLst>
          </p:cNvPr>
          <p:cNvSpPr>
            <a:spLocks noChangeArrowheads="1"/>
          </p:cNvSpPr>
          <p:nvPr/>
        </p:nvSpPr>
        <p:spPr bwMode="auto">
          <a:xfrm>
            <a:off x="1114469" y="50338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9" name="Rectangle 41">
            <a:extLst>
              <a:ext uri="{FF2B5EF4-FFF2-40B4-BE49-F238E27FC236}">
                <a16:creationId xmlns:a16="http://schemas.microsoft.com/office/drawing/2014/main" id="{C188B322-FE0B-6C43-8DC6-014C0EAD9312}"/>
              </a:ext>
            </a:extLst>
          </p:cNvPr>
          <p:cNvSpPr>
            <a:spLocks noChangeArrowheads="1"/>
          </p:cNvSpPr>
          <p:nvPr/>
        </p:nvSpPr>
        <p:spPr bwMode="auto">
          <a:xfrm>
            <a:off x="1114469" y="56434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51" name="TextBox 50">
            <a:extLst>
              <a:ext uri="{FF2B5EF4-FFF2-40B4-BE49-F238E27FC236}">
                <a16:creationId xmlns:a16="http://schemas.microsoft.com/office/drawing/2014/main" id="{B5AE2163-F8B8-F648-9CC4-4A9CB173D44D}"/>
              </a:ext>
            </a:extLst>
          </p:cNvPr>
          <p:cNvSpPr txBox="1"/>
          <p:nvPr/>
        </p:nvSpPr>
        <p:spPr>
          <a:xfrm>
            <a:off x="1553092" y="1817825"/>
            <a:ext cx="10267234" cy="590931"/>
          </a:xfrm>
          <a:prstGeom prst="rect">
            <a:avLst/>
          </a:prstGeom>
          <a:noFill/>
        </p:spPr>
        <p:txBody>
          <a:bodyPr wrap="square" rtlCol="0">
            <a:spAutoFit/>
          </a:bodyPr>
          <a:lstStyle/>
          <a:p>
            <a:pPr algn="ctr">
              <a:lnSpc>
                <a:spcPct val="90000"/>
              </a:lnSpc>
              <a:spcBef>
                <a:spcPts val="1000"/>
              </a:spcBef>
            </a:pPr>
            <a:r>
              <a:rPr lang="es-MX" sz="3600" b="1" dirty="0">
                <a:solidFill>
                  <a:srgbClr val="0070C0"/>
                </a:solidFill>
              </a:rPr>
              <a:t>Lección 2. Revisión</a:t>
            </a:r>
            <a:endParaRPr lang="es-MX" sz="3600" b="1" dirty="0">
              <a:solidFill>
                <a:srgbClr val="00B050"/>
              </a:solidFill>
            </a:endParaRPr>
          </a:p>
        </p:txBody>
      </p:sp>
      <p:pic>
        <p:nvPicPr>
          <p:cNvPr id="24" name="Imagen 23">
            <a:extLst>
              <a:ext uri="{FF2B5EF4-FFF2-40B4-BE49-F238E27FC236}">
                <a16:creationId xmlns:a16="http://schemas.microsoft.com/office/drawing/2014/main" id="{669265FF-2436-A94D-ACF8-399C2FF75FF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55430" y="2384768"/>
            <a:ext cx="5727823" cy="4284592"/>
          </a:xfrm>
          <a:prstGeom prst="rect">
            <a:avLst/>
          </a:prstGeom>
        </p:spPr>
      </p:pic>
    </p:spTree>
    <p:extLst>
      <p:ext uri="{BB962C8B-B14F-4D97-AF65-F5344CB8AC3E}">
        <p14:creationId xmlns:p14="http://schemas.microsoft.com/office/powerpoint/2010/main" val="124725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07052" y="264363"/>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7</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114468" y="4396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663575" y="2602723"/>
            <a:ext cx="11689281" cy="3416320"/>
          </a:xfrm>
          <a:prstGeom prst="rect">
            <a:avLst/>
          </a:prstGeom>
          <a:noFill/>
        </p:spPr>
        <p:txBody>
          <a:bodyPr wrap="square" rtlCol="0">
            <a:spAutoFit/>
          </a:bodyPr>
          <a:lstStyle/>
          <a:p>
            <a:pPr marL="342900" indent="-342900">
              <a:buFont typeface="Arial" panose="020B0604020202020204" pitchFamily="34" charset="0"/>
              <a:buChar char="•"/>
            </a:pPr>
            <a:r>
              <a:rPr lang="es-MX" sz="2400" dirty="0"/>
              <a:t>Explicar cómo se clasifican las sustancias psicoactivas. </a:t>
            </a:r>
          </a:p>
          <a:p>
            <a:pPr marL="285750" indent="-285750">
              <a:buFont typeface="Arial" panose="020B0604020202020204" pitchFamily="34" charset="0"/>
              <a:buChar char="•"/>
            </a:pPr>
            <a:endParaRPr lang="es-MX" sz="2400" dirty="0"/>
          </a:p>
          <a:p>
            <a:pPr marL="285750" indent="-285750">
              <a:buFont typeface="Arial" panose="020B0604020202020204" pitchFamily="34" charset="0"/>
              <a:buChar char="•"/>
            </a:pPr>
            <a:r>
              <a:rPr lang="es-MX" sz="2400" dirty="0"/>
              <a:t>Identificar sustancias nocivas y conductas adictivas. </a:t>
            </a:r>
          </a:p>
          <a:p>
            <a:pPr marL="285750" indent="-285750">
              <a:buFont typeface="Arial" panose="020B0604020202020204" pitchFamily="34" charset="0"/>
              <a:buChar char="•"/>
            </a:pPr>
            <a:endParaRPr lang="es-MX" sz="2400" dirty="0"/>
          </a:p>
          <a:p>
            <a:pPr marL="285750" indent="-285750">
              <a:buFont typeface="Arial" panose="020B0604020202020204" pitchFamily="34" charset="0"/>
              <a:buChar char="•"/>
            </a:pPr>
            <a:r>
              <a:rPr lang="es-MX" sz="2400" dirty="0"/>
              <a:t>Discutir la importancia de la epidemiología en la prevención. </a:t>
            </a:r>
          </a:p>
          <a:p>
            <a:pPr marL="285750" indent="-285750">
              <a:buFont typeface="Arial" panose="020B0604020202020204" pitchFamily="34" charset="0"/>
              <a:buChar char="•"/>
            </a:pPr>
            <a:endParaRPr lang="es-MX" sz="2400" dirty="0"/>
          </a:p>
          <a:p>
            <a:pPr marL="285750" indent="-285750">
              <a:buFont typeface="Arial" panose="020B0604020202020204" pitchFamily="34" charset="0"/>
              <a:buChar char="•"/>
            </a:pPr>
            <a:r>
              <a:rPr lang="es-MX" sz="2400" dirty="0"/>
              <a:t>Proporcionar una descripción general de los conceptos de etiológicos clave. </a:t>
            </a:r>
          </a:p>
          <a:p>
            <a:pPr marL="285750" indent="-285750">
              <a:buFont typeface="Arial" panose="020B0604020202020204" pitchFamily="34" charset="0"/>
              <a:buChar char="•"/>
            </a:pPr>
            <a:endParaRPr lang="es-MX" sz="2400" dirty="0"/>
          </a:p>
          <a:p>
            <a:pPr marL="285750" indent="-285750">
              <a:buFont typeface="Arial" panose="020B0604020202020204" pitchFamily="34" charset="0"/>
              <a:buChar char="•"/>
            </a:pPr>
            <a:r>
              <a:rPr lang="es-MX" sz="2400" dirty="0"/>
              <a:t>Distinguir entre varios subgrupos de población en riesgo. </a:t>
            </a:r>
            <a:endParaRPr lang="en-US" sz="2400" dirty="0"/>
          </a:p>
        </p:txBody>
      </p:sp>
      <p:sp>
        <p:nvSpPr>
          <p:cNvPr id="3" name="Rectángulo 2">
            <a:extLst>
              <a:ext uri="{FF2B5EF4-FFF2-40B4-BE49-F238E27FC236}">
                <a16:creationId xmlns:a16="http://schemas.microsoft.com/office/drawing/2014/main" id="{BD0E1629-8C06-794A-A7F5-A42EB966B4B0}"/>
              </a:ext>
            </a:extLst>
          </p:cNvPr>
          <p:cNvSpPr/>
          <p:nvPr/>
        </p:nvSpPr>
        <p:spPr>
          <a:xfrm>
            <a:off x="4927190" y="1842530"/>
            <a:ext cx="3420295" cy="553998"/>
          </a:xfrm>
          <a:prstGeom prst="rect">
            <a:avLst/>
          </a:prstGeom>
        </p:spPr>
        <p:txBody>
          <a:bodyPr wrap="none">
            <a:spAutoFit/>
          </a:bodyPr>
          <a:lstStyle/>
          <a:p>
            <a:pPr algn="ctr"/>
            <a:r>
              <a:rPr lang="es-MX" sz="3000" b="1" dirty="0">
                <a:solidFill>
                  <a:srgbClr val="0070C0"/>
                </a:solidFill>
              </a:rPr>
              <a:t>Lección 2. </a:t>
            </a:r>
            <a:r>
              <a:rPr lang="es-MX" sz="3000" dirty="0">
                <a:solidFill>
                  <a:srgbClr val="0070C0"/>
                </a:solidFill>
              </a:rPr>
              <a:t>Objetivos:</a:t>
            </a:r>
          </a:p>
        </p:txBody>
      </p:sp>
    </p:spTree>
    <p:extLst>
      <p:ext uri="{BB962C8B-B14F-4D97-AF65-F5344CB8AC3E}">
        <p14:creationId xmlns:p14="http://schemas.microsoft.com/office/powerpoint/2010/main" val="257012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23595" y="469745"/>
            <a:ext cx="5443324"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8</a:t>
            </a:fld>
            <a:endParaRPr lang="en-US">
              <a:solidFill>
                <a:prstClr val="black">
                  <a:tint val="75000"/>
                </a:prstClr>
              </a:solidFill>
            </a:endParaRPr>
          </a:p>
        </p:txBody>
      </p:sp>
      <p:sp>
        <p:nvSpPr>
          <p:cNvPr id="30" name="Rectangle 20">
            <a:hlinkClick r:id="rId6"/>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rId7"/>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rId8"/>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rId9"/>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rId10"/>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rId11"/>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rId12"/>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rId13"/>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rId14"/>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Rectangle 32">
            <a:extLst>
              <a:ext uri="{FF2B5EF4-FFF2-40B4-BE49-F238E27FC236}">
                <a16:creationId xmlns:a16="http://schemas.microsoft.com/office/drawing/2014/main" id="{39280AE6-9661-3B43-87E8-3A29D7D1173C}"/>
              </a:ext>
            </a:extLst>
          </p:cNvPr>
          <p:cNvSpPr>
            <a:spLocks noChangeArrowheads="1"/>
          </p:cNvSpPr>
          <p:nvPr/>
        </p:nvSpPr>
        <p:spPr bwMode="auto">
          <a:xfrm>
            <a:off x="1114468" y="2381820"/>
            <a:ext cx="10720801"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25392"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1200"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hlinkClick r:id="rId15"/>
              </a:rPr>
            </a:br>
            <a:endParaRPr lang="en-US" altLang="en-US" sz="3000" dirty="0">
              <a:solidFill>
                <a:schemeClr val="accent5"/>
              </a:solidFill>
              <a:latin typeface="+mn-lt"/>
            </a:endParaRPr>
          </a:p>
          <a:p>
            <a:endParaRPr lang="en-US" altLang="en-US" sz="3000" dirty="0">
              <a:solidFill>
                <a:srgbClr val="00B050"/>
              </a:solidFill>
              <a:latin typeface="+mn-lt"/>
            </a:endParaRPr>
          </a:p>
        </p:txBody>
      </p:sp>
      <p:sp>
        <p:nvSpPr>
          <p:cNvPr id="42" name="Rectangle 34">
            <a:extLst>
              <a:ext uri="{FF2B5EF4-FFF2-40B4-BE49-F238E27FC236}">
                <a16:creationId xmlns:a16="http://schemas.microsoft.com/office/drawing/2014/main" id="{8F9FD3A3-7849-D54C-A075-78B5B188A89E}"/>
              </a:ext>
            </a:extLst>
          </p:cNvPr>
          <p:cNvSpPr>
            <a:spLocks noChangeArrowheads="1"/>
          </p:cNvSpPr>
          <p:nvPr/>
        </p:nvSpPr>
        <p:spPr bwMode="auto">
          <a:xfrm>
            <a:off x="1114469" y="360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dirty="0">
              <a:solidFill>
                <a:prstClr val="black"/>
              </a:solidFill>
            </a:endParaRPr>
          </a:p>
        </p:txBody>
      </p:sp>
      <p:sp>
        <p:nvSpPr>
          <p:cNvPr id="46" name="Rectangle 38">
            <a:extLst>
              <a:ext uri="{FF2B5EF4-FFF2-40B4-BE49-F238E27FC236}">
                <a16:creationId xmlns:a16="http://schemas.microsoft.com/office/drawing/2014/main" id="{BF2ECDC8-900C-3F44-9825-B3E7A7C2D9F4}"/>
              </a:ext>
            </a:extLst>
          </p:cNvPr>
          <p:cNvSpPr>
            <a:spLocks noChangeArrowheads="1"/>
          </p:cNvSpPr>
          <p:nvPr/>
        </p:nvSpPr>
        <p:spPr bwMode="auto">
          <a:xfrm>
            <a:off x="1114469" y="47290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7" name="Rectangle 39">
            <a:extLst>
              <a:ext uri="{FF2B5EF4-FFF2-40B4-BE49-F238E27FC236}">
                <a16:creationId xmlns:a16="http://schemas.microsoft.com/office/drawing/2014/main" id="{DE4A0A2D-0521-414C-909B-D78477366831}"/>
              </a:ext>
            </a:extLst>
          </p:cNvPr>
          <p:cNvSpPr>
            <a:spLocks noChangeArrowheads="1"/>
          </p:cNvSpPr>
          <p:nvPr/>
        </p:nvSpPr>
        <p:spPr bwMode="auto">
          <a:xfrm>
            <a:off x="1114469" y="50338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9" name="Rectangle 41">
            <a:extLst>
              <a:ext uri="{FF2B5EF4-FFF2-40B4-BE49-F238E27FC236}">
                <a16:creationId xmlns:a16="http://schemas.microsoft.com/office/drawing/2014/main" id="{C188B322-FE0B-6C43-8DC6-014C0EAD9312}"/>
              </a:ext>
            </a:extLst>
          </p:cNvPr>
          <p:cNvSpPr>
            <a:spLocks noChangeArrowheads="1"/>
          </p:cNvSpPr>
          <p:nvPr/>
        </p:nvSpPr>
        <p:spPr bwMode="auto">
          <a:xfrm>
            <a:off x="1114469" y="56434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3" name="Rettangolo 2"/>
          <p:cNvSpPr/>
          <p:nvPr/>
        </p:nvSpPr>
        <p:spPr>
          <a:xfrm>
            <a:off x="1114467" y="3429000"/>
            <a:ext cx="9162790" cy="2708434"/>
          </a:xfrm>
          <a:prstGeom prst="rect">
            <a:avLst/>
          </a:prstGeom>
        </p:spPr>
        <p:txBody>
          <a:bodyPr wrap="square">
            <a:spAutoFit/>
          </a:bodyPr>
          <a:lstStyle/>
          <a:p>
            <a:r>
              <a:rPr lang="en-US" sz="2400" dirty="0">
                <a:solidFill>
                  <a:srgbClr val="00B050"/>
                </a:solidFill>
              </a:rPr>
              <a:t>Grupos de discusión</a:t>
            </a:r>
          </a:p>
          <a:p>
            <a:endParaRPr lang="es-MX" sz="2400" dirty="0"/>
          </a:p>
          <a:p>
            <a:pPr marL="342900" indent="-342900">
              <a:buFont typeface="Arial" pitchFamily="34" charset="0"/>
              <a:buChar char="•"/>
            </a:pPr>
            <a:r>
              <a:rPr lang="es-MX" sz="2400" dirty="0"/>
              <a:t>¿Qué aprendiste de las Lecciones? </a:t>
            </a:r>
          </a:p>
          <a:p>
            <a:pPr marL="342900" indent="-342900">
              <a:buFont typeface="Arial" pitchFamily="34" charset="0"/>
              <a:buChar char="•"/>
            </a:pPr>
            <a:r>
              <a:rPr lang="es-MX" sz="2400" dirty="0"/>
              <a:t>¿Qué fue nuevo para ti? </a:t>
            </a:r>
          </a:p>
          <a:p>
            <a:pPr marL="342900" indent="-342900">
              <a:buFont typeface="Arial" pitchFamily="34" charset="0"/>
              <a:buChar char="•"/>
            </a:pPr>
            <a:r>
              <a:rPr lang="es-MX" sz="2400" dirty="0"/>
              <a:t>¿Qué llamó tu atención? </a:t>
            </a:r>
          </a:p>
          <a:p>
            <a:pPr marL="342900" indent="-342900">
              <a:buFont typeface="Arial" pitchFamily="34" charset="0"/>
              <a:buChar char="•"/>
            </a:pPr>
            <a:r>
              <a:rPr lang="es-MX" sz="2400" dirty="0"/>
              <a:t>¿Qué no quedó claro? </a:t>
            </a:r>
          </a:p>
          <a:p>
            <a:pPr marL="342900" indent="-342900">
              <a:buFont typeface="Arial" pitchFamily="34" charset="0"/>
              <a:buChar char="•"/>
            </a:pPr>
            <a:r>
              <a:rPr lang="es-MX" sz="2400" dirty="0"/>
              <a:t>¿Qué dudas o preguntas surgieron? </a:t>
            </a:r>
          </a:p>
        </p:txBody>
      </p:sp>
      <p:sp>
        <p:nvSpPr>
          <p:cNvPr id="24" name="TextBox 50">
            <a:extLst>
              <a:ext uri="{FF2B5EF4-FFF2-40B4-BE49-F238E27FC236}">
                <a16:creationId xmlns:a16="http://schemas.microsoft.com/office/drawing/2014/main" id="{FC5BE578-0E23-064D-8A16-B04DBAF222D7}"/>
              </a:ext>
            </a:extLst>
          </p:cNvPr>
          <p:cNvSpPr txBox="1"/>
          <p:nvPr/>
        </p:nvSpPr>
        <p:spPr>
          <a:xfrm>
            <a:off x="1523182" y="1747053"/>
            <a:ext cx="10233766" cy="1328569"/>
          </a:xfrm>
          <a:prstGeom prst="rect">
            <a:avLst/>
          </a:prstGeom>
          <a:noFill/>
        </p:spPr>
        <p:txBody>
          <a:bodyPr wrap="square" rtlCol="0">
            <a:spAutoFit/>
          </a:bodyPr>
          <a:lstStyle/>
          <a:p>
            <a:pPr algn="ctr">
              <a:lnSpc>
                <a:spcPct val="90000"/>
              </a:lnSpc>
              <a:spcBef>
                <a:spcPts val="1000"/>
              </a:spcBef>
            </a:pPr>
            <a:endParaRPr lang="en-US" sz="800" b="1" dirty="0">
              <a:solidFill>
                <a:srgbClr val="0070C0"/>
              </a:solidFill>
            </a:endParaRPr>
          </a:p>
          <a:p>
            <a:pPr algn="ctr">
              <a:lnSpc>
                <a:spcPct val="90000"/>
              </a:lnSpc>
              <a:spcBef>
                <a:spcPts val="1000"/>
              </a:spcBef>
            </a:pPr>
            <a:r>
              <a:rPr lang="en-US" sz="3600" b="1" dirty="0">
                <a:solidFill>
                  <a:srgbClr val="0070C0"/>
                </a:solidFill>
              </a:rPr>
              <a:t>Actividad: Vamos a discutir sobre lo que aprendimos de las Lecciones 1 y 2</a:t>
            </a:r>
          </a:p>
        </p:txBody>
      </p:sp>
    </p:spTree>
    <p:extLst>
      <p:ext uri="{BB962C8B-B14F-4D97-AF65-F5344CB8AC3E}">
        <p14:creationId xmlns:p14="http://schemas.microsoft.com/office/powerpoint/2010/main" val="54384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895646" y="550659"/>
            <a:ext cx="4220426"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07052" y="264363"/>
            <a:ext cx="5214442"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6166920" y="469745"/>
            <a:ext cx="1583299"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9</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114468" y="3177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114468" y="3482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114468" y="3786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114468" y="4091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114468" y="4396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114468" y="47012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114468" y="50060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114468" y="53108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114468" y="56156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114468" y="5920438"/>
            <a:ext cx="331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658509" y="2908101"/>
            <a:ext cx="12121605" cy="1384995"/>
          </a:xfrm>
          <a:prstGeom prst="rect">
            <a:avLst/>
          </a:prstGeom>
          <a:noFill/>
        </p:spPr>
        <p:txBody>
          <a:bodyPr wrap="square" rtlCol="0">
            <a:spAutoFit/>
          </a:bodyPr>
          <a:lstStyle/>
          <a:p>
            <a:pPr algn="ctr"/>
            <a:r>
              <a:rPr lang="en-US" sz="6000" b="1" dirty="0">
                <a:solidFill>
                  <a:srgbClr val="0070C0"/>
                </a:solidFill>
              </a:rPr>
              <a:t>Lección 1</a:t>
            </a:r>
            <a:endParaRPr lang="en-US" sz="1600" b="1" dirty="0">
              <a:solidFill>
                <a:srgbClr val="0070C0"/>
              </a:solidFill>
            </a:endParaRPr>
          </a:p>
          <a:p>
            <a:pPr marL="285750" indent="-285750">
              <a:buFont typeface="Arial" panose="020B0604020202020204" pitchFamily="34" charset="0"/>
              <a:buChar char="•"/>
            </a:pPr>
            <a:endParaRPr lang="en-US" sz="2400" dirty="0">
              <a:solidFill>
                <a:srgbClr val="FF0000"/>
              </a:solidFill>
            </a:endParaRPr>
          </a:p>
        </p:txBody>
      </p:sp>
    </p:spTree>
    <p:extLst>
      <p:ext uri="{BB962C8B-B14F-4D97-AF65-F5344CB8AC3E}">
        <p14:creationId xmlns:p14="http://schemas.microsoft.com/office/powerpoint/2010/main" val="29278429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2112</Words>
  <Application>Microsoft Macintosh PowerPoint</Application>
  <PresentationFormat>Personalizado</PresentationFormat>
  <Paragraphs>270</Paragraphs>
  <Slides>21</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Century Gothic</vt:lpstr>
      <vt:lpstr>Segoe UI</vt:lpstr>
      <vt:lpstr>Wingdings</vt:lpstr>
      <vt:lpstr>Tema de Office</vt:lpstr>
      <vt:lpstr>Presentación de PowerPoint</vt:lpstr>
      <vt:lpstr>I</vt:lpstr>
      <vt:lpstr>Presentación de PowerPoint</vt:lpstr>
      <vt:lpstr>Presentación de PowerPoint</vt:lpstr>
      <vt:lpstr>I</vt:lpstr>
      <vt:lpstr>Presentación de PowerPoint</vt:lpstr>
      <vt:lpstr>I</vt:lpstr>
      <vt:lpstr>Presentación de PowerPoint</vt:lpstr>
      <vt:lpstr>I</vt:lpstr>
      <vt:lpstr>Presentación de PowerPoint</vt:lpstr>
      <vt:lpstr>Presentación de PowerPoint</vt:lpstr>
      <vt:lpstr>I</vt:lpstr>
      <vt:lpstr>Presentación de PowerPoint</vt:lpstr>
      <vt:lpstr>I</vt:lpstr>
      <vt:lpstr>I</vt:lpstr>
      <vt:lpstr>I</vt:lpstr>
      <vt:lpstr>I</vt:lpstr>
      <vt:lpstr>I</vt:lpstr>
      <vt:lpstr>I</vt:lpstr>
      <vt:lpstr>Presentación de PowerPoint</vt:lpstr>
      <vt:lpstr>Fin de la Sesión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JL B</cp:lastModifiedBy>
  <cp:revision>5</cp:revision>
  <dcterms:modified xsi:type="dcterms:W3CDTF">2024-05-16T03:10:54Z</dcterms:modified>
</cp:coreProperties>
</file>