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717" r:id="rId3"/>
    <p:sldMasterId id="2147483729" r:id="rId4"/>
    <p:sldMasterId id="2147483741" r:id="rId5"/>
    <p:sldMasterId id="2147483765" r:id="rId6"/>
    <p:sldMasterId id="2147483777" r:id="rId7"/>
    <p:sldMasterId id="2147483789" r:id="rId8"/>
    <p:sldMasterId id="2147483801" r:id="rId9"/>
  </p:sldMasterIdLst>
  <p:notesMasterIdLst>
    <p:notesMasterId r:id="rId30"/>
  </p:notesMasterIdLst>
  <p:handoutMasterIdLst>
    <p:handoutMasterId r:id="rId31"/>
  </p:handoutMasterIdLst>
  <p:sldIdLst>
    <p:sldId id="335" r:id="rId10"/>
    <p:sldId id="318" r:id="rId11"/>
    <p:sldId id="319" r:id="rId12"/>
    <p:sldId id="336" r:id="rId13"/>
    <p:sldId id="368" r:id="rId14"/>
    <p:sldId id="361" r:id="rId15"/>
    <p:sldId id="358" r:id="rId16"/>
    <p:sldId id="325" r:id="rId17"/>
    <p:sldId id="359" r:id="rId18"/>
    <p:sldId id="363" r:id="rId19"/>
    <p:sldId id="364" r:id="rId20"/>
    <p:sldId id="365" r:id="rId21"/>
    <p:sldId id="366" r:id="rId22"/>
    <p:sldId id="367" r:id="rId23"/>
    <p:sldId id="370" r:id="rId24"/>
    <p:sldId id="371" r:id="rId25"/>
    <p:sldId id="350" r:id="rId26"/>
    <p:sldId id="329" r:id="rId27"/>
    <p:sldId id="279" r:id="rId28"/>
    <p:sldId id="330" r:id="rId29"/>
  </p:sldIdLst>
  <p:sldSz cx="12192000" cy="6858000"/>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0C0"/>
    <a:srgbClr val="E9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Stile chiaro 3 - Color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2" autoAdjust="0"/>
    <p:restoredTop sz="87842" autoAdjust="0"/>
  </p:normalViewPr>
  <p:slideViewPr>
    <p:cSldViewPr snapToGrid="0" snapToObjects="1">
      <p:cViewPr varScale="1">
        <p:scale>
          <a:sx n="95" d="100"/>
          <a:sy n="95" d="100"/>
        </p:scale>
        <p:origin x="448" y="176"/>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ECE966-159C-4DD0-A092-F4FC7FA2DFAE}" type="doc">
      <dgm:prSet loTypeId="urn:microsoft.com/office/officeart/2005/8/layout/venn1" loCatId="relationship" qsTypeId="urn:microsoft.com/office/officeart/2005/8/quickstyle/simple1" qsCatId="simple" csTypeId="urn:microsoft.com/office/officeart/2005/8/colors/colorful1" csCatId="colorful" phldr="1"/>
      <dgm:spPr/>
    </dgm:pt>
    <dgm:pt modelId="{1D36E6BB-0272-4C30-B0EB-0DB2E31A7E9B}">
      <dgm:prSet phldrT="[Text]"/>
      <dgm:spPr>
        <a:xfrm>
          <a:off x="2491953" y="54906"/>
          <a:ext cx="2635492" cy="2635492"/>
        </a:xfrm>
        <a:solidFill>
          <a:srgbClr val="ED7D31">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a:solidFill>
                <a:srgbClr val="000000">
                  <a:hueOff val="0"/>
                  <a:satOff val="0"/>
                  <a:lumOff val="0"/>
                  <a:alphaOff val="0"/>
                </a:srgbClr>
              </a:solidFill>
              <a:latin typeface="Calibri"/>
              <a:ea typeface="+mn-ea"/>
              <a:cs typeface="+mn-cs"/>
            </a:rPr>
            <a:t>Currículo</a:t>
          </a:r>
          <a:endParaRPr lang="et-EE" dirty="0">
            <a:solidFill>
              <a:srgbClr val="000000">
                <a:hueOff val="0"/>
                <a:satOff val="0"/>
                <a:lumOff val="0"/>
                <a:alphaOff val="0"/>
              </a:srgbClr>
            </a:solidFill>
            <a:latin typeface="Calibri"/>
            <a:ea typeface="+mn-ea"/>
            <a:cs typeface="+mn-cs"/>
          </a:endParaRPr>
        </a:p>
      </dgm:t>
    </dgm:pt>
    <dgm:pt modelId="{BC042B14-E296-4776-A062-6E7D3CE75F1A}" type="parTrans" cxnId="{631EE4D6-6AF0-4981-BFAE-AE0935B49453}">
      <dgm:prSet/>
      <dgm:spPr/>
      <dgm:t>
        <a:bodyPr/>
        <a:lstStyle/>
        <a:p>
          <a:endParaRPr lang="et-EE"/>
        </a:p>
      </dgm:t>
    </dgm:pt>
    <dgm:pt modelId="{11021B5B-ABC2-4309-8399-A4F6E8891BA3}" type="sibTrans" cxnId="{631EE4D6-6AF0-4981-BFAE-AE0935B49453}">
      <dgm:prSet/>
      <dgm:spPr/>
      <dgm:t>
        <a:bodyPr/>
        <a:lstStyle/>
        <a:p>
          <a:endParaRPr lang="et-EE"/>
        </a:p>
      </dgm:t>
    </dgm:pt>
    <dgm:pt modelId="{E81CD963-570B-4F17-B921-8FE136CA8428}">
      <dgm:prSet/>
      <dgm:spPr>
        <a:xfrm>
          <a:off x="3442927" y="1702089"/>
          <a:ext cx="2635492" cy="2635492"/>
        </a:xfrm>
        <a:solidFill>
          <a:srgbClr val="A5A5A5">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a:solidFill>
                <a:srgbClr val="000000">
                  <a:hueOff val="0"/>
                  <a:satOff val="0"/>
                  <a:lumOff val="0"/>
                  <a:alphaOff val="0"/>
                </a:srgbClr>
              </a:solidFill>
              <a:latin typeface="Calibri"/>
              <a:ea typeface="+mn-ea"/>
              <a:cs typeface="+mn-cs"/>
            </a:rPr>
            <a:t>Política Escolar</a:t>
          </a:r>
        </a:p>
      </dgm:t>
    </dgm:pt>
    <dgm:pt modelId="{25020241-6C22-4D25-AAE6-E94C97D1DB28}" type="parTrans" cxnId="{6715E3D4-732D-4264-BBB5-268FE25CCEAD}">
      <dgm:prSet/>
      <dgm:spPr/>
      <dgm:t>
        <a:bodyPr/>
        <a:lstStyle/>
        <a:p>
          <a:endParaRPr lang="et-EE"/>
        </a:p>
      </dgm:t>
    </dgm:pt>
    <dgm:pt modelId="{57B2EEF3-E65E-4A08-B806-83D7CE5A3F1B}" type="sibTrans" cxnId="{6715E3D4-732D-4264-BBB5-268FE25CCEAD}">
      <dgm:prSet/>
      <dgm:spPr/>
      <dgm:t>
        <a:bodyPr/>
        <a:lstStyle/>
        <a:p>
          <a:endParaRPr lang="et-EE"/>
        </a:p>
      </dgm:t>
    </dgm:pt>
    <dgm:pt modelId="{674D9E5D-AC4F-486D-A3AB-28471B3AE219}">
      <dgm:prSet/>
      <dgm:spPr>
        <a:xfrm>
          <a:off x="1540979" y="1702089"/>
          <a:ext cx="2635492" cy="2635492"/>
        </a:xfrm>
        <a:solidFill>
          <a:srgbClr val="FFC000">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r>
            <a:rPr lang="en-US" dirty="0">
              <a:solidFill>
                <a:srgbClr val="000000">
                  <a:hueOff val="0"/>
                  <a:satOff val="0"/>
                  <a:lumOff val="0"/>
                  <a:alphaOff val="0"/>
                </a:srgbClr>
              </a:solidFill>
              <a:latin typeface="Calibri"/>
              <a:ea typeface="+mn-ea"/>
              <a:cs typeface="+mn-cs"/>
            </a:rPr>
            <a:t>Clima Escolar</a:t>
          </a:r>
          <a:endParaRPr lang="et-EE" dirty="0">
            <a:solidFill>
              <a:srgbClr val="000000">
                <a:hueOff val="0"/>
                <a:satOff val="0"/>
                <a:lumOff val="0"/>
                <a:alphaOff val="0"/>
              </a:srgbClr>
            </a:solidFill>
            <a:latin typeface="Calibri"/>
            <a:ea typeface="+mn-ea"/>
            <a:cs typeface="+mn-cs"/>
          </a:endParaRPr>
        </a:p>
      </dgm:t>
    </dgm:pt>
    <dgm:pt modelId="{BEA282DF-ECDD-4F7B-B7AE-98B0FD90D69D}" type="sibTrans" cxnId="{26C5E976-FC38-46ED-BB45-2FFE28333128}">
      <dgm:prSet/>
      <dgm:spPr/>
      <dgm:t>
        <a:bodyPr/>
        <a:lstStyle/>
        <a:p>
          <a:endParaRPr lang="et-EE"/>
        </a:p>
      </dgm:t>
    </dgm:pt>
    <dgm:pt modelId="{4AF18B27-D64B-4669-BCE6-83933B3F73CA}" type="parTrans" cxnId="{26C5E976-FC38-46ED-BB45-2FFE28333128}">
      <dgm:prSet/>
      <dgm:spPr/>
      <dgm:t>
        <a:bodyPr/>
        <a:lstStyle/>
        <a:p>
          <a:endParaRPr lang="et-EE"/>
        </a:p>
      </dgm:t>
    </dgm:pt>
    <dgm:pt modelId="{25161D22-D3CC-4D57-962E-BF4D122DAE77}" type="pres">
      <dgm:prSet presAssocID="{66ECE966-159C-4DD0-A092-F4FC7FA2DFAE}" presName="compositeShape" presStyleCnt="0">
        <dgm:presLayoutVars>
          <dgm:chMax val="7"/>
          <dgm:dir/>
          <dgm:resizeHandles val="exact"/>
        </dgm:presLayoutVars>
      </dgm:prSet>
      <dgm:spPr/>
    </dgm:pt>
    <dgm:pt modelId="{77DEA3E2-F3A8-4F1D-90DD-37D7D7574926}" type="pres">
      <dgm:prSet presAssocID="{1D36E6BB-0272-4C30-B0EB-0DB2E31A7E9B}" presName="circ1" presStyleLbl="vennNode1" presStyleIdx="0" presStyleCnt="3"/>
      <dgm:spPr>
        <a:prstGeom prst="ellipse">
          <a:avLst/>
        </a:prstGeom>
      </dgm:spPr>
    </dgm:pt>
    <dgm:pt modelId="{FD44BA60-F920-419F-BD66-13E70F9B89C2}" type="pres">
      <dgm:prSet presAssocID="{1D36E6BB-0272-4C30-B0EB-0DB2E31A7E9B}" presName="circ1Tx" presStyleLbl="revTx" presStyleIdx="0" presStyleCnt="0">
        <dgm:presLayoutVars>
          <dgm:chMax val="0"/>
          <dgm:chPref val="0"/>
          <dgm:bulletEnabled val="1"/>
        </dgm:presLayoutVars>
      </dgm:prSet>
      <dgm:spPr/>
    </dgm:pt>
    <dgm:pt modelId="{988E522D-0A48-4277-A07C-A434F8141DF2}" type="pres">
      <dgm:prSet presAssocID="{E81CD963-570B-4F17-B921-8FE136CA8428}" presName="circ2" presStyleLbl="vennNode1" presStyleIdx="1" presStyleCnt="3"/>
      <dgm:spPr>
        <a:prstGeom prst="ellipse">
          <a:avLst/>
        </a:prstGeom>
      </dgm:spPr>
    </dgm:pt>
    <dgm:pt modelId="{6A583044-06FF-4008-8C49-2A59A5B0042E}" type="pres">
      <dgm:prSet presAssocID="{E81CD963-570B-4F17-B921-8FE136CA8428}" presName="circ2Tx" presStyleLbl="revTx" presStyleIdx="0" presStyleCnt="0">
        <dgm:presLayoutVars>
          <dgm:chMax val="0"/>
          <dgm:chPref val="0"/>
          <dgm:bulletEnabled val="1"/>
        </dgm:presLayoutVars>
      </dgm:prSet>
      <dgm:spPr/>
    </dgm:pt>
    <dgm:pt modelId="{2F5C7AB8-792E-42A1-9CA5-69B78070E100}" type="pres">
      <dgm:prSet presAssocID="{674D9E5D-AC4F-486D-A3AB-28471B3AE219}" presName="circ3" presStyleLbl="vennNode1" presStyleIdx="2" presStyleCnt="3"/>
      <dgm:spPr>
        <a:prstGeom prst="ellipse">
          <a:avLst/>
        </a:prstGeom>
      </dgm:spPr>
    </dgm:pt>
    <dgm:pt modelId="{4233FACE-E237-49CF-B6CB-121EB3C9BCDC}" type="pres">
      <dgm:prSet presAssocID="{674D9E5D-AC4F-486D-A3AB-28471B3AE219}" presName="circ3Tx" presStyleLbl="revTx" presStyleIdx="0" presStyleCnt="0">
        <dgm:presLayoutVars>
          <dgm:chMax val="0"/>
          <dgm:chPref val="0"/>
          <dgm:bulletEnabled val="1"/>
        </dgm:presLayoutVars>
      </dgm:prSet>
      <dgm:spPr/>
    </dgm:pt>
  </dgm:ptLst>
  <dgm:cxnLst>
    <dgm:cxn modelId="{44D22F3E-2B7F-44C4-8D00-0D6D9682629B}" type="presOf" srcId="{1D36E6BB-0272-4C30-B0EB-0DB2E31A7E9B}" destId="{FD44BA60-F920-419F-BD66-13E70F9B89C2}" srcOrd="1" destOrd="0" presId="urn:microsoft.com/office/officeart/2005/8/layout/venn1"/>
    <dgm:cxn modelId="{CAECB747-B51B-43E1-B310-029CBDC037DC}" type="presOf" srcId="{E81CD963-570B-4F17-B921-8FE136CA8428}" destId="{988E522D-0A48-4277-A07C-A434F8141DF2}" srcOrd="0" destOrd="0" presId="urn:microsoft.com/office/officeart/2005/8/layout/venn1"/>
    <dgm:cxn modelId="{7088FC6E-9611-4581-B2F3-3DCF500E1DCE}" type="presOf" srcId="{66ECE966-159C-4DD0-A092-F4FC7FA2DFAE}" destId="{25161D22-D3CC-4D57-962E-BF4D122DAE77}" srcOrd="0" destOrd="0" presId="urn:microsoft.com/office/officeart/2005/8/layout/venn1"/>
    <dgm:cxn modelId="{26C5E976-FC38-46ED-BB45-2FFE28333128}" srcId="{66ECE966-159C-4DD0-A092-F4FC7FA2DFAE}" destId="{674D9E5D-AC4F-486D-A3AB-28471B3AE219}" srcOrd="2" destOrd="0" parTransId="{4AF18B27-D64B-4669-BCE6-83933B3F73CA}" sibTransId="{BEA282DF-ECDD-4F7B-B7AE-98B0FD90D69D}"/>
    <dgm:cxn modelId="{B19F047B-1EF4-41AA-9A30-3AD34E7E4F84}" type="presOf" srcId="{674D9E5D-AC4F-486D-A3AB-28471B3AE219}" destId="{2F5C7AB8-792E-42A1-9CA5-69B78070E100}" srcOrd="0" destOrd="0" presId="urn:microsoft.com/office/officeart/2005/8/layout/venn1"/>
    <dgm:cxn modelId="{EA4D4692-F4C1-482F-B15A-247B12308ADC}" type="presOf" srcId="{674D9E5D-AC4F-486D-A3AB-28471B3AE219}" destId="{4233FACE-E237-49CF-B6CB-121EB3C9BCDC}" srcOrd="1" destOrd="0" presId="urn:microsoft.com/office/officeart/2005/8/layout/venn1"/>
    <dgm:cxn modelId="{FB1AB5A9-7627-4F80-AC2B-5AD49C9676A2}" type="presOf" srcId="{E81CD963-570B-4F17-B921-8FE136CA8428}" destId="{6A583044-06FF-4008-8C49-2A59A5B0042E}" srcOrd="1" destOrd="0" presId="urn:microsoft.com/office/officeart/2005/8/layout/venn1"/>
    <dgm:cxn modelId="{6715E3D4-732D-4264-BBB5-268FE25CCEAD}" srcId="{66ECE966-159C-4DD0-A092-F4FC7FA2DFAE}" destId="{E81CD963-570B-4F17-B921-8FE136CA8428}" srcOrd="1" destOrd="0" parTransId="{25020241-6C22-4D25-AAE6-E94C97D1DB28}" sibTransId="{57B2EEF3-E65E-4A08-B806-83D7CE5A3F1B}"/>
    <dgm:cxn modelId="{631EE4D6-6AF0-4981-BFAE-AE0935B49453}" srcId="{66ECE966-159C-4DD0-A092-F4FC7FA2DFAE}" destId="{1D36E6BB-0272-4C30-B0EB-0DB2E31A7E9B}" srcOrd="0" destOrd="0" parTransId="{BC042B14-E296-4776-A062-6E7D3CE75F1A}" sibTransId="{11021B5B-ABC2-4309-8399-A4F6E8891BA3}"/>
    <dgm:cxn modelId="{8037C0DB-5C1A-4006-911C-3BA1C37B6D71}" type="presOf" srcId="{1D36E6BB-0272-4C30-B0EB-0DB2E31A7E9B}" destId="{77DEA3E2-F3A8-4F1D-90DD-37D7D7574926}" srcOrd="0" destOrd="0" presId="urn:microsoft.com/office/officeart/2005/8/layout/venn1"/>
    <dgm:cxn modelId="{E922E85E-F647-4FBE-8927-4EAE960D74AA}" type="presParOf" srcId="{25161D22-D3CC-4D57-962E-BF4D122DAE77}" destId="{77DEA3E2-F3A8-4F1D-90DD-37D7D7574926}" srcOrd="0" destOrd="0" presId="urn:microsoft.com/office/officeart/2005/8/layout/venn1"/>
    <dgm:cxn modelId="{01789C30-E639-4A84-98B6-859FD8E18CB0}" type="presParOf" srcId="{25161D22-D3CC-4D57-962E-BF4D122DAE77}" destId="{FD44BA60-F920-419F-BD66-13E70F9B89C2}" srcOrd="1" destOrd="0" presId="urn:microsoft.com/office/officeart/2005/8/layout/venn1"/>
    <dgm:cxn modelId="{5540C8B0-CB07-4231-B753-8E8529E85E47}" type="presParOf" srcId="{25161D22-D3CC-4D57-962E-BF4D122DAE77}" destId="{988E522D-0A48-4277-A07C-A434F8141DF2}" srcOrd="2" destOrd="0" presId="urn:microsoft.com/office/officeart/2005/8/layout/venn1"/>
    <dgm:cxn modelId="{56EFCFA6-54EE-43D8-9F12-78D1E1E573C6}" type="presParOf" srcId="{25161D22-D3CC-4D57-962E-BF4D122DAE77}" destId="{6A583044-06FF-4008-8C49-2A59A5B0042E}" srcOrd="3" destOrd="0" presId="urn:microsoft.com/office/officeart/2005/8/layout/venn1"/>
    <dgm:cxn modelId="{2B360814-6099-4267-BC46-D573BE62CA91}" type="presParOf" srcId="{25161D22-D3CC-4D57-962E-BF4D122DAE77}" destId="{2F5C7AB8-792E-42A1-9CA5-69B78070E100}" srcOrd="4" destOrd="0" presId="urn:microsoft.com/office/officeart/2005/8/layout/venn1"/>
    <dgm:cxn modelId="{1CB9200F-8948-4C90-9ADE-9F5346331CCB}" type="presParOf" srcId="{25161D22-D3CC-4D57-962E-BF4D122DAE77}" destId="{4233FACE-E237-49CF-B6CB-121EB3C9BCDC}"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EA3E2-F3A8-4F1D-90DD-37D7D7574926}">
      <dsp:nvSpPr>
        <dsp:cNvPr id="0" name=""/>
        <dsp:cNvSpPr/>
      </dsp:nvSpPr>
      <dsp:spPr>
        <a:xfrm>
          <a:off x="2356369" y="60555"/>
          <a:ext cx="2906660" cy="2906660"/>
        </a:xfrm>
        <a:prstGeom prst="ellipse">
          <a:avLst/>
        </a:prstGeom>
        <a:solidFill>
          <a:srgbClr val="ED7D31">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00000">
                  <a:hueOff val="0"/>
                  <a:satOff val="0"/>
                  <a:lumOff val="0"/>
                  <a:alphaOff val="0"/>
                </a:srgbClr>
              </a:solidFill>
              <a:latin typeface="Calibri"/>
              <a:ea typeface="+mn-ea"/>
              <a:cs typeface="+mn-cs"/>
            </a:rPr>
            <a:t>Currículo</a:t>
          </a:r>
          <a:endParaRPr lang="et-EE" sz="4500" kern="1200" dirty="0">
            <a:solidFill>
              <a:srgbClr val="000000">
                <a:hueOff val="0"/>
                <a:satOff val="0"/>
                <a:lumOff val="0"/>
                <a:alphaOff val="0"/>
              </a:srgbClr>
            </a:solidFill>
            <a:latin typeface="Calibri"/>
            <a:ea typeface="+mn-ea"/>
            <a:cs typeface="+mn-cs"/>
          </a:endParaRPr>
        </a:p>
      </dsp:txBody>
      <dsp:txXfrm>
        <a:off x="2743924" y="569220"/>
        <a:ext cx="2131550" cy="1307997"/>
      </dsp:txXfrm>
    </dsp:sp>
    <dsp:sp modelId="{988E522D-0A48-4277-A07C-A434F8141DF2}">
      <dsp:nvSpPr>
        <dsp:cNvPr id="0" name=""/>
        <dsp:cNvSpPr/>
      </dsp:nvSpPr>
      <dsp:spPr>
        <a:xfrm>
          <a:off x="3405189" y="1877218"/>
          <a:ext cx="2906660" cy="2906660"/>
        </a:xfrm>
        <a:prstGeom prst="ellipse">
          <a:avLst/>
        </a:prstGeom>
        <a:solidFill>
          <a:srgbClr val="A5A5A5">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00000">
                  <a:hueOff val="0"/>
                  <a:satOff val="0"/>
                  <a:lumOff val="0"/>
                  <a:alphaOff val="0"/>
                </a:srgbClr>
              </a:solidFill>
              <a:latin typeface="Calibri"/>
              <a:ea typeface="+mn-ea"/>
              <a:cs typeface="+mn-cs"/>
            </a:rPr>
            <a:t>Política Escolar</a:t>
          </a:r>
        </a:p>
      </dsp:txBody>
      <dsp:txXfrm>
        <a:off x="4294143" y="2628105"/>
        <a:ext cx="1743996" cy="1598663"/>
      </dsp:txXfrm>
    </dsp:sp>
    <dsp:sp modelId="{2F5C7AB8-792E-42A1-9CA5-69B78070E100}">
      <dsp:nvSpPr>
        <dsp:cNvPr id="0" name=""/>
        <dsp:cNvSpPr/>
      </dsp:nvSpPr>
      <dsp:spPr>
        <a:xfrm>
          <a:off x="1307549" y="1877218"/>
          <a:ext cx="2906660" cy="2906660"/>
        </a:xfrm>
        <a:prstGeom prst="ellipse">
          <a:avLst/>
        </a:prstGeom>
        <a:solidFill>
          <a:srgbClr val="FFC000">
            <a:alpha val="5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rgbClr val="000000">
                  <a:hueOff val="0"/>
                  <a:satOff val="0"/>
                  <a:lumOff val="0"/>
                  <a:alphaOff val="0"/>
                </a:srgbClr>
              </a:solidFill>
              <a:latin typeface="Calibri"/>
              <a:ea typeface="+mn-ea"/>
              <a:cs typeface="+mn-cs"/>
            </a:rPr>
            <a:t>Clima Escolar</a:t>
          </a:r>
          <a:endParaRPr lang="et-EE" sz="4500" kern="1200" dirty="0">
            <a:solidFill>
              <a:srgbClr val="000000">
                <a:hueOff val="0"/>
                <a:satOff val="0"/>
                <a:lumOff val="0"/>
                <a:alphaOff val="0"/>
              </a:srgbClr>
            </a:solidFill>
            <a:latin typeface="Calibri"/>
            <a:ea typeface="+mn-ea"/>
            <a:cs typeface="+mn-cs"/>
          </a:endParaRPr>
        </a:p>
      </dsp:txBody>
      <dsp:txXfrm>
        <a:off x="1581260" y="2628105"/>
        <a:ext cx="1743996" cy="15986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1C65EFD3-62D0-40D8-8EA9-CA63E357BDB2}" type="datetimeFigureOut">
              <a:rPr lang="it-IT" smtClean="0"/>
              <a:t>15/05/24</a:t>
            </a:fld>
            <a:endParaRPr lang="it-IT"/>
          </a:p>
        </p:txBody>
      </p:sp>
      <p:sp>
        <p:nvSpPr>
          <p:cNvPr id="4" name="Segnaposto piè di pagina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41080C58-B564-4E31-8A86-CDACCCDBF5D8}" type="slidenum">
              <a:rPr lang="it-IT" smtClean="0"/>
              <a:t>‹Nº›</a:t>
            </a:fld>
            <a:endParaRPr lang="it-IT"/>
          </a:p>
        </p:txBody>
      </p:sp>
    </p:spTree>
    <p:extLst>
      <p:ext uri="{BB962C8B-B14F-4D97-AF65-F5344CB8AC3E}">
        <p14:creationId xmlns:p14="http://schemas.microsoft.com/office/powerpoint/2010/main" val="4159267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555639F8-A244-2F45-87A1-F580AB6EAD9B}" type="datetimeFigureOut">
              <a:rPr lang="en-US" smtClean="0"/>
              <a:t>5/15/24</a:t>
            </a:fld>
            <a:endParaRPr lang="en-US"/>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540FC351-1F82-7940-844F-31B3701A4AF9}" type="slidenum">
              <a:rPr lang="en-US" smtClean="0"/>
              <a:t>‹Nº›</a:t>
            </a:fld>
            <a:endParaRPr lang="en-US"/>
          </a:p>
        </p:txBody>
      </p:sp>
    </p:spTree>
    <p:extLst>
      <p:ext uri="{BB962C8B-B14F-4D97-AF65-F5344CB8AC3E}">
        <p14:creationId xmlns:p14="http://schemas.microsoft.com/office/powerpoint/2010/main" val="29011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40FC351-1F82-7940-844F-31B3701A4AF9}"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24392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Primera versión (2013) Esta diapositiva ofrece una descripción general del documento de Estándares. Esta tabla resume las intervenciones y políticas que han resultado efectivas para prevenir el consumo de drogas, alcohol y tabaco por edad del grupo objetivo y entorno, así como por nivel de riesgo y una indicación de efectividad. El color del borde indica la naturaleza de la intervención: el verde es para la programación universal dirigida a poblaciones generales o grupos de riesgo mixto; El amarillo es para la prevención seleccionada dirigida a poblaciones que muestran vulnerabilidad y alto riesgo de consumo de sustancias; El rojo es para intervenciones indicadas para quienes corren el riesgo de sufrir una transición a trastornos por uso de sustancias (recuerde: ¡esa es la definición de EE. UU.!). Los colores mixtos significan aquellas intervenciones que son efectivas para poblaciones con distintos niveles de vulnerabilidad. El número de estrellas indica además el nivel de eficacia de una estrategia de intervención. - Estrellas: cuánta evidencia hay disponible, que indique que la intervención es efectiva (tanto la cantidad de estudios como la efectividad de la intervención). Esto sólo está presente en la primera edición. Así por ejemplo vemos que para la estrategia familiar, se ha encontrado que las habilidades parentales son altamente efectivas para la niñez media y la adolescencia temprana, tanto para la población general como para aquellos jóvenes que muestran vulnerabilidad al uso de sustancias.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Las escuelas deberían hacer mucho más que dotar a los estudiantes de conocimientos y mejorar sus habilidades cognitivas. La escuela, al igual que la familia, es uno de los entornos a nivel micro que sirven como instituciones clave para dar forma al desarrollo de los niños y a sus actitudes y comportamientos </a:t>
            </a:r>
            <a:r>
              <a:rPr lang="es-ES" dirty="0" err="1"/>
              <a:t>prosociales</a:t>
            </a:r>
            <a:r>
              <a:rPr lang="es-ES" dirty="0"/>
              <a:t>. El entorno escolar y el personal que interactúa con los estudiantes brindan la oportunidad de realizar intervenciones efectivas de prevención del uso de sustancias.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Plan de estudios: conjunto de actividades </a:t>
            </a:r>
            <a:r>
              <a:rPr lang="es-ES" dirty="0" err="1"/>
              <a:t>manualizadas</a:t>
            </a:r>
            <a:r>
              <a:rPr lang="es-ES" dirty="0"/>
              <a:t> para cumplir objetivos de aprendizaje específicos sobre la prevención del uso de sustancias. Política escolar: conjunto de reglas o regulaciones escritas sobre el uso de sustancias en la escuela y en el terreno escolar. Las reglas son para toda la comunidad escolar: estudiantes, personal, padres, personas que visitan la escuela. Clima escolar: normas, objetivos, valores, relaciones interpersonales, prácticas de enseñanza y aprendizaje y estructuras organizativas. ¿Cómo viven los estudiantes, los padres y el personal escolar la vida escolar?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s-E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Las intervenciones de prevención del uso de sustancias apropiadas para la edad y el desarrollo deben integrarse en todo el contexto escolar, desde el jardín de infantes hasta el final de la escuela secundaria, tanto dentro como fuera del aula.</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Todos estos programas pueden involucrar y de hecho involucran a todo el entorno escolar: currículo escolar, política escolar y clima escolar. Estos programas (los tres primeros) son importantes y eficaces en edades más tempranas desde el jardín de infantes.</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A continuación se ofrece una descripción general de lo que funciona y lo que no en la prevención escolar. Detectará una serie de elementos que intuitivamente parecen efectivos y, a menudo, se llevan a cabo porque son fáciles y parecen plausibles. Por eso tenemos UPC y EUPC: para agudizar sus puntos de vista sobre lo que no se debe hacer; ... Y lo que habría que reforzar. Testimonios de ex consumidores de drogas: no hay evidencia de eficacia, efectos nocivos (1 estudio en Israel). La información implícita que recibe la audiencia es: “Consumí drogas, ahora estoy bien y tengo un trabajo donde camino y hablo de ello en las escuelas (publicidad).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pPr marL="171450" indent="-171450">
              <a:buFontTx/>
              <a:buChar char="-"/>
            </a:pPr>
            <a:r>
              <a:rPr lang="en-US" dirty="0"/>
              <a:t>.</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ES" dirty="0"/>
              <a:t>La mayoría de los problemas de uso de sustancias se deben al uso de sustancias en la fuerza laboral, lo que significa que la mayor parte del uso de sustancias ocurre fuera del trabajo, aunque dicho comportamiento aún puede afectar el desempeño laboral. El consumo de sustancias en el lugar de trabajo (es decir, el consumo de sustancias fuera del horario laboral) aún puede tener efectos a largo plazo en el trabajador que pueden afectar su trabajo o el lugar de trabajo. Los lugares de trabajo deben diseñarse de manera que no aumenten las vulnerabilidades existentes ni las respuestas al estrés. Debido a que el lugar de trabajo es típicamente el lugar donde los adultos pasan una cantidad significativa de su tiempo, el grado en que la experiencia laboral sea gratificante y satisfactoria versus estresante o debilitante puede tener un impacto tremendo en la salud y el bienestar de la fuerza laboral y, a su vez, su susceptibilidad a problemas de uso de sustancias. Así que, de nuevo, se trata de un problema ambiental: el clima, la tensión laboral y la llamada libertad de decisión influyen en las respuestas conductuales y somáticas al mismo</a:t>
            </a:r>
          </a:p>
          <a:p>
            <a:pPr marL="171450" indent="-171450">
              <a:buFontTx/>
              <a:buChar char="-"/>
            </a:pPr>
            <a:endParaRPr lang="es-ES" dirty="0"/>
          </a:p>
          <a:p>
            <a:pPr marL="171450" indent="-171450">
              <a:buFontTx/>
              <a:buChar char="-"/>
            </a:pPr>
            <a:r>
              <a:rPr lang="es-ES" dirty="0"/>
              <a:t>. Los trabajadores suelen ser también padres, por lo que podemos utilizar el lugar de trabajo como entorno para llegar a los padres para los programas escolares.</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kern="1200" dirty="0">
                <a:solidFill>
                  <a:schemeClr val="tx1"/>
                </a:solidFill>
                <a:effectLst/>
                <a:latin typeface="+mn-lt"/>
                <a:ea typeface="+mn-ea"/>
                <a:cs typeface="+mn-cs"/>
              </a:rPr>
              <a:t>El lugar de trabajo es un entorno ideal para intervenciones y políticas de prevención, no sólo para abordar cuestiones relacionadas con el lugar de trabajo, sino también potencialmente para la capacitación en habilidades parentales. En general, los programas de prevención en el lugar de trabajo tienen múltiples componentes que incluyen políticas e intervenciones integradas. Al igual que las políticas escolares, las políticas en el lugar de trabajo deben comunicarse claramente e involucrar a todas las partes interesadas. Las pruebas de alcohol y drogas sólo deben considerarse si son parte de un programa integral que incluya oportunidades de asesoramiento y tratamiento. Además, como el lugar de trabajo puede ser una fuente de estrés, los cursos que brindan habilidades para afrontarlo son componentes importantes de un programa de prevención en el lugar de trabajo. Estructurar la programación de prevención en el lugar de trabajo con otros programas de salud o bienestar reduce el estigma y mejora la participación. Los enfoques no punitivos y la confidencialidad garantizada mejoran los resultados positivos de estos programas. Esto es particularmente importante a medida que los consumidores de sustancias que han pasado por tratamiento se reintegran a la fuerza laboral.</a:t>
            </a:r>
          </a:p>
          <a:p>
            <a:br>
              <a:rPr lang="es-MX" sz="1200" b="0" i="0" kern="1200" dirty="0">
                <a:solidFill>
                  <a:schemeClr val="tx1"/>
                </a:solidFill>
                <a:effectLst/>
                <a:latin typeface="+mn-lt"/>
                <a:ea typeface="+mn-ea"/>
                <a:cs typeface="+mn-cs"/>
              </a:rPr>
            </a:br>
            <a:endParaRPr lang="es-MX" sz="1200" b="0" i="0" kern="1200" dirty="0">
              <a:solidFill>
                <a:schemeClr val="tx1"/>
              </a:solidFill>
              <a:effectLst/>
              <a:latin typeface="+mn-lt"/>
              <a:ea typeface="+mn-ea"/>
              <a:cs typeface="+mn-cs"/>
            </a:endParaRP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21157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kumimoji="0" lang="en-US" sz="1200" b="0" i="0" u="none" strike="noStrike" kern="1200" cap="none" spc="0" normalizeH="0" baseline="0" noProof="0">
                <a:ln>
                  <a:noFill/>
                </a:ln>
                <a:solidFill>
                  <a:prstClr val="black"/>
                </a:solidFill>
                <a:effectLst/>
                <a:uLnTx/>
                <a:uFillTx/>
                <a:latin typeface="+mn-lt"/>
                <a:ea typeface="+mn-ea"/>
                <a:cs typeface="+mn-cs"/>
              </a:rPr>
              <a:t>Set Lecture 6 as the homework to be undertaken prior to next week’s Session</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67903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indent="-171450">
              <a:buFont typeface="Arial" panose="020B0604020202020204" pitchFamily="34" charset="0"/>
              <a:buChar char="•"/>
            </a:pPr>
            <a:r>
              <a:rPr lang="es-MX" dirty="0"/>
              <a:t>Subraye la viñeta subrayada como punto clave que debe abordarse </a:t>
            </a:r>
            <a:endParaRPr lang="en-US" dirty="0"/>
          </a:p>
        </p:txBody>
      </p:sp>
      <p:sp>
        <p:nvSpPr>
          <p:cNvPr id="4" name="3 Marcador de número de diapositiva"/>
          <p:cNvSpPr>
            <a:spLocks noGrp="1"/>
          </p:cNvSpPr>
          <p:nvPr>
            <p:ph type="sldNum" sz="quarter" idx="10"/>
          </p:nvPr>
        </p:nvSpPr>
        <p:spPr/>
        <p:txBody>
          <a:bodyPr/>
          <a:lstStyle/>
          <a:p>
            <a:fld id="{BC0BFBB9-3A6E-44BF-92C9-60B7EAC0104A}" type="slidenum">
              <a:rPr lang="en-US" smtClean="0"/>
              <a:t>19</a:t>
            </a:fld>
            <a:endParaRPr lang="en-US"/>
          </a:p>
        </p:txBody>
      </p:sp>
    </p:spTree>
    <p:extLst>
      <p:ext uri="{BB962C8B-B14F-4D97-AF65-F5344CB8AC3E}">
        <p14:creationId xmlns:p14="http://schemas.microsoft.com/office/powerpoint/2010/main" val="925917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ES" dirty="0"/>
              <a:t>Importante: Recuerde que es un facilitador y no un experto. Puede decirle al grupo que volverá con ellos en caso de que le hagan preguntas que no sepa cómo abordar.</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1398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the Lecture 4 topics</a:t>
            </a:r>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kern="1200" dirty="0">
                <a:solidFill>
                  <a:schemeClr val="tx1"/>
                </a:solidFill>
                <a:effectLst/>
                <a:latin typeface="+mn-lt"/>
                <a:ea typeface="+mn-ea"/>
                <a:cs typeface="+mn-cs"/>
              </a:rPr>
              <a:t>Recuerde los objetivos para ayudar a los participantes a reconectarse con el curso.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Show the Lecture 5 topics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kern="1200" dirty="0">
                <a:solidFill>
                  <a:schemeClr val="tx1"/>
                </a:solidFill>
                <a:effectLst/>
                <a:latin typeface="+mn-lt"/>
                <a:ea typeface="+mn-ea"/>
                <a:cs typeface="+mn-cs"/>
              </a:rPr>
              <a:t>Recuerde los objetivos para ayudar a los participantes a reconectarse con el curso.</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s-MX" sz="1200" b="0" i="0" kern="1200" dirty="0">
                <a:solidFill>
                  <a:schemeClr val="tx1"/>
                </a:solidFill>
                <a:effectLst/>
                <a:latin typeface="+mn-lt"/>
                <a:ea typeface="+mn-ea"/>
                <a:cs typeface="+mn-cs"/>
              </a:rPr>
              <a:t>Deje que los participantes trabajen en grupos pequeños (de 5 personas cada uno) durante 20 minutos. Pídales que compartan sus dudas y ofrezcan respuestas. Invite a cada grupo a nombrar un portavoz que se referirá al pleno.</a:t>
            </a: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5968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br>
              <a:rPr lang="es-MX" dirty="0"/>
            </a:br>
            <a:r>
              <a:rPr lang="es-MX" b="0" i="0" dirty="0">
                <a:solidFill>
                  <a:srgbClr val="202124"/>
                </a:solidFill>
                <a:effectLst/>
                <a:latin typeface="arial" panose="020B0604020202020204" pitchFamily="34" charset="0"/>
              </a:rPr>
              <a:t>Las siguientes diapositivas se refieren a los temas principales presentados en la Lección 5.</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540FC351-1F82-7940-844F-31B3701A4AF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371827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21447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5275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6460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475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3586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0343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4881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54108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41505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89989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27691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33072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15232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5162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15958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37762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59458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03783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66581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03856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25251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2696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19781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4059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82676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438673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25718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00065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10289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31184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05885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28047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8821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852936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29454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07431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095424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687568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79343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7364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44277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18899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56845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81434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566973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16502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425710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529140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359034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4928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7707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690349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241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66018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71220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456937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23566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50344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54965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70903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75919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401603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636753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250375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412248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1" y="1709744"/>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87249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259450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36491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9"/>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3"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8489929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226069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61447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355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066357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290140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2"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3"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76180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89847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7405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97433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964488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244899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959699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593033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485459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814668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382402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183399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311315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A6E7D-BED7-9442-AEFE-070F573144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4ECEE1-B8A2-A845-9D72-659330380A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6D714DD-8AA7-3845-9283-FA68A92D3C98}"/>
              </a:ext>
            </a:extLst>
          </p:cNvPr>
          <p:cNvSpPr>
            <a:spLocks noGrp="1"/>
          </p:cNvSpPr>
          <p:nvPr>
            <p:ph type="dt" sz="half" idx="10"/>
          </p:nvPr>
        </p:nvSpPr>
        <p:spPr/>
        <p:txBody>
          <a:bodyPr/>
          <a:lstStyle/>
          <a:p>
            <a:fld id="{067A324F-0A7C-044A-9E59-182AB9FCE397}"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66FC085-03DA-B04E-83D9-E2B73C8DD11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5D7BEB-49F4-D248-9609-7CC57351E23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28550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756301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5121-9FEE-1E48-ACA1-E436F43E5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6A9F74-FB35-BB43-ACA6-48E193CBF6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C613B23-963D-C249-B42E-575D307A63E3}"/>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51E9317-E4C3-E447-8803-D9F2A973775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07765F-2851-F84C-91BB-A96E28A8D7EF}"/>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922474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E9F6-0A1B-0841-8DD3-743862E7BDA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8E5B853-089F-954E-8BB5-F6D03FC1D0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24FAE8-A8A1-6D4C-8599-D47DDBA8CB7C}"/>
              </a:ext>
            </a:extLst>
          </p:cNvPr>
          <p:cNvSpPr>
            <a:spLocks noGrp="1"/>
          </p:cNvSpPr>
          <p:nvPr>
            <p:ph type="dt" sz="half" idx="10"/>
          </p:nvPr>
        </p:nvSpPr>
        <p:spPr/>
        <p:txBody>
          <a:bodyPr/>
          <a:lstStyle/>
          <a:p>
            <a:fld id="{1742ED71-A7F3-2C48-99CB-701C7FA8276C}"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DCE7CE-A382-144F-9D17-946893DFBF6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96E9C0B-FF10-114F-A122-C048236E53F3}"/>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507198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6ECA-7CD2-0649-8349-D7FB74AF966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820422-D465-D344-986D-55AA519694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E5C189-82B4-0848-BF84-B76552C75E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3198039-D203-0943-80B2-72D76D1C6016}"/>
              </a:ext>
            </a:extLst>
          </p:cNvPr>
          <p:cNvSpPr>
            <a:spLocks noGrp="1"/>
          </p:cNvSpPr>
          <p:nvPr>
            <p:ph type="dt" sz="half" idx="10"/>
          </p:nvPr>
        </p:nvSpPr>
        <p:spPr/>
        <p:txBody>
          <a:bodyPr/>
          <a:lstStyle/>
          <a:p>
            <a:fld id="{E3287B0C-FE3B-6C44-AC80-CF2BA80C5A9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672A46C-CF26-A447-A41B-9A6F9069550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7DE4029-EA6B-CD4D-9A94-269CA712B5C0}"/>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059675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F7BF-71F1-E54A-88D1-433F0C75736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FF46C77-71D3-E446-BE69-4BA181CAD2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B2438C-38D4-494C-B78F-7B46DDB24C2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3F8A32-9C9F-B644-8FAD-826150D4D4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1AD2372-E63A-3040-B146-413DC69ED4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A9164E1-1D3C-864C-9DE4-E7A761610C09}"/>
              </a:ext>
            </a:extLst>
          </p:cNvPr>
          <p:cNvSpPr>
            <a:spLocks noGrp="1"/>
          </p:cNvSpPr>
          <p:nvPr>
            <p:ph type="dt" sz="half" idx="10"/>
          </p:nvPr>
        </p:nvSpPr>
        <p:spPr/>
        <p:txBody>
          <a:bodyPr/>
          <a:lstStyle/>
          <a:p>
            <a:fld id="{47E5510F-79B4-5C44-B1A5-5E6CAD94638E}" type="datetime1">
              <a:rPr lang="en-GB" smtClean="0">
                <a:solidFill>
                  <a:prstClr val="black">
                    <a:tint val="75000"/>
                  </a:prstClr>
                </a:solidFill>
              </a:rPr>
              <a:pPr/>
              <a:t>15/05/2024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1CC77C5-9223-C147-A691-15DB5FD255B0}"/>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937A37B-5D8E-9547-B57C-0CF3967C29B4}"/>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878433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CF6B2-5718-664F-B7CB-BA9CA350C81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73FAA3-EF01-EF45-818B-AC6B824E07FE}"/>
              </a:ext>
            </a:extLst>
          </p:cNvPr>
          <p:cNvSpPr>
            <a:spLocks noGrp="1"/>
          </p:cNvSpPr>
          <p:nvPr>
            <p:ph type="dt" sz="half" idx="10"/>
          </p:nvPr>
        </p:nvSpPr>
        <p:spPr/>
        <p:txBody>
          <a:bodyPr/>
          <a:lstStyle/>
          <a:p>
            <a:fld id="{8532C15F-852F-7042-83FD-EB0BDBB9F2D7}" type="datetime1">
              <a:rPr lang="en-GB" smtClean="0">
                <a:solidFill>
                  <a:prstClr val="black">
                    <a:tint val="75000"/>
                  </a:prstClr>
                </a:solidFill>
              </a:rPr>
              <a:pPr/>
              <a:t>15/05/2024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762A30A-8313-3C44-A47D-1F9E50338D5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2B2446E-8520-2940-A069-74DC8AC38C5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001841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A8DD8-B602-6040-AC29-9C52F26568B8}"/>
              </a:ext>
            </a:extLst>
          </p:cNvPr>
          <p:cNvSpPr>
            <a:spLocks noGrp="1"/>
          </p:cNvSpPr>
          <p:nvPr>
            <p:ph type="dt" sz="half" idx="10"/>
          </p:nvPr>
        </p:nvSpPr>
        <p:spPr/>
        <p:txBody>
          <a:bodyPr/>
          <a:lstStyle/>
          <a:p>
            <a:fld id="{696190AA-2A0E-7840-9E23-6803A9EF4D88}" type="datetime1">
              <a:rPr lang="en-GB" smtClean="0">
                <a:solidFill>
                  <a:prstClr val="black">
                    <a:tint val="75000"/>
                  </a:prstClr>
                </a:solidFill>
              </a:rPr>
              <a:pPr/>
              <a:t>15/05/2024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9F19184B-BA62-034A-98DD-09AA94C8B30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2D4FD0C3-B7AE-6B4B-9969-1B1FA924667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768114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EE41-48E4-8641-951A-F13AF0CC17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985E66-D777-0949-9A2D-BA7C49548B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DAA68BC-544B-9949-9746-4915E344DA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CE419A-CE0E-7C4F-8A4F-5D39793162AF}"/>
              </a:ext>
            </a:extLst>
          </p:cNvPr>
          <p:cNvSpPr>
            <a:spLocks noGrp="1"/>
          </p:cNvSpPr>
          <p:nvPr>
            <p:ph type="dt" sz="half" idx="10"/>
          </p:nvPr>
        </p:nvSpPr>
        <p:spPr/>
        <p:txBody>
          <a:bodyPr/>
          <a:lstStyle/>
          <a:p>
            <a:fld id="{AFEC3E36-33E3-974B-8B46-C321F9506C3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F2CF72C-137E-3547-AEF2-67B360477C9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8785199-4476-7B4C-8090-4AFCE55BF165}"/>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608261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5FFD0-782E-2349-8121-08A03B99C0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C2A46AA-7764-AA4E-A105-49085F37BF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8A9F05-2B62-7045-87B5-8077957ED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1A419B2-AE44-8A45-AABD-7965E2A06752}"/>
              </a:ext>
            </a:extLst>
          </p:cNvPr>
          <p:cNvSpPr>
            <a:spLocks noGrp="1"/>
          </p:cNvSpPr>
          <p:nvPr>
            <p:ph type="dt" sz="half" idx="10"/>
          </p:nvPr>
        </p:nvSpPr>
        <p:spPr/>
        <p:txBody>
          <a:bodyPr/>
          <a:lstStyle/>
          <a:p>
            <a:fld id="{EC28A829-AFCA-F34D-B728-C266C24807A5}" type="datetime1">
              <a:rPr lang="en-GB" smtClean="0">
                <a:solidFill>
                  <a:prstClr val="black">
                    <a:tint val="75000"/>
                  </a:prstClr>
                </a:solidFill>
              </a:rPr>
              <a:pPr/>
              <a:t>15/05/2024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CA8D342-15A2-144C-AA79-784B1B0678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88B35C-C28D-8E4C-99B9-1F809C9DC0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329543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BB1C-FBD6-7B48-AC81-EF03EEC532A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ECFB53-3149-F947-8C71-85DC6F97E85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E08117-3806-EC45-A8F8-6587F5B27BB5}"/>
              </a:ext>
            </a:extLst>
          </p:cNvPr>
          <p:cNvSpPr>
            <a:spLocks noGrp="1"/>
          </p:cNvSpPr>
          <p:nvPr>
            <p:ph type="dt" sz="half" idx="10"/>
          </p:nvPr>
        </p:nvSpPr>
        <p:spPr/>
        <p:txBody>
          <a:bodyPr/>
          <a:lstStyle/>
          <a:p>
            <a:fld id="{03C074E7-F2A5-B64C-95C2-B4175A483C01}"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8978D33-85B0-0C49-9983-A84720EADE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0DC37-F85E-1045-B1A9-0E70D8615E3A}"/>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059939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76B274-E6B0-7544-8613-5CB8839080E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E9532-5F26-EC44-81E9-8276D8D7F7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108655-2C3E-3B41-8563-9769E6F3D523}"/>
              </a:ext>
            </a:extLst>
          </p:cNvPr>
          <p:cNvSpPr>
            <a:spLocks noGrp="1"/>
          </p:cNvSpPr>
          <p:nvPr>
            <p:ph type="dt" sz="half" idx="10"/>
          </p:nvPr>
        </p:nvSpPr>
        <p:spPr/>
        <p:txBody>
          <a:bodyPr/>
          <a:lstStyle/>
          <a:p>
            <a:fld id="{CC8D74F5-8707-1A41-A096-6FEDFAFD2925}"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A3C8DF6-3857-5141-8922-386630B538F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CD1E029-B8C5-E04A-AF87-0D9F42B9AAF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7989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7864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07637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251219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4904802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3544314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109735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6169459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3448104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B6037B-F2AF-1E40-A1C2-38C4C1CB6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AD9351-CF70-A442-A294-749BC8736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D5EA7F-CC33-9043-8E6C-7AD4D6C0D7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E2E82-B002-3542-A433-53843BCE90CF}" type="datetime1">
              <a:rPr lang="en-GB" smtClean="0">
                <a:solidFill>
                  <a:prstClr val="black">
                    <a:tint val="75000"/>
                  </a:prstClr>
                </a:solidFill>
              </a:rPr>
              <a:pPr/>
              <a:t>15/05/2024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ECAD685-8DDC-1A4C-BE39-714E681E22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2078215-3DDC-7F41-93B6-0E2C9DC1E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AD549-2A0F-1B4F-AFA8-46723A501129}"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8294635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57.xml"/><Relationship Id="rId6" Type="http://schemas.openxmlformats.org/officeDocument/2006/relationships/diagramData" Target="../diagrams/data1.xml"/><Relationship Id="rId11" Type="http://schemas.openxmlformats.org/officeDocument/2006/relationships/image" Target="../media/image7.jp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57.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68.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90.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90.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4.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9.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6.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mooc.cuni.cz/mod/page/view.php?id=3559" TargetMode="External"/><Relationship Id="rId13" Type="http://schemas.openxmlformats.org/officeDocument/2006/relationships/hyperlink" Target="https://mooc.cuni.cz/mod/page/view.php?id=3562" TargetMode="External"/><Relationship Id="rId3" Type="http://schemas.openxmlformats.org/officeDocument/2006/relationships/image" Target="../media/image1.jpg"/><Relationship Id="rId7" Type="http://schemas.openxmlformats.org/officeDocument/2006/relationships/hyperlink" Target="https://mooc.cuni.cz/mod/url/view.php?id=3710" TargetMode="External"/><Relationship Id="rId12" Type="http://schemas.openxmlformats.org/officeDocument/2006/relationships/hyperlink" Target="https://mooc.cuni.cz/mod/page/view.php?id=356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mooc.cuni.cz/mod/page/view.php?id=3556" TargetMode="External"/><Relationship Id="rId11" Type="http://schemas.openxmlformats.org/officeDocument/2006/relationships/hyperlink" Target="https://mooc.cuni.cz/mod/quiz/view.php?id=3551" TargetMode="External"/><Relationship Id="rId5" Type="http://schemas.openxmlformats.org/officeDocument/2006/relationships/image" Target="../media/image3.png"/><Relationship Id="rId15" Type="http://schemas.openxmlformats.org/officeDocument/2006/relationships/hyperlink" Target="https://mooc.cuni.cz/course/view.php?id=50&amp;section=2" TargetMode="External"/><Relationship Id="rId10" Type="http://schemas.openxmlformats.org/officeDocument/2006/relationships/hyperlink" Target="https://mooc.cuni.cz/mod/page/view.php?id=3560" TargetMode="External"/><Relationship Id="rId4" Type="http://schemas.openxmlformats.org/officeDocument/2006/relationships/image" Target="../media/image2.png"/><Relationship Id="rId9" Type="http://schemas.openxmlformats.org/officeDocument/2006/relationships/hyperlink" Target="https://mooc.cuni.cz/mod/quiz/view.php?id=3550" TargetMode="External"/><Relationship Id="rId14" Type="http://schemas.openxmlformats.org/officeDocument/2006/relationships/hyperlink" Target="https://mooc.cuni.cz/mod/quiz/view.php?id=355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lipart&#10;&#10;Description automatically generated">
            <a:extLst>
              <a:ext uri="{FF2B5EF4-FFF2-40B4-BE49-F238E27FC236}">
                <a16:creationId xmlns:a16="http://schemas.microsoft.com/office/drawing/2014/main" id="{0731C4B0-1954-164E-8C23-18D83DC2C712}"/>
              </a:ext>
            </a:extLst>
          </p:cNvPr>
          <p:cNvPicPr/>
          <p:nvPr/>
        </p:nvPicPr>
        <p:blipFill>
          <a:blip r:embed="rId3">
            <a:extLst>
              <a:ext uri="{28A0092B-C50C-407E-A947-70E740481C1C}">
                <a14:useLocalDpi xmlns:a14="http://schemas.microsoft.com/office/drawing/2010/main"/>
              </a:ext>
            </a:extLst>
          </a:blip>
          <a:stretch>
            <a:fillRect/>
          </a:stretch>
        </p:blipFill>
        <p:spPr bwMode="auto">
          <a:xfrm>
            <a:off x="7994822" y="949660"/>
            <a:ext cx="3877138" cy="804999"/>
          </a:xfrm>
          <a:prstGeom prst="rect">
            <a:avLst/>
          </a:prstGeom>
          <a:noFill/>
        </p:spPr>
      </p:pic>
      <p:pic>
        <p:nvPicPr>
          <p:cNvPr id="6" name="Picture 5" descr="A picture containing shape&#10;&#10;Description automatically generated">
            <a:extLst>
              <a:ext uri="{FF2B5EF4-FFF2-40B4-BE49-F238E27FC236}">
                <a16:creationId xmlns:a16="http://schemas.microsoft.com/office/drawing/2014/main" id="{1563A587-A94E-7A4C-B0EC-C480CB76150C}"/>
              </a:ext>
            </a:extLst>
          </p:cNvPr>
          <p:cNvPicPr>
            <a:picLocks noChangeAspect="1"/>
          </p:cNvPicPr>
          <p:nvPr/>
        </p:nvPicPr>
        <p:blipFill>
          <a:blip r:embed="rId4"/>
          <a:stretch>
            <a:fillRect/>
          </a:stretch>
        </p:blipFill>
        <p:spPr>
          <a:xfrm>
            <a:off x="591093" y="737731"/>
            <a:ext cx="4790301" cy="1177446"/>
          </a:xfrm>
          <a:prstGeom prst="rect">
            <a:avLst/>
          </a:prstGeom>
        </p:spPr>
      </p:pic>
      <p:pic>
        <p:nvPicPr>
          <p:cNvPr id="8" name="Picture 7" descr="Logo, company name&#10;&#10;Description automatically generated">
            <a:extLst>
              <a:ext uri="{FF2B5EF4-FFF2-40B4-BE49-F238E27FC236}">
                <a16:creationId xmlns:a16="http://schemas.microsoft.com/office/drawing/2014/main" id="{EFA9959C-837D-1A4D-898F-6B31A29B5D59}"/>
              </a:ext>
            </a:extLst>
          </p:cNvPr>
          <p:cNvPicPr>
            <a:picLocks noChangeAspect="1"/>
          </p:cNvPicPr>
          <p:nvPr/>
        </p:nvPicPr>
        <p:blipFill>
          <a:blip r:embed="rId5"/>
          <a:stretch>
            <a:fillRect/>
          </a:stretch>
        </p:blipFill>
        <p:spPr>
          <a:xfrm>
            <a:off x="5723040" y="737731"/>
            <a:ext cx="1963805" cy="1305353"/>
          </a:xfrm>
          <a:prstGeom prst="rect">
            <a:avLst/>
          </a:prstGeom>
        </p:spPr>
      </p:pic>
      <p:sp>
        <p:nvSpPr>
          <p:cNvPr id="5" name="Date Placeholder 4">
            <a:extLst>
              <a:ext uri="{FF2B5EF4-FFF2-40B4-BE49-F238E27FC236}">
                <a16:creationId xmlns:a16="http://schemas.microsoft.com/office/drawing/2014/main" id="{FAC75AB9-8DB7-EA46-90A2-6D34E9775566}"/>
              </a:ext>
            </a:extLst>
          </p:cNvPr>
          <p:cNvSpPr>
            <a:spLocks noGrp="1"/>
          </p:cNvSpPr>
          <p:nvPr>
            <p:ph type="dt" sz="half" idx="10"/>
          </p:nvPr>
        </p:nvSpPr>
        <p:spPr/>
        <p:txBody>
          <a:bodyPr/>
          <a:lstStyle/>
          <a:p>
            <a:fld id="{A3DD4DF0-9A38-664C-8B4A-D827078BFFF0}" type="datetime1">
              <a:rPr lang="en-GB" smtClean="0">
                <a:solidFill>
                  <a:prstClr val="black">
                    <a:tint val="75000"/>
                  </a:prstClr>
                </a:solidFill>
              </a:rPr>
              <a:pPr/>
              <a:t>15/05/2024</a:t>
            </a:fld>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9A9C42B-2D64-7E4F-ACD3-F86E1ED84152}"/>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a:t>
            </a:fld>
            <a:endParaRPr lang="en-US">
              <a:solidFill>
                <a:prstClr val="black">
                  <a:tint val="75000"/>
                </a:prstClr>
              </a:solidFill>
            </a:endParaRPr>
          </a:p>
        </p:txBody>
      </p:sp>
      <p:sp>
        <p:nvSpPr>
          <p:cNvPr id="11" name="Subtitle 2">
            <a:extLst>
              <a:ext uri="{FF2B5EF4-FFF2-40B4-BE49-F238E27FC236}">
                <a16:creationId xmlns:a16="http://schemas.microsoft.com/office/drawing/2014/main" id="{2DEEF3EA-B8F0-A846-B430-522AC59FC77E}"/>
              </a:ext>
            </a:extLst>
          </p:cNvPr>
          <p:cNvSpPr txBox="1">
            <a:spLocks/>
          </p:cNvSpPr>
          <p:nvPr/>
        </p:nvSpPr>
        <p:spPr>
          <a:xfrm>
            <a:off x="1238250" y="4145255"/>
            <a:ext cx="9715500" cy="11774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rgbClr val="0070C0"/>
                </a:solidFill>
              </a:rPr>
              <a:t>Introducción “Facilitada” a la Prevención Basada en Evidencia</a:t>
            </a:r>
          </a:p>
        </p:txBody>
      </p:sp>
      <p:sp>
        <p:nvSpPr>
          <p:cNvPr id="12" name="Title 1">
            <a:extLst>
              <a:ext uri="{FF2B5EF4-FFF2-40B4-BE49-F238E27FC236}">
                <a16:creationId xmlns:a16="http://schemas.microsoft.com/office/drawing/2014/main" id="{35F5DC50-9E16-9643-99FE-CF499ADE8B37}"/>
              </a:ext>
            </a:extLst>
          </p:cNvPr>
          <p:cNvSpPr txBox="1">
            <a:spLocks/>
          </p:cNvSpPr>
          <p:nvPr/>
        </p:nvSpPr>
        <p:spPr>
          <a:xfrm>
            <a:off x="1523206" y="3484053"/>
            <a:ext cx="9144000" cy="804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1000"/>
              </a:spcBef>
            </a:pPr>
            <a:r>
              <a:rPr lang="en-US" sz="7600" b="1" i="1" dirty="0">
                <a:solidFill>
                  <a:srgbClr val="739D40"/>
                </a:solidFill>
              </a:rPr>
              <a:t>INEP Plus</a:t>
            </a:r>
            <a:br>
              <a:rPr lang="en-US" sz="7600" b="1" i="1" dirty="0">
                <a:solidFill>
                  <a:srgbClr val="739D40"/>
                </a:solidFill>
              </a:rPr>
            </a:br>
            <a:endParaRPr lang="en-US" sz="7600" b="1" i="1" dirty="0">
              <a:solidFill>
                <a:srgbClr val="739D40"/>
              </a:solidFill>
              <a:latin typeface="+mn-lt"/>
              <a:ea typeface="+mn-ea"/>
              <a:cs typeface="+mn-cs"/>
            </a:endParaRPr>
          </a:p>
        </p:txBody>
      </p:sp>
    </p:spTree>
    <p:extLst>
      <p:ext uri="{BB962C8B-B14F-4D97-AF65-F5344CB8AC3E}">
        <p14:creationId xmlns:p14="http://schemas.microsoft.com/office/powerpoint/2010/main" val="2606352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4490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1627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3681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112319" y="6433610"/>
            <a:ext cx="1035531"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10</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rot="16200000">
            <a:off x="-1342039" y="3383615"/>
            <a:ext cx="4896916" cy="103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000" b="1" dirty="0">
                <a:solidFill>
                  <a:srgbClr val="0070C0"/>
                </a:solidFill>
                <a:latin typeface="Albertus Extra Bold" pitchFamily="34" charset="0"/>
              </a:rPr>
              <a:t>Lo que funciona en prevención</a:t>
            </a: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995450" y="5262624"/>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9" name="Picture 6"/>
          <p:cNvPicPr>
            <a:picLocks noGrp="1" noChangeAspect="1" noChangeArrowheads="1"/>
          </p:cNvPicPr>
          <p:nvPr>
            <p:ph idx="4294967295"/>
          </p:nvPr>
        </p:nvPicPr>
        <p:blipFill>
          <a:blip r:embed="rId6">
            <a:extLst>
              <a:ext uri="{28A0092B-C50C-407E-A947-70E740481C1C}">
                <a14:useLocalDpi xmlns:a14="http://schemas.microsoft.com/office/drawing/2010/main" val="0"/>
              </a:ext>
            </a:extLst>
          </a:blip>
          <a:srcRect/>
          <a:stretch>
            <a:fillRect/>
          </a:stretch>
        </p:blipFill>
        <p:spPr bwMode="auto">
          <a:xfrm>
            <a:off x="1425412" y="1438714"/>
            <a:ext cx="9140290" cy="52827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rot="5400000">
            <a:off x="9946036" y="3434382"/>
            <a:ext cx="2105178" cy="400110"/>
          </a:xfrm>
          <a:prstGeom prst="rect">
            <a:avLst/>
          </a:prstGeom>
          <a:solidFill>
            <a:schemeClr val="bg1"/>
          </a:solidFill>
        </p:spPr>
        <p:txBody>
          <a:bodyPr wrap="square" rtlCol="0">
            <a:spAutoFit/>
          </a:bodyPr>
          <a:lstStyle/>
          <a:p>
            <a:r>
              <a:rPr lang="it-IT" sz="2000" b="1" dirty="0">
                <a:solidFill>
                  <a:srgbClr val="0070C0"/>
                </a:solidFill>
              </a:rPr>
              <a:t>Estándar ONUDD</a:t>
            </a:r>
            <a:endParaRPr lang="it-IT" sz="2000" dirty="0">
              <a:solidFill>
                <a:prstClr val="black"/>
              </a:solidFill>
            </a:endParaRPr>
          </a:p>
        </p:txBody>
      </p:sp>
      <p:sp>
        <p:nvSpPr>
          <p:cNvPr id="9" name="CuadroTexto 8">
            <a:extLst>
              <a:ext uri="{FF2B5EF4-FFF2-40B4-BE49-F238E27FC236}">
                <a16:creationId xmlns:a16="http://schemas.microsoft.com/office/drawing/2014/main" id="{8B0118AC-7D63-A542-A13A-26C5AF7A69AA}"/>
              </a:ext>
            </a:extLst>
          </p:cNvPr>
          <p:cNvSpPr txBox="1"/>
          <p:nvPr/>
        </p:nvSpPr>
        <p:spPr>
          <a:xfrm>
            <a:off x="1626298" y="1786566"/>
            <a:ext cx="1048322" cy="323165"/>
          </a:xfrm>
          <a:prstGeom prst="rect">
            <a:avLst/>
          </a:prstGeom>
          <a:solidFill>
            <a:schemeClr val="bg1"/>
          </a:solidFill>
        </p:spPr>
        <p:txBody>
          <a:bodyPr wrap="square" rtlCol="0">
            <a:spAutoFit/>
          </a:bodyPr>
          <a:lstStyle/>
          <a:p>
            <a:pPr algn="ctr"/>
            <a:r>
              <a:rPr lang="es-MX" sz="1500" b="1" dirty="0"/>
              <a:t>Familia</a:t>
            </a:r>
          </a:p>
        </p:txBody>
      </p:sp>
      <p:sp>
        <p:nvSpPr>
          <p:cNvPr id="21" name="CuadroTexto 20">
            <a:extLst>
              <a:ext uri="{FF2B5EF4-FFF2-40B4-BE49-F238E27FC236}">
                <a16:creationId xmlns:a16="http://schemas.microsoft.com/office/drawing/2014/main" id="{0EA6B203-1DDF-3849-BE22-D59D118EB2E8}"/>
              </a:ext>
            </a:extLst>
          </p:cNvPr>
          <p:cNvSpPr txBox="1"/>
          <p:nvPr/>
        </p:nvSpPr>
        <p:spPr>
          <a:xfrm>
            <a:off x="1626298" y="2907897"/>
            <a:ext cx="1048322" cy="323165"/>
          </a:xfrm>
          <a:prstGeom prst="rect">
            <a:avLst/>
          </a:prstGeom>
          <a:solidFill>
            <a:schemeClr val="bg1"/>
          </a:solidFill>
        </p:spPr>
        <p:txBody>
          <a:bodyPr wrap="square" rtlCol="0">
            <a:spAutoFit/>
          </a:bodyPr>
          <a:lstStyle/>
          <a:p>
            <a:pPr algn="ctr"/>
            <a:r>
              <a:rPr lang="es-MX" sz="1500" b="1" dirty="0"/>
              <a:t>Escuela</a:t>
            </a:r>
          </a:p>
        </p:txBody>
      </p:sp>
      <p:sp>
        <p:nvSpPr>
          <p:cNvPr id="22" name="CuadroTexto 21">
            <a:extLst>
              <a:ext uri="{FF2B5EF4-FFF2-40B4-BE49-F238E27FC236}">
                <a16:creationId xmlns:a16="http://schemas.microsoft.com/office/drawing/2014/main" id="{DECDCEE4-CBB2-6444-B64F-857E72C6E5A8}"/>
              </a:ext>
            </a:extLst>
          </p:cNvPr>
          <p:cNvSpPr txBox="1"/>
          <p:nvPr/>
        </p:nvSpPr>
        <p:spPr>
          <a:xfrm>
            <a:off x="1569148" y="4432423"/>
            <a:ext cx="1162622" cy="323165"/>
          </a:xfrm>
          <a:prstGeom prst="rect">
            <a:avLst/>
          </a:prstGeom>
          <a:solidFill>
            <a:schemeClr val="bg1"/>
          </a:solidFill>
        </p:spPr>
        <p:txBody>
          <a:bodyPr wrap="square" rtlCol="0">
            <a:spAutoFit/>
          </a:bodyPr>
          <a:lstStyle/>
          <a:p>
            <a:pPr algn="ctr"/>
            <a:r>
              <a:rPr lang="es-MX" sz="1500" b="1" dirty="0"/>
              <a:t>Comunidad</a:t>
            </a:r>
          </a:p>
        </p:txBody>
      </p:sp>
      <p:sp>
        <p:nvSpPr>
          <p:cNvPr id="23" name="CuadroTexto 22">
            <a:extLst>
              <a:ext uri="{FF2B5EF4-FFF2-40B4-BE49-F238E27FC236}">
                <a16:creationId xmlns:a16="http://schemas.microsoft.com/office/drawing/2014/main" id="{498F2D73-CF32-EC49-B828-FF59FD1F19FD}"/>
              </a:ext>
            </a:extLst>
          </p:cNvPr>
          <p:cNvSpPr txBox="1"/>
          <p:nvPr/>
        </p:nvSpPr>
        <p:spPr>
          <a:xfrm>
            <a:off x="1453781" y="6072838"/>
            <a:ext cx="1277990" cy="276999"/>
          </a:xfrm>
          <a:prstGeom prst="rect">
            <a:avLst/>
          </a:prstGeom>
          <a:solidFill>
            <a:schemeClr val="bg1"/>
          </a:solidFill>
        </p:spPr>
        <p:txBody>
          <a:bodyPr wrap="square" rtlCol="0">
            <a:spAutoFit/>
          </a:bodyPr>
          <a:lstStyle/>
          <a:p>
            <a:pPr algn="ctr"/>
            <a:r>
              <a:rPr lang="es-MX" sz="1200" b="1" dirty="0"/>
              <a:t>Lugar de trabajo</a:t>
            </a:r>
          </a:p>
        </p:txBody>
      </p:sp>
      <p:sp>
        <p:nvSpPr>
          <p:cNvPr id="24" name="CuadroTexto 23">
            <a:extLst>
              <a:ext uri="{FF2B5EF4-FFF2-40B4-BE49-F238E27FC236}">
                <a16:creationId xmlns:a16="http://schemas.microsoft.com/office/drawing/2014/main" id="{6AE8AA08-F366-7E49-8A8F-F9EBBD9535D9}"/>
              </a:ext>
            </a:extLst>
          </p:cNvPr>
          <p:cNvSpPr txBox="1"/>
          <p:nvPr/>
        </p:nvSpPr>
        <p:spPr>
          <a:xfrm>
            <a:off x="1511464" y="6400412"/>
            <a:ext cx="1277990" cy="276999"/>
          </a:xfrm>
          <a:prstGeom prst="rect">
            <a:avLst/>
          </a:prstGeom>
          <a:solidFill>
            <a:schemeClr val="bg1"/>
          </a:solidFill>
        </p:spPr>
        <p:txBody>
          <a:bodyPr wrap="square" rtlCol="0">
            <a:spAutoFit/>
          </a:bodyPr>
          <a:lstStyle/>
          <a:p>
            <a:pPr algn="ctr"/>
            <a:r>
              <a:rPr lang="es-MX" sz="1200" b="1" dirty="0"/>
              <a:t>Sector Salud</a:t>
            </a:r>
          </a:p>
        </p:txBody>
      </p:sp>
      <p:sp>
        <p:nvSpPr>
          <p:cNvPr id="25" name="CuadroTexto 24">
            <a:extLst>
              <a:ext uri="{FF2B5EF4-FFF2-40B4-BE49-F238E27FC236}">
                <a16:creationId xmlns:a16="http://schemas.microsoft.com/office/drawing/2014/main" id="{6F7C60AA-7771-454A-9F5F-F92A8276A4BD}"/>
              </a:ext>
            </a:extLst>
          </p:cNvPr>
          <p:cNvSpPr txBox="1"/>
          <p:nvPr/>
        </p:nvSpPr>
        <p:spPr>
          <a:xfrm>
            <a:off x="2789454" y="1452923"/>
            <a:ext cx="1416786" cy="246221"/>
          </a:xfrm>
          <a:prstGeom prst="rect">
            <a:avLst/>
          </a:prstGeom>
          <a:solidFill>
            <a:srgbClr val="E9E9EB"/>
          </a:solidFill>
        </p:spPr>
        <p:txBody>
          <a:bodyPr wrap="square" rtlCol="0">
            <a:spAutoFit/>
          </a:bodyPr>
          <a:lstStyle/>
          <a:p>
            <a:pPr algn="ctr"/>
            <a:r>
              <a:rPr lang="es-MX" sz="1000" b="1" dirty="0"/>
              <a:t>Prenatal e infancia</a:t>
            </a:r>
          </a:p>
        </p:txBody>
      </p:sp>
      <p:sp>
        <p:nvSpPr>
          <p:cNvPr id="26" name="CuadroTexto 25">
            <a:extLst>
              <a:ext uri="{FF2B5EF4-FFF2-40B4-BE49-F238E27FC236}">
                <a16:creationId xmlns:a16="http://schemas.microsoft.com/office/drawing/2014/main" id="{2F2DEC50-3FBB-F846-B248-21C4B0DDEA84}"/>
              </a:ext>
            </a:extLst>
          </p:cNvPr>
          <p:cNvSpPr txBox="1"/>
          <p:nvPr/>
        </p:nvSpPr>
        <p:spPr>
          <a:xfrm>
            <a:off x="4206241" y="1435216"/>
            <a:ext cx="1188720" cy="246221"/>
          </a:xfrm>
          <a:prstGeom prst="rect">
            <a:avLst/>
          </a:prstGeom>
          <a:solidFill>
            <a:schemeClr val="bg1"/>
          </a:solidFill>
        </p:spPr>
        <p:txBody>
          <a:bodyPr wrap="square" rtlCol="0">
            <a:spAutoFit/>
          </a:bodyPr>
          <a:lstStyle/>
          <a:p>
            <a:pPr algn="ctr"/>
            <a:r>
              <a:rPr lang="es-MX" sz="1000" b="1" dirty="0"/>
              <a:t>Infancia temprana</a:t>
            </a:r>
          </a:p>
        </p:txBody>
      </p:sp>
      <p:sp>
        <p:nvSpPr>
          <p:cNvPr id="27" name="CuadroTexto 26">
            <a:extLst>
              <a:ext uri="{FF2B5EF4-FFF2-40B4-BE49-F238E27FC236}">
                <a16:creationId xmlns:a16="http://schemas.microsoft.com/office/drawing/2014/main" id="{E9957BE4-DEEB-EA47-9BD7-4522EF3E6F1C}"/>
              </a:ext>
            </a:extLst>
          </p:cNvPr>
          <p:cNvSpPr txBox="1"/>
          <p:nvPr/>
        </p:nvSpPr>
        <p:spPr>
          <a:xfrm>
            <a:off x="5514615" y="1452922"/>
            <a:ext cx="1188720" cy="230832"/>
          </a:xfrm>
          <a:prstGeom prst="rect">
            <a:avLst/>
          </a:prstGeom>
          <a:solidFill>
            <a:srgbClr val="E9E9EB"/>
          </a:solidFill>
        </p:spPr>
        <p:txBody>
          <a:bodyPr wrap="square" rtlCol="0">
            <a:spAutoFit/>
          </a:bodyPr>
          <a:lstStyle/>
          <a:p>
            <a:pPr algn="ctr"/>
            <a:r>
              <a:rPr lang="es-MX" sz="900" b="1" dirty="0"/>
              <a:t>Infancia intermedia</a:t>
            </a:r>
          </a:p>
        </p:txBody>
      </p:sp>
      <p:sp>
        <p:nvSpPr>
          <p:cNvPr id="28" name="CuadroTexto 27">
            <a:extLst>
              <a:ext uri="{FF2B5EF4-FFF2-40B4-BE49-F238E27FC236}">
                <a16:creationId xmlns:a16="http://schemas.microsoft.com/office/drawing/2014/main" id="{32E24F05-FE8B-3541-AA7A-C5F8A4C7A0B1}"/>
              </a:ext>
            </a:extLst>
          </p:cNvPr>
          <p:cNvSpPr txBox="1"/>
          <p:nvPr/>
        </p:nvSpPr>
        <p:spPr>
          <a:xfrm>
            <a:off x="6759004" y="1452923"/>
            <a:ext cx="1188720" cy="215444"/>
          </a:xfrm>
          <a:prstGeom prst="rect">
            <a:avLst/>
          </a:prstGeom>
          <a:solidFill>
            <a:schemeClr val="bg1"/>
          </a:solidFill>
        </p:spPr>
        <p:txBody>
          <a:bodyPr wrap="square" rtlCol="0">
            <a:spAutoFit/>
          </a:bodyPr>
          <a:lstStyle/>
          <a:p>
            <a:pPr algn="ctr"/>
            <a:r>
              <a:rPr lang="es-MX" sz="800" b="1" dirty="0"/>
              <a:t>Adolescencia temprana</a:t>
            </a:r>
          </a:p>
        </p:txBody>
      </p:sp>
      <p:sp>
        <p:nvSpPr>
          <p:cNvPr id="29" name="CuadroTexto 28">
            <a:extLst>
              <a:ext uri="{FF2B5EF4-FFF2-40B4-BE49-F238E27FC236}">
                <a16:creationId xmlns:a16="http://schemas.microsoft.com/office/drawing/2014/main" id="{B736D0FA-A686-3340-BB1A-453AB73433BF}"/>
              </a:ext>
            </a:extLst>
          </p:cNvPr>
          <p:cNvSpPr txBox="1"/>
          <p:nvPr/>
        </p:nvSpPr>
        <p:spPr>
          <a:xfrm>
            <a:off x="7992920" y="1452922"/>
            <a:ext cx="1288239" cy="230832"/>
          </a:xfrm>
          <a:prstGeom prst="rect">
            <a:avLst/>
          </a:prstGeom>
          <a:solidFill>
            <a:srgbClr val="E9E9EB"/>
          </a:solidFill>
        </p:spPr>
        <p:txBody>
          <a:bodyPr wrap="square" rtlCol="0">
            <a:spAutoFit/>
          </a:bodyPr>
          <a:lstStyle/>
          <a:p>
            <a:pPr algn="ctr"/>
            <a:r>
              <a:rPr lang="es-MX" sz="900" b="1" dirty="0"/>
              <a:t>Adolescencia</a:t>
            </a:r>
          </a:p>
        </p:txBody>
      </p:sp>
      <p:sp>
        <p:nvSpPr>
          <p:cNvPr id="40" name="CuadroTexto 39">
            <a:extLst>
              <a:ext uri="{FF2B5EF4-FFF2-40B4-BE49-F238E27FC236}">
                <a16:creationId xmlns:a16="http://schemas.microsoft.com/office/drawing/2014/main" id="{741CAEC4-B56C-264C-97DF-D55A3460872E}"/>
              </a:ext>
            </a:extLst>
          </p:cNvPr>
          <p:cNvSpPr txBox="1"/>
          <p:nvPr/>
        </p:nvSpPr>
        <p:spPr>
          <a:xfrm>
            <a:off x="9299078" y="1452922"/>
            <a:ext cx="1266624" cy="246221"/>
          </a:xfrm>
          <a:prstGeom prst="rect">
            <a:avLst/>
          </a:prstGeom>
          <a:solidFill>
            <a:schemeClr val="bg1"/>
          </a:solidFill>
        </p:spPr>
        <p:txBody>
          <a:bodyPr wrap="square" rtlCol="0">
            <a:spAutoFit/>
          </a:bodyPr>
          <a:lstStyle/>
          <a:p>
            <a:pPr algn="ctr"/>
            <a:r>
              <a:rPr lang="es-MX" sz="1000" b="1" dirty="0"/>
              <a:t>Adultez</a:t>
            </a:r>
          </a:p>
        </p:txBody>
      </p:sp>
      <p:sp>
        <p:nvSpPr>
          <p:cNvPr id="42" name="CuadroTexto 41">
            <a:extLst>
              <a:ext uri="{FF2B5EF4-FFF2-40B4-BE49-F238E27FC236}">
                <a16:creationId xmlns:a16="http://schemas.microsoft.com/office/drawing/2014/main" id="{BBDF9D77-720D-E044-86C3-3654ACBD9E51}"/>
              </a:ext>
            </a:extLst>
          </p:cNvPr>
          <p:cNvSpPr txBox="1"/>
          <p:nvPr/>
        </p:nvSpPr>
        <p:spPr>
          <a:xfrm>
            <a:off x="2873007" y="1777627"/>
            <a:ext cx="1143822" cy="338554"/>
          </a:xfrm>
          <a:prstGeom prst="rect">
            <a:avLst/>
          </a:prstGeom>
          <a:solidFill>
            <a:srgbClr val="E9E9EB"/>
          </a:solidFill>
        </p:spPr>
        <p:txBody>
          <a:bodyPr wrap="square" rtlCol="0">
            <a:spAutoFit/>
          </a:bodyPr>
          <a:lstStyle/>
          <a:p>
            <a:pPr algn="ctr"/>
            <a:r>
              <a:rPr lang="es-MX" sz="800" dirty="0"/>
              <a:t>Infancia y visitas prenatales</a:t>
            </a:r>
          </a:p>
        </p:txBody>
      </p:sp>
      <p:sp>
        <p:nvSpPr>
          <p:cNvPr id="43" name="CuadroTexto 42">
            <a:extLst>
              <a:ext uri="{FF2B5EF4-FFF2-40B4-BE49-F238E27FC236}">
                <a16:creationId xmlns:a16="http://schemas.microsoft.com/office/drawing/2014/main" id="{275570D9-7417-7A49-836E-6E01695C06F2}"/>
              </a:ext>
            </a:extLst>
          </p:cNvPr>
          <p:cNvSpPr txBox="1"/>
          <p:nvPr/>
        </p:nvSpPr>
        <p:spPr>
          <a:xfrm>
            <a:off x="2862120" y="2243103"/>
            <a:ext cx="1230907" cy="553998"/>
          </a:xfrm>
          <a:prstGeom prst="rect">
            <a:avLst/>
          </a:prstGeom>
          <a:solidFill>
            <a:srgbClr val="E9E9EB"/>
          </a:solidFill>
        </p:spPr>
        <p:txBody>
          <a:bodyPr wrap="square" rtlCol="0">
            <a:spAutoFit/>
          </a:bodyPr>
          <a:lstStyle/>
          <a:p>
            <a:pPr algn="ctr"/>
            <a:r>
              <a:rPr lang="es-MX" sz="750" dirty="0"/>
              <a:t>Intervenciones para las mujeres embarazadas con trastornos por uso de sustancias</a:t>
            </a:r>
          </a:p>
        </p:txBody>
      </p:sp>
      <p:sp>
        <p:nvSpPr>
          <p:cNvPr id="44" name="CuadroTexto 43">
            <a:extLst>
              <a:ext uri="{FF2B5EF4-FFF2-40B4-BE49-F238E27FC236}">
                <a16:creationId xmlns:a16="http://schemas.microsoft.com/office/drawing/2014/main" id="{C5A6A5ED-A4FA-944D-B184-ABE7FE9B39BB}"/>
              </a:ext>
            </a:extLst>
          </p:cNvPr>
          <p:cNvSpPr txBox="1"/>
          <p:nvPr/>
        </p:nvSpPr>
        <p:spPr>
          <a:xfrm>
            <a:off x="4206240" y="2907897"/>
            <a:ext cx="1188721" cy="338554"/>
          </a:xfrm>
          <a:prstGeom prst="rect">
            <a:avLst/>
          </a:prstGeom>
          <a:solidFill>
            <a:schemeClr val="bg1"/>
          </a:solidFill>
        </p:spPr>
        <p:txBody>
          <a:bodyPr wrap="square" rtlCol="0">
            <a:spAutoFit/>
          </a:bodyPr>
          <a:lstStyle/>
          <a:p>
            <a:pPr algn="ctr"/>
            <a:r>
              <a:rPr lang="es-MX" sz="800" dirty="0"/>
              <a:t>Educación infantil temprana</a:t>
            </a:r>
          </a:p>
        </p:txBody>
      </p:sp>
      <p:sp>
        <p:nvSpPr>
          <p:cNvPr id="46" name="CuadroTexto 45">
            <a:extLst>
              <a:ext uri="{FF2B5EF4-FFF2-40B4-BE49-F238E27FC236}">
                <a16:creationId xmlns:a16="http://schemas.microsoft.com/office/drawing/2014/main" id="{8C411DA0-DBE1-AA46-A842-220868D60AB1}"/>
              </a:ext>
            </a:extLst>
          </p:cNvPr>
          <p:cNvSpPr txBox="1"/>
          <p:nvPr/>
        </p:nvSpPr>
        <p:spPr>
          <a:xfrm>
            <a:off x="5492504" y="2936042"/>
            <a:ext cx="1188721" cy="338554"/>
          </a:xfrm>
          <a:prstGeom prst="rect">
            <a:avLst/>
          </a:prstGeom>
          <a:solidFill>
            <a:srgbClr val="E9E9EB"/>
          </a:solidFill>
        </p:spPr>
        <p:txBody>
          <a:bodyPr wrap="square" rtlCol="0">
            <a:spAutoFit/>
          </a:bodyPr>
          <a:lstStyle/>
          <a:p>
            <a:pPr algn="ctr"/>
            <a:r>
              <a:rPr lang="es-MX" sz="800" dirty="0"/>
              <a:t>Habilidades personales y sociales</a:t>
            </a:r>
          </a:p>
        </p:txBody>
      </p:sp>
      <p:sp>
        <p:nvSpPr>
          <p:cNvPr id="47" name="CuadroTexto 46">
            <a:extLst>
              <a:ext uri="{FF2B5EF4-FFF2-40B4-BE49-F238E27FC236}">
                <a16:creationId xmlns:a16="http://schemas.microsoft.com/office/drawing/2014/main" id="{0966CA5B-955E-2B4F-854F-BFD2A3BDEC74}"/>
              </a:ext>
            </a:extLst>
          </p:cNvPr>
          <p:cNvSpPr txBox="1"/>
          <p:nvPr/>
        </p:nvSpPr>
        <p:spPr>
          <a:xfrm>
            <a:off x="5571635" y="3436291"/>
            <a:ext cx="1030458" cy="246221"/>
          </a:xfrm>
          <a:prstGeom prst="rect">
            <a:avLst/>
          </a:prstGeom>
          <a:solidFill>
            <a:srgbClr val="E9E9EB"/>
          </a:solidFill>
        </p:spPr>
        <p:txBody>
          <a:bodyPr wrap="square" rtlCol="0">
            <a:spAutoFit/>
          </a:bodyPr>
          <a:lstStyle/>
          <a:p>
            <a:pPr algn="ctr"/>
            <a:r>
              <a:rPr lang="es-MX" sz="1000" dirty="0"/>
              <a:t>Manejo del aula</a:t>
            </a:r>
          </a:p>
        </p:txBody>
      </p:sp>
      <p:sp>
        <p:nvSpPr>
          <p:cNvPr id="48" name="CuadroTexto 47">
            <a:extLst>
              <a:ext uri="{FF2B5EF4-FFF2-40B4-BE49-F238E27FC236}">
                <a16:creationId xmlns:a16="http://schemas.microsoft.com/office/drawing/2014/main" id="{6C9E5E97-1AF0-F746-AA88-1EC6861B53EC}"/>
              </a:ext>
            </a:extLst>
          </p:cNvPr>
          <p:cNvSpPr txBox="1"/>
          <p:nvPr/>
        </p:nvSpPr>
        <p:spPr>
          <a:xfrm>
            <a:off x="5514616" y="3959149"/>
            <a:ext cx="1166610" cy="323165"/>
          </a:xfrm>
          <a:prstGeom prst="rect">
            <a:avLst/>
          </a:prstGeom>
          <a:solidFill>
            <a:srgbClr val="E9E9EB"/>
          </a:solidFill>
        </p:spPr>
        <p:txBody>
          <a:bodyPr wrap="square" rtlCol="0">
            <a:spAutoFit/>
          </a:bodyPr>
          <a:lstStyle/>
          <a:p>
            <a:pPr algn="ctr"/>
            <a:r>
              <a:rPr lang="es-MX" sz="750" dirty="0"/>
              <a:t>Políticas para mantener a los niños en la escuela</a:t>
            </a:r>
          </a:p>
        </p:txBody>
      </p:sp>
      <p:sp>
        <p:nvSpPr>
          <p:cNvPr id="49" name="CuadroTexto 48">
            <a:extLst>
              <a:ext uri="{FF2B5EF4-FFF2-40B4-BE49-F238E27FC236}">
                <a16:creationId xmlns:a16="http://schemas.microsoft.com/office/drawing/2014/main" id="{20E37C32-247B-F842-B7F0-F7BF4E8C6C6B}"/>
              </a:ext>
            </a:extLst>
          </p:cNvPr>
          <p:cNvSpPr txBox="1"/>
          <p:nvPr/>
        </p:nvSpPr>
        <p:spPr>
          <a:xfrm>
            <a:off x="5880722" y="1807222"/>
            <a:ext cx="1843269" cy="253916"/>
          </a:xfrm>
          <a:prstGeom prst="rect">
            <a:avLst/>
          </a:prstGeom>
          <a:solidFill>
            <a:srgbClr val="E9E9EB"/>
          </a:solidFill>
        </p:spPr>
        <p:txBody>
          <a:bodyPr wrap="square" rtlCol="0">
            <a:spAutoFit/>
          </a:bodyPr>
          <a:lstStyle/>
          <a:p>
            <a:pPr algn="ctr"/>
            <a:r>
              <a:rPr lang="es-MX" sz="1050" dirty="0"/>
              <a:t>Habilidades de los padres </a:t>
            </a:r>
          </a:p>
        </p:txBody>
      </p:sp>
      <p:sp>
        <p:nvSpPr>
          <p:cNvPr id="52" name="CuadroTexto 51">
            <a:extLst>
              <a:ext uri="{FF2B5EF4-FFF2-40B4-BE49-F238E27FC236}">
                <a16:creationId xmlns:a16="http://schemas.microsoft.com/office/drawing/2014/main" id="{BB990355-BBD3-9E43-9BF3-E297C8D7ED54}"/>
              </a:ext>
            </a:extLst>
          </p:cNvPr>
          <p:cNvSpPr txBox="1"/>
          <p:nvPr/>
        </p:nvSpPr>
        <p:spPr>
          <a:xfrm>
            <a:off x="6806387" y="2930335"/>
            <a:ext cx="2380644" cy="338554"/>
          </a:xfrm>
          <a:prstGeom prst="rect">
            <a:avLst/>
          </a:prstGeom>
          <a:solidFill>
            <a:schemeClr val="bg1"/>
          </a:solidFill>
        </p:spPr>
        <p:txBody>
          <a:bodyPr wrap="square" rtlCol="0">
            <a:spAutoFit/>
          </a:bodyPr>
          <a:lstStyle/>
          <a:p>
            <a:pPr algn="ctr"/>
            <a:r>
              <a:rPr lang="es-MX" sz="800" dirty="0"/>
              <a:t>Habilidades personales y sociales e influencia de la educación</a:t>
            </a:r>
          </a:p>
        </p:txBody>
      </p:sp>
      <p:sp>
        <p:nvSpPr>
          <p:cNvPr id="51" name="CuadroTexto 50">
            <a:extLst>
              <a:ext uri="{FF2B5EF4-FFF2-40B4-BE49-F238E27FC236}">
                <a16:creationId xmlns:a16="http://schemas.microsoft.com/office/drawing/2014/main" id="{5F8DFABB-74D2-C44F-B4C2-EC0ED7871B7F}"/>
              </a:ext>
            </a:extLst>
          </p:cNvPr>
          <p:cNvSpPr txBox="1"/>
          <p:nvPr/>
        </p:nvSpPr>
        <p:spPr>
          <a:xfrm>
            <a:off x="7661720" y="4030692"/>
            <a:ext cx="1897759" cy="215444"/>
          </a:xfrm>
          <a:prstGeom prst="rect">
            <a:avLst/>
          </a:prstGeom>
          <a:solidFill>
            <a:srgbClr val="E9E9EB"/>
          </a:solidFill>
        </p:spPr>
        <p:txBody>
          <a:bodyPr wrap="square" rtlCol="0">
            <a:spAutoFit/>
          </a:bodyPr>
          <a:lstStyle/>
          <a:p>
            <a:pPr algn="ctr"/>
            <a:r>
              <a:rPr lang="es-MX" sz="800" dirty="0"/>
              <a:t>Políticas escolares y cultura</a:t>
            </a:r>
          </a:p>
        </p:txBody>
      </p:sp>
      <p:sp>
        <p:nvSpPr>
          <p:cNvPr id="54" name="CuadroTexto 53">
            <a:extLst>
              <a:ext uri="{FF2B5EF4-FFF2-40B4-BE49-F238E27FC236}">
                <a16:creationId xmlns:a16="http://schemas.microsoft.com/office/drawing/2014/main" id="{ED77FC96-2F07-0C43-945E-CF3405094FBB}"/>
              </a:ext>
            </a:extLst>
          </p:cNvPr>
          <p:cNvSpPr txBox="1"/>
          <p:nvPr/>
        </p:nvSpPr>
        <p:spPr>
          <a:xfrm>
            <a:off x="8049017" y="3403605"/>
            <a:ext cx="1154945" cy="461665"/>
          </a:xfrm>
          <a:prstGeom prst="rect">
            <a:avLst/>
          </a:prstGeom>
          <a:solidFill>
            <a:srgbClr val="E9E9EB"/>
          </a:solidFill>
        </p:spPr>
        <p:txBody>
          <a:bodyPr wrap="square" rtlCol="0">
            <a:spAutoFit/>
          </a:bodyPr>
          <a:lstStyle/>
          <a:p>
            <a:pPr algn="ctr"/>
            <a:r>
              <a:rPr lang="es-MX" sz="800" dirty="0"/>
              <a:t>Abordar las vulnerabilidades individuales</a:t>
            </a:r>
          </a:p>
        </p:txBody>
      </p:sp>
      <p:sp>
        <p:nvSpPr>
          <p:cNvPr id="55" name="CuadroTexto 54">
            <a:extLst>
              <a:ext uri="{FF2B5EF4-FFF2-40B4-BE49-F238E27FC236}">
                <a16:creationId xmlns:a16="http://schemas.microsoft.com/office/drawing/2014/main" id="{054EA0A6-E2AB-7F48-BCFE-1D7154DAEE06}"/>
              </a:ext>
            </a:extLst>
          </p:cNvPr>
          <p:cNvSpPr txBox="1"/>
          <p:nvPr/>
        </p:nvSpPr>
        <p:spPr>
          <a:xfrm>
            <a:off x="7661719" y="4420901"/>
            <a:ext cx="1897759" cy="215444"/>
          </a:xfrm>
          <a:prstGeom prst="rect">
            <a:avLst/>
          </a:prstGeom>
          <a:solidFill>
            <a:schemeClr val="bg1"/>
          </a:solidFill>
        </p:spPr>
        <p:txBody>
          <a:bodyPr wrap="square" rtlCol="0">
            <a:spAutoFit/>
          </a:bodyPr>
          <a:lstStyle/>
          <a:p>
            <a:pPr algn="ctr"/>
            <a:r>
              <a:rPr lang="es-MX" sz="800" dirty="0"/>
              <a:t>Políticas sobre alcohol y tabaco</a:t>
            </a:r>
          </a:p>
        </p:txBody>
      </p:sp>
      <p:sp>
        <p:nvSpPr>
          <p:cNvPr id="56" name="CuadroTexto 55">
            <a:extLst>
              <a:ext uri="{FF2B5EF4-FFF2-40B4-BE49-F238E27FC236}">
                <a16:creationId xmlns:a16="http://schemas.microsoft.com/office/drawing/2014/main" id="{0DC4F3BA-7414-F642-8721-6A1FB704FD49}"/>
              </a:ext>
            </a:extLst>
          </p:cNvPr>
          <p:cNvSpPr txBox="1"/>
          <p:nvPr/>
        </p:nvSpPr>
        <p:spPr>
          <a:xfrm>
            <a:off x="5109084" y="4754159"/>
            <a:ext cx="2838640" cy="215444"/>
          </a:xfrm>
          <a:prstGeom prst="rect">
            <a:avLst/>
          </a:prstGeom>
          <a:solidFill>
            <a:srgbClr val="E9E9EB"/>
          </a:solidFill>
        </p:spPr>
        <p:txBody>
          <a:bodyPr wrap="square" rtlCol="0">
            <a:spAutoFit/>
          </a:bodyPr>
          <a:lstStyle/>
          <a:p>
            <a:pPr algn="ctr"/>
            <a:r>
              <a:rPr lang="es-MX" sz="800" dirty="0"/>
              <a:t>Iniciativas multicomponente basadas en la comunidad</a:t>
            </a:r>
          </a:p>
        </p:txBody>
      </p:sp>
      <p:sp>
        <p:nvSpPr>
          <p:cNvPr id="57" name="CuadroTexto 56">
            <a:extLst>
              <a:ext uri="{FF2B5EF4-FFF2-40B4-BE49-F238E27FC236}">
                <a16:creationId xmlns:a16="http://schemas.microsoft.com/office/drawing/2014/main" id="{D2E34AD3-FCE7-2546-9FCE-3A35C0B810B2}"/>
              </a:ext>
            </a:extLst>
          </p:cNvPr>
          <p:cNvSpPr txBox="1"/>
          <p:nvPr/>
        </p:nvSpPr>
        <p:spPr>
          <a:xfrm>
            <a:off x="7606114" y="5107771"/>
            <a:ext cx="1897759" cy="215444"/>
          </a:xfrm>
          <a:prstGeom prst="rect">
            <a:avLst/>
          </a:prstGeom>
          <a:solidFill>
            <a:schemeClr val="bg1"/>
          </a:solidFill>
        </p:spPr>
        <p:txBody>
          <a:bodyPr wrap="square" rtlCol="0">
            <a:spAutoFit/>
          </a:bodyPr>
          <a:lstStyle/>
          <a:p>
            <a:pPr algn="ctr"/>
            <a:r>
              <a:rPr lang="es-MX" sz="800" dirty="0"/>
              <a:t>Campañas en medios de comunicación</a:t>
            </a:r>
          </a:p>
        </p:txBody>
      </p:sp>
      <p:sp>
        <p:nvSpPr>
          <p:cNvPr id="58" name="CuadroTexto 57">
            <a:extLst>
              <a:ext uri="{FF2B5EF4-FFF2-40B4-BE49-F238E27FC236}">
                <a16:creationId xmlns:a16="http://schemas.microsoft.com/office/drawing/2014/main" id="{13779935-BA71-224A-B884-67E716E4AB91}"/>
              </a:ext>
            </a:extLst>
          </p:cNvPr>
          <p:cNvSpPr txBox="1"/>
          <p:nvPr/>
        </p:nvSpPr>
        <p:spPr>
          <a:xfrm>
            <a:off x="7044040" y="5432520"/>
            <a:ext cx="1897759" cy="215444"/>
          </a:xfrm>
          <a:prstGeom prst="rect">
            <a:avLst/>
          </a:prstGeom>
          <a:solidFill>
            <a:srgbClr val="E9E9EB"/>
          </a:solidFill>
        </p:spPr>
        <p:txBody>
          <a:bodyPr wrap="square" rtlCol="0">
            <a:spAutoFit/>
          </a:bodyPr>
          <a:lstStyle/>
          <a:p>
            <a:pPr algn="ctr"/>
            <a:r>
              <a:rPr lang="es-MX" sz="800" dirty="0"/>
              <a:t>Tutoría/mentoría</a:t>
            </a:r>
          </a:p>
        </p:txBody>
      </p:sp>
      <p:sp>
        <p:nvSpPr>
          <p:cNvPr id="59" name="CuadroTexto 58">
            <a:extLst>
              <a:ext uri="{FF2B5EF4-FFF2-40B4-BE49-F238E27FC236}">
                <a16:creationId xmlns:a16="http://schemas.microsoft.com/office/drawing/2014/main" id="{8A8AD032-8041-ED46-93A7-BE9545F60B79}"/>
              </a:ext>
            </a:extLst>
          </p:cNvPr>
          <p:cNvSpPr txBox="1"/>
          <p:nvPr/>
        </p:nvSpPr>
        <p:spPr>
          <a:xfrm>
            <a:off x="7154260" y="5772403"/>
            <a:ext cx="1897759" cy="215444"/>
          </a:xfrm>
          <a:prstGeom prst="rect">
            <a:avLst/>
          </a:prstGeom>
          <a:solidFill>
            <a:schemeClr val="bg1"/>
          </a:solidFill>
        </p:spPr>
        <p:txBody>
          <a:bodyPr wrap="square" rtlCol="0">
            <a:spAutoFit/>
          </a:bodyPr>
          <a:lstStyle/>
          <a:p>
            <a:pPr algn="ctr"/>
            <a:r>
              <a:rPr lang="es-MX" sz="800" dirty="0"/>
              <a:t>Lugares de entretenimiento</a:t>
            </a:r>
          </a:p>
        </p:txBody>
      </p:sp>
      <p:sp>
        <p:nvSpPr>
          <p:cNvPr id="60" name="CuadroTexto 59">
            <a:extLst>
              <a:ext uri="{FF2B5EF4-FFF2-40B4-BE49-F238E27FC236}">
                <a16:creationId xmlns:a16="http://schemas.microsoft.com/office/drawing/2014/main" id="{50719856-CCA1-F743-837C-5D368711594C}"/>
              </a:ext>
            </a:extLst>
          </p:cNvPr>
          <p:cNvSpPr txBox="1"/>
          <p:nvPr/>
        </p:nvSpPr>
        <p:spPr>
          <a:xfrm>
            <a:off x="8255082" y="6097552"/>
            <a:ext cx="1897759" cy="215444"/>
          </a:xfrm>
          <a:prstGeom prst="rect">
            <a:avLst/>
          </a:prstGeom>
          <a:solidFill>
            <a:srgbClr val="E9E9EB"/>
          </a:solidFill>
        </p:spPr>
        <p:txBody>
          <a:bodyPr wrap="square" rtlCol="0">
            <a:spAutoFit/>
          </a:bodyPr>
          <a:lstStyle/>
          <a:p>
            <a:pPr algn="ctr"/>
            <a:r>
              <a:rPr lang="es-MX" sz="800" dirty="0"/>
              <a:t>Prevención en el lugar de trabajo</a:t>
            </a:r>
          </a:p>
        </p:txBody>
      </p:sp>
      <p:sp>
        <p:nvSpPr>
          <p:cNvPr id="61" name="CuadroTexto 60">
            <a:extLst>
              <a:ext uri="{FF2B5EF4-FFF2-40B4-BE49-F238E27FC236}">
                <a16:creationId xmlns:a16="http://schemas.microsoft.com/office/drawing/2014/main" id="{AE3DFDAA-2D49-9549-8310-AC2373335751}"/>
              </a:ext>
            </a:extLst>
          </p:cNvPr>
          <p:cNvSpPr txBox="1"/>
          <p:nvPr/>
        </p:nvSpPr>
        <p:spPr>
          <a:xfrm>
            <a:off x="7723991" y="6441947"/>
            <a:ext cx="1897759" cy="215444"/>
          </a:xfrm>
          <a:prstGeom prst="rect">
            <a:avLst/>
          </a:prstGeom>
          <a:solidFill>
            <a:schemeClr val="bg1"/>
          </a:solidFill>
        </p:spPr>
        <p:txBody>
          <a:bodyPr wrap="square" rtlCol="0">
            <a:spAutoFit/>
          </a:bodyPr>
          <a:lstStyle/>
          <a:p>
            <a:pPr algn="ctr"/>
            <a:r>
              <a:rPr lang="es-MX" sz="800" dirty="0"/>
              <a:t>Intervención breve</a:t>
            </a:r>
          </a:p>
        </p:txBody>
      </p:sp>
      <p:sp>
        <p:nvSpPr>
          <p:cNvPr id="10" name="CuadroTexto 9">
            <a:extLst>
              <a:ext uri="{FF2B5EF4-FFF2-40B4-BE49-F238E27FC236}">
                <a16:creationId xmlns:a16="http://schemas.microsoft.com/office/drawing/2014/main" id="{96C26B2F-D270-E643-891F-3804A8539E98}"/>
              </a:ext>
            </a:extLst>
          </p:cNvPr>
          <p:cNvSpPr txBox="1"/>
          <p:nvPr/>
        </p:nvSpPr>
        <p:spPr>
          <a:xfrm>
            <a:off x="3299064" y="1998988"/>
            <a:ext cx="397566" cy="338554"/>
          </a:xfrm>
          <a:prstGeom prst="rect">
            <a:avLst/>
          </a:prstGeom>
          <a:noFill/>
        </p:spPr>
        <p:txBody>
          <a:bodyPr wrap="square" rtlCol="0">
            <a:spAutoFit/>
          </a:bodyPr>
          <a:lstStyle/>
          <a:p>
            <a:r>
              <a:rPr lang="es-MX" sz="800" dirty="0"/>
              <a:t>★★</a:t>
            </a:r>
          </a:p>
          <a:p>
            <a:endParaRPr lang="es-MX" sz="800" dirty="0"/>
          </a:p>
        </p:txBody>
      </p:sp>
      <p:sp>
        <p:nvSpPr>
          <p:cNvPr id="11" name="Rectángulo 10">
            <a:extLst>
              <a:ext uri="{FF2B5EF4-FFF2-40B4-BE49-F238E27FC236}">
                <a16:creationId xmlns:a16="http://schemas.microsoft.com/office/drawing/2014/main" id="{4D0C8674-E850-094B-B471-3A4233B8FBF9}"/>
              </a:ext>
            </a:extLst>
          </p:cNvPr>
          <p:cNvSpPr/>
          <p:nvPr/>
        </p:nvSpPr>
        <p:spPr>
          <a:xfrm>
            <a:off x="3328283" y="2696219"/>
            <a:ext cx="269626" cy="215444"/>
          </a:xfrm>
          <a:prstGeom prst="rect">
            <a:avLst/>
          </a:prstGeom>
        </p:spPr>
        <p:txBody>
          <a:bodyPr wrap="none">
            <a:spAutoFit/>
          </a:bodyPr>
          <a:lstStyle/>
          <a:p>
            <a:r>
              <a:rPr lang="es-MX" sz="800" dirty="0"/>
              <a:t>★</a:t>
            </a:r>
          </a:p>
        </p:txBody>
      </p:sp>
      <p:sp>
        <p:nvSpPr>
          <p:cNvPr id="53" name="CuadroTexto 52">
            <a:extLst>
              <a:ext uri="{FF2B5EF4-FFF2-40B4-BE49-F238E27FC236}">
                <a16:creationId xmlns:a16="http://schemas.microsoft.com/office/drawing/2014/main" id="{52B3A026-2FA4-6443-BEF0-CCEC91D5CFB2}"/>
              </a:ext>
            </a:extLst>
          </p:cNvPr>
          <p:cNvSpPr txBox="1"/>
          <p:nvPr/>
        </p:nvSpPr>
        <p:spPr>
          <a:xfrm>
            <a:off x="4454839" y="3146302"/>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2" name="CuadroTexto 61">
            <a:extLst>
              <a:ext uri="{FF2B5EF4-FFF2-40B4-BE49-F238E27FC236}">
                <a16:creationId xmlns:a16="http://schemas.microsoft.com/office/drawing/2014/main" id="{AB274190-CE85-C844-9F80-7EB87A5FB2DD}"/>
              </a:ext>
            </a:extLst>
          </p:cNvPr>
          <p:cNvSpPr txBox="1"/>
          <p:nvPr/>
        </p:nvSpPr>
        <p:spPr>
          <a:xfrm>
            <a:off x="6407599" y="1974290"/>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3" name="CuadroTexto 62">
            <a:extLst>
              <a:ext uri="{FF2B5EF4-FFF2-40B4-BE49-F238E27FC236}">
                <a16:creationId xmlns:a16="http://schemas.microsoft.com/office/drawing/2014/main" id="{0DA49633-4507-7647-885F-29DF73430380}"/>
              </a:ext>
            </a:extLst>
          </p:cNvPr>
          <p:cNvSpPr txBox="1"/>
          <p:nvPr/>
        </p:nvSpPr>
        <p:spPr>
          <a:xfrm>
            <a:off x="5767018" y="3146675"/>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4" name="CuadroTexto 63">
            <a:extLst>
              <a:ext uri="{FF2B5EF4-FFF2-40B4-BE49-F238E27FC236}">
                <a16:creationId xmlns:a16="http://schemas.microsoft.com/office/drawing/2014/main" id="{09606171-71BD-3644-A333-86F629306D11}"/>
              </a:ext>
            </a:extLst>
          </p:cNvPr>
          <p:cNvSpPr txBox="1"/>
          <p:nvPr/>
        </p:nvSpPr>
        <p:spPr>
          <a:xfrm>
            <a:off x="5757570" y="4174680"/>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6" name="CuadroTexto 65">
            <a:extLst>
              <a:ext uri="{FF2B5EF4-FFF2-40B4-BE49-F238E27FC236}">
                <a16:creationId xmlns:a16="http://schemas.microsoft.com/office/drawing/2014/main" id="{ADFDE6CC-7815-EC46-A093-04B59DB40B18}"/>
              </a:ext>
            </a:extLst>
          </p:cNvPr>
          <p:cNvSpPr txBox="1"/>
          <p:nvPr/>
        </p:nvSpPr>
        <p:spPr>
          <a:xfrm>
            <a:off x="6176999" y="4849173"/>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7" name="CuadroTexto 66">
            <a:extLst>
              <a:ext uri="{FF2B5EF4-FFF2-40B4-BE49-F238E27FC236}">
                <a16:creationId xmlns:a16="http://schemas.microsoft.com/office/drawing/2014/main" id="{5E86161E-12DA-5D40-B079-12C59556EF49}"/>
              </a:ext>
            </a:extLst>
          </p:cNvPr>
          <p:cNvSpPr txBox="1"/>
          <p:nvPr/>
        </p:nvSpPr>
        <p:spPr>
          <a:xfrm>
            <a:off x="7649215" y="3138428"/>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8" name="CuadroTexto 67">
            <a:extLst>
              <a:ext uri="{FF2B5EF4-FFF2-40B4-BE49-F238E27FC236}">
                <a16:creationId xmlns:a16="http://schemas.microsoft.com/office/drawing/2014/main" id="{4E4E2722-FA3B-4648-A052-765FAD60286D}"/>
              </a:ext>
            </a:extLst>
          </p:cNvPr>
          <p:cNvSpPr txBox="1"/>
          <p:nvPr/>
        </p:nvSpPr>
        <p:spPr>
          <a:xfrm>
            <a:off x="8266181" y="3763269"/>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69" name="CuadroTexto 68">
            <a:extLst>
              <a:ext uri="{FF2B5EF4-FFF2-40B4-BE49-F238E27FC236}">
                <a16:creationId xmlns:a16="http://schemas.microsoft.com/office/drawing/2014/main" id="{A55EA63F-9D54-F34A-994E-E95304A14645}"/>
              </a:ext>
            </a:extLst>
          </p:cNvPr>
          <p:cNvSpPr txBox="1"/>
          <p:nvPr/>
        </p:nvSpPr>
        <p:spPr>
          <a:xfrm>
            <a:off x="8266181" y="4167549"/>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70" name="CuadroTexto 69">
            <a:extLst>
              <a:ext uri="{FF2B5EF4-FFF2-40B4-BE49-F238E27FC236}">
                <a16:creationId xmlns:a16="http://schemas.microsoft.com/office/drawing/2014/main" id="{75700474-B305-FE4B-8F3C-6849831702E2}"/>
              </a:ext>
            </a:extLst>
          </p:cNvPr>
          <p:cNvSpPr txBox="1"/>
          <p:nvPr/>
        </p:nvSpPr>
        <p:spPr>
          <a:xfrm>
            <a:off x="8081047" y="4528623"/>
            <a:ext cx="1090883"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71" name="Rectángulo 70">
            <a:extLst>
              <a:ext uri="{FF2B5EF4-FFF2-40B4-BE49-F238E27FC236}">
                <a16:creationId xmlns:a16="http://schemas.microsoft.com/office/drawing/2014/main" id="{1D1D270D-E47C-5D41-9053-A2233694367A}"/>
              </a:ext>
            </a:extLst>
          </p:cNvPr>
          <p:cNvSpPr/>
          <p:nvPr/>
        </p:nvSpPr>
        <p:spPr>
          <a:xfrm>
            <a:off x="8453129" y="5195238"/>
            <a:ext cx="269626" cy="215444"/>
          </a:xfrm>
          <a:prstGeom prst="rect">
            <a:avLst/>
          </a:prstGeom>
        </p:spPr>
        <p:txBody>
          <a:bodyPr wrap="none">
            <a:spAutoFit/>
          </a:bodyPr>
          <a:lstStyle/>
          <a:p>
            <a:r>
              <a:rPr lang="es-MX" sz="800" dirty="0"/>
              <a:t>★</a:t>
            </a:r>
          </a:p>
        </p:txBody>
      </p:sp>
      <p:sp>
        <p:nvSpPr>
          <p:cNvPr id="72" name="Rectángulo 71">
            <a:extLst>
              <a:ext uri="{FF2B5EF4-FFF2-40B4-BE49-F238E27FC236}">
                <a16:creationId xmlns:a16="http://schemas.microsoft.com/office/drawing/2014/main" id="{A08D0BBB-9044-2149-9A84-A2149013448B}"/>
              </a:ext>
            </a:extLst>
          </p:cNvPr>
          <p:cNvSpPr/>
          <p:nvPr/>
        </p:nvSpPr>
        <p:spPr>
          <a:xfrm>
            <a:off x="7858106" y="5520787"/>
            <a:ext cx="269626" cy="215444"/>
          </a:xfrm>
          <a:prstGeom prst="rect">
            <a:avLst/>
          </a:prstGeom>
        </p:spPr>
        <p:txBody>
          <a:bodyPr wrap="none">
            <a:spAutoFit/>
          </a:bodyPr>
          <a:lstStyle/>
          <a:p>
            <a:r>
              <a:rPr lang="es-MX" sz="800" dirty="0"/>
              <a:t>★</a:t>
            </a:r>
          </a:p>
        </p:txBody>
      </p:sp>
      <p:sp>
        <p:nvSpPr>
          <p:cNvPr id="74" name="CuadroTexto 73">
            <a:extLst>
              <a:ext uri="{FF2B5EF4-FFF2-40B4-BE49-F238E27FC236}">
                <a16:creationId xmlns:a16="http://schemas.microsoft.com/office/drawing/2014/main" id="{C5169601-C11B-B548-8F06-CDC48A79A73E}"/>
              </a:ext>
            </a:extLst>
          </p:cNvPr>
          <p:cNvSpPr txBox="1"/>
          <p:nvPr/>
        </p:nvSpPr>
        <p:spPr>
          <a:xfrm>
            <a:off x="7801837" y="5873915"/>
            <a:ext cx="397566" cy="338554"/>
          </a:xfrm>
          <a:prstGeom prst="rect">
            <a:avLst/>
          </a:prstGeom>
          <a:noFill/>
        </p:spPr>
        <p:txBody>
          <a:bodyPr wrap="square" rtlCol="0">
            <a:spAutoFit/>
          </a:bodyPr>
          <a:lstStyle/>
          <a:p>
            <a:r>
              <a:rPr lang="es-MX" sz="800" dirty="0"/>
              <a:t>★★</a:t>
            </a:r>
          </a:p>
          <a:p>
            <a:endParaRPr lang="es-MX" sz="800" dirty="0"/>
          </a:p>
        </p:txBody>
      </p:sp>
      <p:sp>
        <p:nvSpPr>
          <p:cNvPr id="75" name="CuadroTexto 74">
            <a:extLst>
              <a:ext uri="{FF2B5EF4-FFF2-40B4-BE49-F238E27FC236}">
                <a16:creationId xmlns:a16="http://schemas.microsoft.com/office/drawing/2014/main" id="{3B8DF219-1700-D146-B781-8A47DCA435BB}"/>
              </a:ext>
            </a:extLst>
          </p:cNvPr>
          <p:cNvSpPr txBox="1"/>
          <p:nvPr/>
        </p:nvSpPr>
        <p:spPr>
          <a:xfrm>
            <a:off x="8835626" y="6201961"/>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
        <p:nvSpPr>
          <p:cNvPr id="76" name="CuadroTexto 75">
            <a:extLst>
              <a:ext uri="{FF2B5EF4-FFF2-40B4-BE49-F238E27FC236}">
                <a16:creationId xmlns:a16="http://schemas.microsoft.com/office/drawing/2014/main" id="{CB1E4718-ED45-024C-982B-DD7F8E17AB36}"/>
              </a:ext>
            </a:extLst>
          </p:cNvPr>
          <p:cNvSpPr txBox="1"/>
          <p:nvPr/>
        </p:nvSpPr>
        <p:spPr>
          <a:xfrm>
            <a:off x="8285634" y="6530874"/>
            <a:ext cx="702810" cy="461665"/>
          </a:xfrm>
          <a:prstGeom prst="rect">
            <a:avLst/>
          </a:prstGeom>
          <a:noFill/>
        </p:spPr>
        <p:txBody>
          <a:bodyPr wrap="square" rtlCol="0">
            <a:spAutoFit/>
          </a:bodyPr>
          <a:lstStyle/>
          <a:p>
            <a:pPr algn="ctr"/>
            <a:r>
              <a:rPr lang="es-MX" sz="800" dirty="0"/>
              <a:t>★★★★</a:t>
            </a:r>
          </a:p>
          <a:p>
            <a:pPr algn="ctr"/>
            <a:endParaRPr lang="es-MX" sz="800" dirty="0"/>
          </a:p>
          <a:p>
            <a:pPr algn="ctr"/>
            <a:endParaRPr lang="es-MX" sz="800" dirty="0"/>
          </a:p>
        </p:txBody>
      </p:sp>
    </p:spTree>
    <p:extLst>
      <p:ext uri="{BB962C8B-B14F-4D97-AF65-F5344CB8AC3E}">
        <p14:creationId xmlns:p14="http://schemas.microsoft.com/office/powerpoint/2010/main" val="888609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0" y="6549776"/>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11</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838200" y="1461925"/>
            <a:ext cx="10515600" cy="3477875"/>
          </a:xfrm>
          <a:prstGeom prst="rect">
            <a:avLst/>
          </a:prstGeom>
          <a:noFill/>
        </p:spPr>
        <p:txBody>
          <a:bodyPr wrap="square" rtlCol="0">
            <a:spAutoFit/>
          </a:bodyPr>
          <a:lstStyle/>
          <a:p>
            <a:pPr algn="ctr"/>
            <a:r>
              <a:rPr lang="en-US" sz="3600" b="1" dirty="0">
                <a:solidFill>
                  <a:srgbClr val="0070C0"/>
                </a:solidFill>
              </a:rPr>
              <a:t>Escuela y Prevención</a:t>
            </a:r>
          </a:p>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graphicFrame>
        <p:nvGraphicFramePr>
          <p:cNvPr id="19" name="Diagram 1">
            <a:extLst>
              <a:ext uri="{FF2B5EF4-FFF2-40B4-BE49-F238E27FC236}">
                <a16:creationId xmlns:a16="http://schemas.microsoft.com/office/drawing/2014/main" id="{8FE1D87A-BC8F-4F5F-885F-6220D8C6EB32}"/>
              </a:ext>
            </a:extLst>
          </p:cNvPr>
          <p:cNvGraphicFramePr/>
          <p:nvPr>
            <p:extLst>
              <p:ext uri="{D42A27DB-BD31-4B8C-83A1-F6EECF244321}">
                <p14:modId xmlns:p14="http://schemas.microsoft.com/office/powerpoint/2010/main" val="1970186773"/>
              </p:ext>
            </p:extLst>
          </p:nvPr>
        </p:nvGraphicFramePr>
        <p:xfrm>
          <a:off x="-875163" y="1821667"/>
          <a:ext cx="7619400" cy="48444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0" name="Picture 5" descr="A person standing in a room&#10;&#10;Description automatically generated">
            <a:extLst>
              <a:ext uri="{FF2B5EF4-FFF2-40B4-BE49-F238E27FC236}">
                <a16:creationId xmlns:a16="http://schemas.microsoft.com/office/drawing/2014/main" id="{F1C00857-4751-4F0B-A924-170133059D59}"/>
              </a:ext>
            </a:extLst>
          </p:cNvPr>
          <p:cNvPicPr>
            <a:picLocks noChangeAspect="1"/>
          </p:cNvPicPr>
          <p:nvPr/>
        </p:nvPicPr>
        <p:blipFill>
          <a:blip r:embed="rId11"/>
          <a:stretch>
            <a:fillRect/>
          </a:stretch>
        </p:blipFill>
        <p:spPr>
          <a:xfrm>
            <a:off x="6124309" y="2625550"/>
            <a:ext cx="5401056" cy="3599688"/>
          </a:xfrm>
          <a:prstGeom prst="rect">
            <a:avLst/>
          </a:prstGeom>
        </p:spPr>
      </p:pic>
    </p:spTree>
    <p:extLst>
      <p:ext uri="{BB962C8B-B14F-4D97-AF65-F5344CB8AC3E}">
        <p14:creationId xmlns:p14="http://schemas.microsoft.com/office/powerpoint/2010/main" val="1517118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14973" y="6543433"/>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12</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7">
            <a:extLst>
              <a:ext uri="{FF2B5EF4-FFF2-40B4-BE49-F238E27FC236}">
                <a16:creationId xmlns:a16="http://schemas.microsoft.com/office/drawing/2014/main" id="{BB16014B-B4FD-4C3C-8F82-D6588620472D}"/>
              </a:ext>
            </a:extLst>
          </p:cNvPr>
          <p:cNvSpPr txBox="1"/>
          <p:nvPr/>
        </p:nvSpPr>
        <p:spPr>
          <a:xfrm>
            <a:off x="419100" y="5282129"/>
            <a:ext cx="11353800" cy="1477328"/>
          </a:xfrm>
          <a:prstGeom prst="rect">
            <a:avLst/>
          </a:prstGeom>
          <a:noFill/>
        </p:spPr>
        <p:txBody>
          <a:bodyPr wrap="square" numCol="2" rtlCol="0">
            <a:spAutoFit/>
          </a:bodyPr>
          <a:lstStyle/>
          <a:p>
            <a:pPr defTabSz="685800">
              <a:defRPr/>
            </a:pPr>
            <a:r>
              <a:rPr lang="en-US" b="1" kern="0" dirty="0">
                <a:solidFill>
                  <a:srgbClr val="0370C0"/>
                </a:solidFill>
              </a:rPr>
              <a:t>Los programas se deben enfocar en:</a:t>
            </a:r>
          </a:p>
          <a:p>
            <a:pPr marL="214313" indent="-214313" defTabSz="685800">
              <a:buFont typeface="Arial" panose="020B0604020202020204" pitchFamily="34" charset="0"/>
              <a:buChar char="•"/>
              <a:defRPr/>
            </a:pPr>
            <a:r>
              <a:rPr lang="en-US" kern="0" dirty="0">
                <a:solidFill>
                  <a:srgbClr val="0370C0"/>
                </a:solidFill>
              </a:rPr>
              <a:t>Autocontrol</a:t>
            </a:r>
          </a:p>
          <a:p>
            <a:pPr marL="214313" indent="-214313" defTabSz="685800">
              <a:buFont typeface="Arial" panose="020B0604020202020204" pitchFamily="34" charset="0"/>
              <a:buChar char="•"/>
              <a:defRPr/>
            </a:pPr>
            <a:r>
              <a:rPr lang="en-US" kern="0" dirty="0">
                <a:solidFill>
                  <a:srgbClr val="0370C0"/>
                </a:solidFill>
              </a:rPr>
              <a:t>Conciencia emocional</a:t>
            </a:r>
          </a:p>
          <a:p>
            <a:pPr marL="214313" indent="-214313" defTabSz="685800">
              <a:buFont typeface="Arial" panose="020B0604020202020204" pitchFamily="34" charset="0"/>
              <a:buChar char="•"/>
              <a:defRPr/>
            </a:pPr>
            <a:r>
              <a:rPr lang="en-US" kern="0" dirty="0">
                <a:solidFill>
                  <a:srgbClr val="0370C0"/>
                </a:solidFill>
              </a:rPr>
              <a:t>Comunicación</a:t>
            </a:r>
          </a:p>
          <a:p>
            <a:pPr defTabSz="685800">
              <a:defRPr/>
            </a:pPr>
            <a:endParaRPr lang="en-US" kern="0" dirty="0">
              <a:solidFill>
                <a:srgbClr val="FF0000"/>
              </a:solidFill>
            </a:endParaRPr>
          </a:p>
          <a:p>
            <a:pPr marL="214313" indent="-214313" defTabSz="685800">
              <a:buFont typeface="Arial" panose="020B0604020202020204" pitchFamily="34" charset="0"/>
              <a:buChar char="•"/>
              <a:defRPr/>
            </a:pPr>
            <a:r>
              <a:rPr lang="en-US" kern="0" dirty="0">
                <a:solidFill>
                  <a:srgbClr val="0370C0"/>
                </a:solidFill>
              </a:rPr>
              <a:t>Resolución de problema en situaciones sociales. </a:t>
            </a:r>
          </a:p>
          <a:p>
            <a:pPr marL="214313" indent="-214313" defTabSz="685800">
              <a:buFont typeface="Arial" panose="020B0604020202020204" pitchFamily="34" charset="0"/>
              <a:buChar char="•"/>
              <a:defRPr/>
            </a:pPr>
            <a:r>
              <a:rPr lang="en-US" kern="0" dirty="0">
                <a:solidFill>
                  <a:srgbClr val="0370C0"/>
                </a:solidFill>
              </a:rPr>
              <a:t>Apoyo académico para desarrollar habilidades de lectura. </a:t>
            </a:r>
            <a:endParaRPr lang="et-EE" kern="0" dirty="0">
              <a:solidFill>
                <a:srgbClr val="0370C0"/>
              </a:solidFill>
            </a:endParaRPr>
          </a:p>
        </p:txBody>
      </p:sp>
      <p:graphicFrame>
        <p:nvGraphicFramePr>
          <p:cNvPr id="3" name="Tabla 8">
            <a:extLst>
              <a:ext uri="{FF2B5EF4-FFF2-40B4-BE49-F238E27FC236}">
                <a16:creationId xmlns:a16="http://schemas.microsoft.com/office/drawing/2014/main" id="{B9231B81-B019-1D05-7A1F-4F27FCCFAE85}"/>
              </a:ext>
            </a:extLst>
          </p:cNvPr>
          <p:cNvGraphicFramePr>
            <a:graphicFrameLocks noGrp="1"/>
          </p:cNvGraphicFramePr>
          <p:nvPr>
            <p:extLst>
              <p:ext uri="{D42A27DB-BD31-4B8C-83A1-F6EECF244321}">
                <p14:modId xmlns:p14="http://schemas.microsoft.com/office/powerpoint/2010/main" val="2637746939"/>
              </p:ext>
            </p:extLst>
          </p:nvPr>
        </p:nvGraphicFramePr>
        <p:xfrm>
          <a:off x="838200" y="2046169"/>
          <a:ext cx="10569754" cy="2931160"/>
        </p:xfrm>
        <a:graphic>
          <a:graphicData uri="http://schemas.openxmlformats.org/drawingml/2006/table">
            <a:tbl>
              <a:tblPr firstRow="1" bandRow="1">
                <a:tableStyleId>{93296810-A885-4BE3-A3E7-6D5BEEA58F35}</a:tableStyleId>
              </a:tblPr>
              <a:tblGrid>
                <a:gridCol w="5263658">
                  <a:extLst>
                    <a:ext uri="{9D8B030D-6E8A-4147-A177-3AD203B41FA5}">
                      <a16:colId xmlns:a16="http://schemas.microsoft.com/office/drawing/2014/main" val="2353383759"/>
                    </a:ext>
                  </a:extLst>
                </a:gridCol>
                <a:gridCol w="3039414">
                  <a:extLst>
                    <a:ext uri="{9D8B030D-6E8A-4147-A177-3AD203B41FA5}">
                      <a16:colId xmlns:a16="http://schemas.microsoft.com/office/drawing/2014/main" val="1406153542"/>
                    </a:ext>
                  </a:extLst>
                </a:gridCol>
                <a:gridCol w="2266682">
                  <a:extLst>
                    <a:ext uri="{9D8B030D-6E8A-4147-A177-3AD203B41FA5}">
                      <a16:colId xmlns:a16="http://schemas.microsoft.com/office/drawing/2014/main" val="1237180503"/>
                    </a:ext>
                  </a:extLst>
                </a:gridCol>
              </a:tblGrid>
              <a:tr h="370840">
                <a:tc>
                  <a:txBody>
                    <a:bodyPr/>
                    <a:lstStyle/>
                    <a:p>
                      <a:pPr algn="ctr"/>
                      <a:r>
                        <a:rPr lang="es-MX" dirty="0"/>
                        <a:t>Intervención</a:t>
                      </a:r>
                    </a:p>
                  </a:txBody>
                  <a:tcPr/>
                </a:tc>
                <a:tc>
                  <a:txBody>
                    <a:bodyPr/>
                    <a:lstStyle/>
                    <a:p>
                      <a:pPr algn="ctr"/>
                      <a:r>
                        <a:rPr lang="es-MX" dirty="0"/>
                        <a:t>Nivel de riesgo objetivo</a:t>
                      </a:r>
                    </a:p>
                  </a:txBody>
                  <a:tcPr/>
                </a:tc>
                <a:tc>
                  <a:txBody>
                    <a:bodyPr/>
                    <a:lstStyle/>
                    <a:p>
                      <a:pPr algn="ctr"/>
                      <a:r>
                        <a:rPr lang="es-MX" dirty="0"/>
                        <a:t>Eficiencia</a:t>
                      </a:r>
                    </a:p>
                  </a:txBody>
                  <a:tcPr/>
                </a:tc>
                <a:extLst>
                  <a:ext uri="{0D108BD9-81ED-4DB2-BD59-A6C34878D82A}">
                    <a16:rowId xmlns:a16="http://schemas.microsoft.com/office/drawing/2014/main" val="3330026365"/>
                  </a:ext>
                </a:extLst>
              </a:tr>
              <a:tr h="370840">
                <a:tc>
                  <a:txBody>
                    <a:bodyPr/>
                    <a:lstStyle/>
                    <a:p>
                      <a:r>
                        <a:rPr lang="es-MX" dirty="0"/>
                        <a:t>Programas de </a:t>
                      </a:r>
                      <a:r>
                        <a:rPr lang="es-MX" b="1" dirty="0"/>
                        <a:t>habilidades parentales</a:t>
                      </a:r>
                    </a:p>
                  </a:txBody>
                  <a:tcPr/>
                </a:tc>
                <a:tc>
                  <a:txBody>
                    <a:bodyPr/>
                    <a:lstStyle/>
                    <a:p>
                      <a:pPr algn="ctr"/>
                      <a:r>
                        <a:rPr lang="es-MX" dirty="0"/>
                        <a:t>Universal y selectiva</a:t>
                      </a:r>
                    </a:p>
                  </a:txBody>
                  <a:tcPr/>
                </a:tc>
                <a:tc>
                  <a:txBody>
                    <a:bodyPr/>
                    <a:lstStyle/>
                    <a:p>
                      <a:pPr algn="ctr"/>
                      <a:r>
                        <a:rPr lang="es-MX" b="1" dirty="0"/>
                        <a:t>****</a:t>
                      </a:r>
                    </a:p>
                    <a:p>
                      <a:pPr algn="ctr"/>
                      <a:r>
                        <a:rPr lang="es-MX" dirty="0"/>
                        <a:t>Muy buena</a:t>
                      </a:r>
                    </a:p>
                  </a:txBody>
                  <a:tcPr/>
                </a:tc>
                <a:extLst>
                  <a:ext uri="{0D108BD9-81ED-4DB2-BD59-A6C34878D82A}">
                    <a16:rowId xmlns:a16="http://schemas.microsoft.com/office/drawing/2014/main" val="2245078904"/>
                  </a:ext>
                </a:extLst>
              </a:tr>
              <a:tr h="370840">
                <a:tc>
                  <a:txBody>
                    <a:bodyPr/>
                    <a:lstStyle/>
                    <a:p>
                      <a:r>
                        <a:rPr lang="es-MX" dirty="0"/>
                        <a:t>Educación en </a:t>
                      </a:r>
                      <a:r>
                        <a:rPr lang="es-MX" b="1" dirty="0"/>
                        <a:t>habilidades personales y sociales </a:t>
                      </a:r>
                    </a:p>
                  </a:txBody>
                  <a:tcPr/>
                </a:tc>
                <a:tc>
                  <a:txBody>
                    <a:bodyPr/>
                    <a:lstStyle/>
                    <a:p>
                      <a:pPr algn="ctr"/>
                      <a:r>
                        <a:rPr lang="es-MX" dirty="0"/>
                        <a:t>Universal</a:t>
                      </a:r>
                    </a:p>
                  </a:txBody>
                  <a:tcPr/>
                </a:tc>
                <a:tc>
                  <a:txBody>
                    <a:bodyPr/>
                    <a:lstStyle/>
                    <a:p>
                      <a:pPr algn="ctr"/>
                      <a:r>
                        <a:rPr lang="es-MX" b="1" dirty="0"/>
                        <a:t>***</a:t>
                      </a:r>
                    </a:p>
                    <a:p>
                      <a:pPr algn="ctr"/>
                      <a:r>
                        <a:rPr lang="es-MX" dirty="0"/>
                        <a:t>Buena</a:t>
                      </a:r>
                    </a:p>
                  </a:txBody>
                  <a:tcPr/>
                </a:tc>
                <a:extLst>
                  <a:ext uri="{0D108BD9-81ED-4DB2-BD59-A6C34878D82A}">
                    <a16:rowId xmlns:a16="http://schemas.microsoft.com/office/drawing/2014/main" val="2449305289"/>
                  </a:ext>
                </a:extLst>
              </a:tr>
              <a:tr h="370840">
                <a:tc>
                  <a:txBody>
                    <a:bodyPr/>
                    <a:lstStyle/>
                    <a:p>
                      <a:r>
                        <a:rPr lang="es-MX" dirty="0"/>
                        <a:t>Programas para mejorar el </a:t>
                      </a:r>
                      <a:r>
                        <a:rPr lang="es-MX" b="1" dirty="0"/>
                        <a:t>ambiente en el aula</a:t>
                      </a:r>
                    </a:p>
                  </a:txBody>
                  <a:tcPr/>
                </a:tc>
                <a:tc>
                  <a:txBody>
                    <a:bodyPr/>
                    <a:lstStyle/>
                    <a:p>
                      <a:pPr algn="ctr"/>
                      <a:r>
                        <a:rPr lang="es-MX" dirty="0"/>
                        <a:t>Universal</a:t>
                      </a:r>
                    </a:p>
                  </a:txBody>
                  <a:tcPr/>
                </a:tc>
                <a:tc>
                  <a:txBody>
                    <a:bodyPr/>
                    <a:lstStyle/>
                    <a:p>
                      <a:pPr algn="ctr"/>
                      <a:r>
                        <a:rPr lang="es-MX" b="1" dirty="0"/>
                        <a:t>***</a:t>
                      </a:r>
                    </a:p>
                    <a:p>
                      <a:pPr algn="ctr"/>
                      <a:r>
                        <a:rPr lang="es-MX" dirty="0"/>
                        <a:t>Buena</a:t>
                      </a:r>
                    </a:p>
                  </a:txBody>
                  <a:tcPr/>
                </a:tc>
                <a:extLst>
                  <a:ext uri="{0D108BD9-81ED-4DB2-BD59-A6C34878D82A}">
                    <a16:rowId xmlns:a16="http://schemas.microsoft.com/office/drawing/2014/main" val="211176626"/>
                  </a:ext>
                </a:extLst>
              </a:tr>
              <a:tr h="370840">
                <a:tc>
                  <a:txBody>
                    <a:bodyPr/>
                    <a:lstStyle/>
                    <a:p>
                      <a:r>
                        <a:rPr lang="es-MX" b="1" dirty="0"/>
                        <a:t>Políticas para mantener a los niños en la escuela</a:t>
                      </a:r>
                    </a:p>
                  </a:txBody>
                  <a:tcPr/>
                </a:tc>
                <a:tc>
                  <a:txBody>
                    <a:bodyPr/>
                    <a:lstStyle/>
                    <a:p>
                      <a:pPr algn="ctr"/>
                      <a:r>
                        <a:rPr lang="es-MX" dirty="0"/>
                        <a:t>Selectiva</a:t>
                      </a:r>
                    </a:p>
                  </a:txBody>
                  <a:tcPr/>
                </a:tc>
                <a:tc>
                  <a:txBody>
                    <a:bodyPr/>
                    <a:lstStyle/>
                    <a:p>
                      <a:pPr algn="ctr"/>
                      <a:r>
                        <a:rPr lang="es-MX" b="1" dirty="0"/>
                        <a:t>**</a:t>
                      </a:r>
                    </a:p>
                    <a:p>
                      <a:pPr algn="ctr"/>
                      <a:r>
                        <a:rPr lang="es-MX" dirty="0"/>
                        <a:t>Adecuada</a:t>
                      </a:r>
                    </a:p>
                  </a:txBody>
                  <a:tcPr/>
                </a:tc>
                <a:extLst>
                  <a:ext uri="{0D108BD9-81ED-4DB2-BD59-A6C34878D82A}">
                    <a16:rowId xmlns:a16="http://schemas.microsoft.com/office/drawing/2014/main" val="1121502666"/>
                  </a:ext>
                </a:extLst>
              </a:tr>
            </a:tbl>
          </a:graphicData>
        </a:graphic>
      </p:graphicFrame>
    </p:spTree>
    <p:extLst>
      <p:ext uri="{BB962C8B-B14F-4D97-AF65-F5344CB8AC3E}">
        <p14:creationId xmlns:p14="http://schemas.microsoft.com/office/powerpoint/2010/main" val="2912445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838200" y="170255"/>
            <a:ext cx="10515600" cy="1325563"/>
          </a:xfrm>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35578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6949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27487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24474" y="6467365"/>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13</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546968" y="1532906"/>
            <a:ext cx="11135637" cy="2369880"/>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pic>
        <p:nvPicPr>
          <p:cNvPr id="14" name="Imagen 13">
            <a:extLst>
              <a:ext uri="{FF2B5EF4-FFF2-40B4-BE49-F238E27FC236}">
                <a16:creationId xmlns:a16="http://schemas.microsoft.com/office/drawing/2014/main" id="{348C7ADE-466C-57FD-1981-E90AD71F9537}"/>
              </a:ext>
            </a:extLst>
          </p:cNvPr>
          <p:cNvPicPr>
            <a:picLocks noChangeAspect="1"/>
          </p:cNvPicPr>
          <p:nvPr/>
        </p:nvPicPr>
        <p:blipFill>
          <a:blip r:embed="rId6"/>
          <a:stretch>
            <a:fillRect/>
          </a:stretch>
        </p:blipFill>
        <p:spPr>
          <a:xfrm>
            <a:off x="2051133" y="1232574"/>
            <a:ext cx="8119713" cy="5478598"/>
          </a:xfrm>
          <a:prstGeom prst="rect">
            <a:avLst/>
          </a:prstGeom>
        </p:spPr>
      </p:pic>
    </p:spTree>
    <p:extLst>
      <p:ext uri="{BB962C8B-B14F-4D97-AF65-F5344CB8AC3E}">
        <p14:creationId xmlns:p14="http://schemas.microsoft.com/office/powerpoint/2010/main" val="102753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7" y="550661"/>
            <a:ext cx="3877139"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8" y="264368"/>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5" y="469745"/>
            <a:ext cx="1454515"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14</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9"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9"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9"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9"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9"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9"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9"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9"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9"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9"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25884" y="1472566"/>
            <a:ext cx="11135637" cy="3293209"/>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r>
              <a:rPr lang="en-US" sz="6000" b="1" dirty="0">
                <a:solidFill>
                  <a:srgbClr val="0070C0"/>
                </a:solidFill>
              </a:rPr>
              <a:t>Sesión 6</a:t>
            </a: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1485809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15</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258018" y="2169523"/>
            <a:ext cx="11933981" cy="3844129"/>
          </a:xfrm>
          <a:prstGeom prst="rect">
            <a:avLst/>
          </a:prstGeom>
          <a:noFill/>
        </p:spPr>
        <p:txBody>
          <a:bodyPr wrap="square" rtlCol="0">
            <a:spAutoFit/>
          </a:bodyPr>
          <a:lstStyle/>
          <a:p>
            <a:pPr algn="ctr"/>
            <a:r>
              <a:rPr lang="en-US" sz="3600" b="1" dirty="0">
                <a:solidFill>
                  <a:srgbClr val="0070C0"/>
                </a:solidFill>
              </a:rPr>
              <a:t>El lugar de trabajo y la prevención</a:t>
            </a:r>
          </a:p>
          <a:p>
            <a:pPr algn="ctr"/>
            <a:endParaRPr lang="en-US" sz="3600" b="1" dirty="0">
              <a:solidFill>
                <a:srgbClr val="0070C0"/>
              </a:solidFill>
            </a:endParaRPr>
          </a:p>
          <a:p>
            <a:pPr marL="171450" indent="-171450" algn="just" defTabSz="685800" fontAlgn="base">
              <a:lnSpc>
                <a:spcPct val="90000"/>
              </a:lnSpc>
              <a:spcBef>
                <a:spcPts val="750"/>
              </a:spcBef>
              <a:spcAft>
                <a:spcPct val="0"/>
              </a:spcAft>
              <a:buFont typeface="Arial" pitchFamily="34" charset="0"/>
              <a:buChar char="•"/>
            </a:pPr>
            <a:r>
              <a:rPr lang="en-GB" altLang="it-IT" sz="2300" dirty="0"/>
              <a:t>El uso de sustancias y la disminución de capacidades asociada, en el </a:t>
            </a:r>
            <a:r>
              <a:rPr lang="en-GB" altLang="it-IT" sz="2300" b="1" dirty="0">
                <a:solidFill>
                  <a:srgbClr val="00B050"/>
                </a:solidFill>
              </a:rPr>
              <a:t>lugar de trabajo, </a:t>
            </a:r>
            <a:r>
              <a:rPr lang="en-GB" altLang="it-IT" sz="2300" dirty="0"/>
              <a:t>se refiere al consumo de drogas o discapacidad que ocurre: </a:t>
            </a:r>
            <a:r>
              <a:rPr lang="en-GB" altLang="it-IT" sz="2300" b="1" dirty="0"/>
              <a:t>en el trabajo </a:t>
            </a:r>
            <a:r>
              <a:rPr lang="en-GB" altLang="it-IT" sz="2300" dirty="0"/>
              <a:t>o </a:t>
            </a:r>
            <a:r>
              <a:rPr lang="en-GB" altLang="it-IT" sz="2300" b="1" dirty="0"/>
              <a:t>durante las horas laborales</a:t>
            </a:r>
            <a:r>
              <a:rPr lang="en-GB" altLang="it-IT" sz="2300" dirty="0"/>
              <a:t>. </a:t>
            </a:r>
          </a:p>
          <a:p>
            <a:pPr marL="171450" indent="-171450" defTabSz="685800" fontAlgn="base">
              <a:lnSpc>
                <a:spcPct val="90000"/>
              </a:lnSpc>
              <a:spcBef>
                <a:spcPts val="750"/>
              </a:spcBef>
              <a:spcAft>
                <a:spcPct val="0"/>
              </a:spcAft>
              <a:buFont typeface="Arial" pitchFamily="34" charset="0"/>
              <a:buChar char="•"/>
            </a:pPr>
            <a:endParaRPr lang="en-GB" altLang="it-IT" sz="2400" dirty="0">
              <a:solidFill>
                <a:srgbClr val="FF0000"/>
              </a:solidFill>
            </a:endParaRPr>
          </a:p>
          <a:p>
            <a:pPr marL="171450" indent="-171450" defTabSz="685800" fontAlgn="base">
              <a:lnSpc>
                <a:spcPct val="90000"/>
              </a:lnSpc>
              <a:spcBef>
                <a:spcPts val="750"/>
              </a:spcBef>
              <a:spcAft>
                <a:spcPct val="0"/>
              </a:spcAft>
              <a:buFont typeface="Arial" pitchFamily="34" charset="0"/>
              <a:buChar char="•"/>
            </a:pPr>
            <a:r>
              <a:rPr lang="en-GB" altLang="it-IT" sz="2400" dirty="0"/>
              <a:t>El uso de sustancias y la disminución de capacidades asociada de la  </a:t>
            </a:r>
            <a:r>
              <a:rPr lang="en-GB" altLang="it-IT" sz="2400" b="1" dirty="0">
                <a:solidFill>
                  <a:srgbClr val="00B050"/>
                </a:solidFill>
              </a:rPr>
              <a:t>fuerza laboral (personal)</a:t>
            </a:r>
            <a:r>
              <a:rPr lang="en-GB" altLang="it-IT" sz="2400" dirty="0">
                <a:solidFill>
                  <a:srgbClr val="00B050"/>
                </a:solidFill>
              </a:rPr>
              <a:t> </a:t>
            </a:r>
            <a:r>
              <a:rPr lang="en-GB" altLang="it-IT" sz="2400" dirty="0"/>
              <a:t>se refiere al consumo de drogas o discapacidad que ocurre: </a:t>
            </a:r>
            <a:r>
              <a:rPr lang="en-GB" altLang="it-IT" sz="2400" b="1" dirty="0"/>
              <a:t>fuera del contexto de trabajo y durante horas no laborales.</a:t>
            </a:r>
            <a:endParaRPr lang="en-US" sz="1600" b="1" dirty="0"/>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373431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0" y="6508750"/>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16</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212942" y="1695788"/>
            <a:ext cx="11766116" cy="600164"/>
          </a:xfrm>
          <a:prstGeom prst="rect">
            <a:avLst/>
          </a:prstGeom>
          <a:noFill/>
        </p:spPr>
        <p:txBody>
          <a:bodyPr wrap="square" rtlCol="0">
            <a:spAutoFit/>
          </a:bodyPr>
          <a:lstStyle/>
          <a:p>
            <a:pPr algn="ctr"/>
            <a:r>
              <a:rPr lang="en-US" sz="3300" b="1" dirty="0">
                <a:solidFill>
                  <a:srgbClr val="0070C0"/>
                </a:solidFill>
              </a:rPr>
              <a:t>Características de los programas preventivos en el lugar de trabajo</a:t>
            </a:r>
            <a:endParaRPr lang="en-US" sz="1600" b="1" dirty="0">
              <a:solidFill>
                <a:srgbClr val="0070C0"/>
              </a:solidFill>
            </a:endParaRPr>
          </a:p>
        </p:txBody>
      </p:sp>
      <p:graphicFrame>
        <p:nvGraphicFramePr>
          <p:cNvPr id="19" name="Content Placeholder 3"/>
          <p:cNvGraphicFramePr>
            <a:graphicFrameLocks noGrp="1"/>
          </p:cNvGraphicFramePr>
          <p:nvPr>
            <p:ph idx="4294967295"/>
            <p:extLst>
              <p:ext uri="{D42A27DB-BD31-4B8C-83A1-F6EECF244321}">
                <p14:modId xmlns:p14="http://schemas.microsoft.com/office/powerpoint/2010/main" val="1175453533"/>
              </p:ext>
            </p:extLst>
          </p:nvPr>
        </p:nvGraphicFramePr>
        <p:xfrm>
          <a:off x="618380" y="2559531"/>
          <a:ext cx="10955240" cy="3846835"/>
        </p:xfrm>
        <a:graphic>
          <a:graphicData uri="http://schemas.openxmlformats.org/drawingml/2006/table">
            <a:tbl>
              <a:tblPr firstRow="1" bandRow="1"/>
              <a:tblGrid>
                <a:gridCol w="1377681">
                  <a:extLst>
                    <a:ext uri="{9D8B030D-6E8A-4147-A177-3AD203B41FA5}">
                      <a16:colId xmlns:a16="http://schemas.microsoft.com/office/drawing/2014/main" val="20000"/>
                    </a:ext>
                  </a:extLst>
                </a:gridCol>
                <a:gridCol w="9577559">
                  <a:extLst>
                    <a:ext uri="{9D8B030D-6E8A-4147-A177-3AD203B41FA5}">
                      <a16:colId xmlns:a16="http://schemas.microsoft.com/office/drawing/2014/main" val="20001"/>
                    </a:ext>
                  </a:extLst>
                </a:gridCol>
              </a:tblGrid>
              <a:tr h="1641791">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US" sz="2000" b="1" dirty="0">
                          <a:latin typeface="+mn-lt"/>
                        </a:rPr>
                        <a:t>Contenido</a:t>
                      </a:r>
                      <a:endParaRPr lang="et-EE" sz="2000" b="1" dirty="0">
                        <a:latin typeface="+mn-lt"/>
                      </a:endParaRPr>
                    </a:p>
                  </a:txBody>
                  <a:tcPr marL="69882" marR="69882" marT="45719" marB="45719" anchor="ctr">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marL="285750" indent="-285750" algn="just">
                        <a:buFont typeface="Wingdings" panose="05000000000000000000" pitchFamily="2" charset="2"/>
                        <a:buChar char="Ø"/>
                      </a:pPr>
                      <a:r>
                        <a:rPr lang="en-US" sz="2000" b="0" dirty="0">
                          <a:latin typeface="+mn-lt"/>
                        </a:rPr>
                        <a:t>Múltiples </a:t>
                      </a:r>
                      <a:r>
                        <a:rPr lang="en-US" sz="2000" b="0" dirty="0" err="1">
                          <a:latin typeface="+mn-lt"/>
                        </a:rPr>
                        <a:t>componentes</a:t>
                      </a:r>
                      <a:r>
                        <a:rPr lang="en-US" sz="2000" b="0" dirty="0">
                          <a:latin typeface="+mn-lt"/>
                        </a:rPr>
                        <a:t> que, incluyen tanto políticas como intervenciones.</a:t>
                      </a:r>
                    </a:p>
                    <a:p>
                      <a:pPr marL="285750" indent="-285750" algn="just">
                        <a:buFont typeface="Wingdings" panose="05000000000000000000" pitchFamily="2" charset="2"/>
                        <a:buChar char="Ø"/>
                      </a:pPr>
                      <a:r>
                        <a:rPr lang="en-US" sz="2000" b="0" dirty="0">
                          <a:latin typeface="+mn-lt"/>
                        </a:rPr>
                        <a:t>Proporcionar una intervención breve.</a:t>
                      </a:r>
                    </a:p>
                    <a:p>
                      <a:pPr marL="285750" indent="-285750" algn="just">
                        <a:buFont typeface="Wingdings" panose="05000000000000000000" pitchFamily="2" charset="2"/>
                        <a:buChar char="Ø"/>
                      </a:pPr>
                      <a:r>
                        <a:rPr lang="en-US" sz="2000" b="0" dirty="0">
                          <a:latin typeface="+mn-lt"/>
                        </a:rPr>
                        <a:t>Incluir un componente de comunicación claro.</a:t>
                      </a:r>
                    </a:p>
                    <a:p>
                      <a:pPr marL="285750" indent="-285750" algn="just">
                        <a:buFont typeface="Wingdings" panose="05000000000000000000" pitchFamily="2" charset="2"/>
                        <a:buChar char="Ø"/>
                      </a:pPr>
                      <a:r>
                        <a:rPr lang="en-US" sz="2000" b="0" dirty="0">
                          <a:latin typeface="+mn-lt"/>
                        </a:rPr>
                        <a:t>Utilizar pruebas de alcohol y drogas SOLO como parte de este programa integral.</a:t>
                      </a:r>
                    </a:p>
                    <a:p>
                      <a:pPr marL="285750" indent="-285750" algn="just">
                        <a:buFont typeface="Wingdings" panose="05000000000000000000" pitchFamily="2" charset="2"/>
                        <a:buChar char="Ø"/>
                      </a:pPr>
                      <a:r>
                        <a:rPr lang="en-US" sz="2000" b="0" dirty="0">
                          <a:latin typeface="+mn-lt"/>
                        </a:rPr>
                        <a:t>Cursos de manejo del estrés. </a:t>
                      </a:r>
                      <a:endParaRPr lang="et-EE" sz="2000" b="0" dirty="0">
                        <a:latin typeface="+mn-lt"/>
                      </a:endParaRPr>
                    </a:p>
                  </a:txBody>
                  <a:tcPr marL="69882" marR="69882" marT="45719" marB="45719">
                    <a:lnL w="12700" cmpd="sng">
                      <a:solidFill>
                        <a:srgbClr val="ED7D31"/>
                      </a:solidFill>
                    </a:lnL>
                    <a:lnR w="12700" cmpd="sng">
                      <a:solidFill>
                        <a:srgbClr val="ED7D31"/>
                      </a:solidFill>
                    </a:lnR>
                    <a:lnT w="12700" cmpd="sng">
                      <a:solidFill>
                        <a:srgbClr val="ED7D31"/>
                      </a:solidFill>
                    </a:lnT>
                    <a:lnB w="254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439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000" b="1" dirty="0">
                          <a:latin typeface="+mn-lt"/>
                        </a:rPr>
                        <a:t>Estructura</a:t>
                      </a:r>
                      <a:endParaRPr lang="et-EE" sz="2000" b="1" dirty="0">
                        <a:latin typeface="+mn-lt"/>
                      </a:endParaRPr>
                    </a:p>
                  </a:txBody>
                  <a:tcPr marL="69882" marR="69882" marT="45719" marB="45719" anchor="ctr">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lgn="just">
                        <a:buFont typeface="Wingdings" panose="05000000000000000000" pitchFamily="2" charset="2"/>
                        <a:buChar char="Ø"/>
                      </a:pPr>
                      <a:r>
                        <a:rPr lang="en-US" sz="2000" dirty="0">
                          <a:latin typeface="+mn-lt"/>
                        </a:rPr>
                        <a:t>Desarrollarse con la participación de todas las partes involucradas. </a:t>
                      </a:r>
                    </a:p>
                    <a:p>
                      <a:pPr marL="285750" indent="-285750" algn="just">
                        <a:buFont typeface="Wingdings" panose="05000000000000000000" pitchFamily="2" charset="2"/>
                        <a:buChar char="Ø"/>
                      </a:pPr>
                      <a:r>
                        <a:rPr lang="en-US" sz="2000" dirty="0">
                          <a:latin typeface="+mn-lt"/>
                        </a:rPr>
                        <a:t>Incorporar las intervenciones preventivas del uso de sustancias en otros programas relacionados con la salud o bienestar. </a:t>
                      </a:r>
                    </a:p>
                  </a:txBody>
                  <a:tcPr marL="69882" marR="69882" marT="45719" marB="45719">
                    <a:lnL w="12700" cmpd="sng">
                      <a:solidFill>
                        <a:srgbClr val="ED7D31"/>
                      </a:solidFill>
                    </a:lnL>
                    <a:lnR w="12700" cmpd="sng">
                      <a:solidFill>
                        <a:srgbClr val="ED7D31"/>
                      </a:solidFill>
                    </a:lnR>
                    <a:lnT w="25400" cmpd="sng">
                      <a:solidFill>
                        <a:srgbClr val="ED7D31"/>
                      </a:solid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119920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000" b="1" dirty="0">
                          <a:latin typeface="+mn-lt"/>
                        </a:rPr>
                        <a:t>Entrega</a:t>
                      </a:r>
                      <a:endParaRPr lang="et-EE" sz="2000" b="1" dirty="0">
                        <a:latin typeface="+mn-lt"/>
                      </a:endParaRPr>
                    </a:p>
                  </a:txBody>
                  <a:tcPr marL="69882" marR="69882" marT="45719" marB="45719" anchor="ctr">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indent="-285750">
                        <a:buFont typeface="Wingdings" panose="05000000000000000000" pitchFamily="2" charset="2"/>
                        <a:buChar char="Ø"/>
                      </a:pPr>
                      <a:r>
                        <a:rPr lang="en-US" sz="2000" dirty="0">
                          <a:latin typeface="+mn-lt"/>
                        </a:rPr>
                        <a:t>Enfoque no punitivo que garantiza la confidencialidad y acceso al asesoramiento y tratamiento. Capacitación a gerentes, empleados y personal de salud en el lugar de trabajo, sobre el rol en las intervenciones y políticas de prevención.</a:t>
                      </a:r>
                    </a:p>
                  </a:txBody>
                  <a:tcPr marL="69882" marR="69882" marT="45719" marB="45719">
                    <a:lnL w="12700" cmpd="sng">
                      <a:solidFill>
                        <a:srgbClr val="ED7D31"/>
                      </a:solidFill>
                    </a:lnL>
                    <a:lnR w="12700" cmpd="sng">
                      <a:solidFill>
                        <a:srgbClr val="ED7D31"/>
                      </a:solid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460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17</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546536" y="1738784"/>
            <a:ext cx="11135637" cy="4339650"/>
          </a:xfrm>
          <a:prstGeom prst="rect">
            <a:avLst/>
          </a:prstGeom>
          <a:noFill/>
        </p:spPr>
        <p:txBody>
          <a:bodyPr wrap="square" rtlCol="0">
            <a:spAutoFit/>
          </a:bodyPr>
          <a:lstStyle/>
          <a:p>
            <a:pPr algn="ctr"/>
            <a:r>
              <a:rPr lang="en-GB" sz="3600" b="1" dirty="0">
                <a:solidFill>
                  <a:srgbClr val="0070C0"/>
                </a:solidFill>
              </a:rPr>
              <a:t>Pensemos en lo siguiente…</a:t>
            </a:r>
          </a:p>
          <a:p>
            <a:endParaRPr lang="en-GB" sz="2400" b="1" dirty="0">
              <a:solidFill>
                <a:srgbClr val="0070C0"/>
              </a:solidFill>
            </a:endParaRPr>
          </a:p>
          <a:p>
            <a:endParaRPr lang="en-GB" sz="2400" b="1" dirty="0">
              <a:solidFill>
                <a:srgbClr val="0070C0"/>
              </a:solidFill>
            </a:endParaRPr>
          </a:p>
          <a:p>
            <a:pPr marL="342900" indent="-342900" algn="just">
              <a:buFont typeface="Arial" panose="020B0604020202020204" pitchFamily="34" charset="0"/>
              <a:buChar char="•"/>
            </a:pPr>
            <a:r>
              <a:rPr lang="en-GB" sz="2400" b="1" dirty="0">
                <a:solidFill>
                  <a:srgbClr val="0070C0"/>
                </a:solidFill>
              </a:rPr>
              <a:t>¿Los especialistas en tratamiento, pueden ser también especialistas en prevención? </a:t>
            </a:r>
          </a:p>
          <a:p>
            <a:pPr marL="342900" indent="-342900" algn="just">
              <a:buFont typeface="Arial" panose="020B0604020202020204" pitchFamily="34" charset="0"/>
              <a:buChar char="•"/>
            </a:pPr>
            <a:r>
              <a:rPr lang="en-GB" sz="2400" b="1" dirty="0">
                <a:solidFill>
                  <a:srgbClr val="0070C0"/>
                </a:solidFill>
              </a:rPr>
              <a:t>¿Pueden los expertos en tratamiento y/o prevención ser buenos capacitadores/ facilitadores?</a:t>
            </a:r>
          </a:p>
          <a:p>
            <a:pPr marL="342900" indent="-342900">
              <a:buFont typeface="Arial" panose="020B0604020202020204" pitchFamily="34" charset="0"/>
              <a:buChar char="•"/>
            </a:pPr>
            <a:endParaRPr lang="en-GB" sz="2400" b="1" dirty="0">
              <a:solidFill>
                <a:srgbClr val="0070C0"/>
              </a:solidFill>
            </a:endParaRPr>
          </a:p>
          <a:p>
            <a:pPr marL="342900" indent="-342900">
              <a:buFont typeface="Arial" panose="020B0604020202020204" pitchFamily="34" charset="0"/>
              <a:buChar char="•"/>
            </a:pPr>
            <a:r>
              <a:rPr lang="en-GB" sz="2400" b="1" dirty="0"/>
              <a:t>Lectura de tarea (</a:t>
            </a:r>
            <a:r>
              <a:rPr lang="en-GB" sz="2400" b="1" i="1" dirty="0"/>
              <a:t>el/la facilitador/a enviará el documento</a:t>
            </a:r>
            <a:r>
              <a:rPr lang="en-GB" sz="2400" b="1" dirty="0"/>
              <a:t>).</a:t>
            </a:r>
          </a:p>
          <a:p>
            <a:pPr marL="342900" indent="-342900">
              <a:buFont typeface="Arial" panose="020B0604020202020204" pitchFamily="34" charset="0"/>
              <a:buChar char="•"/>
            </a:pPr>
            <a:r>
              <a:rPr lang="en-GB" sz="2400" b="1" dirty="0"/>
              <a:t>Algunas ideas de los capacitadores.</a:t>
            </a:r>
          </a:p>
          <a:p>
            <a:pPr marL="342900" indent="-342900">
              <a:buFont typeface="Arial" panose="020B0604020202020204" pitchFamily="34" charset="0"/>
              <a:buChar char="•"/>
            </a:pPr>
            <a:r>
              <a:rPr lang="en-GB" sz="2400" b="1" dirty="0"/>
              <a:t>Bienvenidas las preguntas/respuestas.</a:t>
            </a:r>
          </a:p>
          <a:p>
            <a:endParaRPr lang="en-GB" sz="2400" b="1" dirty="0">
              <a:solidFill>
                <a:srgbClr val="0070C0"/>
              </a:solidFill>
            </a:endParaRPr>
          </a:p>
        </p:txBody>
      </p:sp>
    </p:spTree>
    <p:extLst>
      <p:ext uri="{BB962C8B-B14F-4D97-AF65-F5344CB8AC3E}">
        <p14:creationId xmlns:p14="http://schemas.microsoft.com/office/powerpoint/2010/main" val="374211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838200" y="365126"/>
            <a:ext cx="10515600" cy="1213154"/>
          </a:xfrm>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838200" y="441782"/>
            <a:ext cx="4790301" cy="984193"/>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41783"/>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18</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339748" y="1425976"/>
            <a:ext cx="11459769" cy="1015663"/>
          </a:xfrm>
          <a:prstGeom prst="rect">
            <a:avLst/>
          </a:prstGeom>
          <a:noFill/>
        </p:spPr>
        <p:txBody>
          <a:bodyPr wrap="square" rtlCol="0">
            <a:spAutoFit/>
          </a:bodyPr>
          <a:lstStyle/>
          <a:p>
            <a:pPr algn="ctr"/>
            <a:r>
              <a:rPr lang="en-US" sz="3600" b="1" dirty="0">
                <a:solidFill>
                  <a:srgbClr val="0070C0"/>
                </a:solidFill>
              </a:rPr>
              <a:t>Tarea de la Sesión 4</a:t>
            </a:r>
          </a:p>
          <a:p>
            <a:pPr marL="342900" indent="-342900">
              <a:buFont typeface="Arial" pitchFamily="34" charset="0"/>
              <a:buChar char="•"/>
            </a:pPr>
            <a:r>
              <a:rPr lang="en-US" sz="2400" b="1" dirty="0"/>
              <a:t>Revisar la Lección 7</a:t>
            </a:r>
          </a:p>
        </p:txBody>
      </p:sp>
      <p:pic>
        <p:nvPicPr>
          <p:cNvPr id="11" name="Imagen 10">
            <a:extLst>
              <a:ext uri="{FF2B5EF4-FFF2-40B4-BE49-F238E27FC236}">
                <a16:creationId xmlns:a16="http://schemas.microsoft.com/office/drawing/2014/main" id="{48D7088E-E050-0F4F-BB38-774F03DE9E88}"/>
              </a:ext>
            </a:extLst>
          </p:cNvPr>
          <p:cNvPicPr>
            <a:picLocks noChangeAspect="1"/>
          </p:cNvPicPr>
          <p:nvPr/>
        </p:nvPicPr>
        <p:blipFill>
          <a:blip r:embed="rId6"/>
          <a:stretch>
            <a:fillRect/>
          </a:stretch>
        </p:blipFill>
        <p:spPr>
          <a:xfrm>
            <a:off x="2491282" y="2345682"/>
            <a:ext cx="7276620" cy="4406312"/>
          </a:xfrm>
          <a:prstGeom prst="rect">
            <a:avLst/>
          </a:prstGeom>
        </p:spPr>
      </p:pic>
    </p:spTree>
    <p:extLst>
      <p:ext uri="{BB962C8B-B14F-4D97-AF65-F5344CB8AC3E}">
        <p14:creationId xmlns:p14="http://schemas.microsoft.com/office/powerpoint/2010/main" val="388023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159864" y="785127"/>
            <a:ext cx="3561309" cy="739424"/>
          </a:xfrm>
          <a:prstGeom prst="rect">
            <a:avLst/>
          </a:prstGeom>
          <a:noFill/>
        </p:spPr>
      </p:pic>
      <p:pic>
        <p:nvPicPr>
          <p:cNvPr id="3"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1301033" y="710805"/>
            <a:ext cx="4400086" cy="999186"/>
          </a:xfrm>
          <a:prstGeom prst="rect">
            <a:avLst/>
          </a:prstGeom>
        </p:spPr>
      </p:pic>
      <p:pic>
        <p:nvPicPr>
          <p:cNvPr id="4"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701118" y="710805"/>
            <a:ext cx="1336030" cy="888067"/>
          </a:xfrm>
          <a:prstGeom prst="rect">
            <a:avLst/>
          </a:prstGeom>
        </p:spPr>
      </p:pic>
      <p:sp>
        <p:nvSpPr>
          <p:cNvPr id="5"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1267227" y="6117891"/>
            <a:ext cx="2519741" cy="335382"/>
          </a:xfrm>
        </p:spPr>
        <p:txBody>
          <a:bodyPr/>
          <a:lstStyle/>
          <a:p>
            <a:fld id="{07229C9E-F7B3-8640-A9B4-30EE3DD4157C}" type="datetime1">
              <a:rPr lang="en-GB" smtClean="0"/>
              <a:t>15/05/2024</a:t>
            </a:fld>
            <a:endParaRPr lang="en-US"/>
          </a:p>
        </p:txBody>
      </p:sp>
      <p:sp>
        <p:nvSpPr>
          <p:cNvPr id="6"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a:xfrm>
            <a:off x="8406493" y="6117891"/>
            <a:ext cx="2519741" cy="335382"/>
          </a:xfrm>
        </p:spPr>
        <p:txBody>
          <a:bodyPr/>
          <a:lstStyle/>
          <a:p>
            <a:fld id="{4ACAD549-2A0F-1B4F-AFA8-46723A501129}" type="slidenum">
              <a:rPr lang="en-US" smtClean="0"/>
              <a:t>19</a:t>
            </a:fld>
            <a:endParaRPr lang="en-US"/>
          </a:p>
        </p:txBody>
      </p:sp>
      <p:sp>
        <p:nvSpPr>
          <p:cNvPr id="7" name="Content Placeholder 2">
            <a:extLst>
              <a:ext uri="{FF2B5EF4-FFF2-40B4-BE49-F238E27FC236}">
                <a16:creationId xmlns:a16="http://schemas.microsoft.com/office/drawing/2014/main" id="{83E1BE4F-8237-454B-9B6F-CEE3B38E951A}"/>
              </a:ext>
            </a:extLst>
          </p:cNvPr>
          <p:cNvSpPr txBox="1">
            <a:spLocks/>
          </p:cNvSpPr>
          <p:nvPr/>
        </p:nvSpPr>
        <p:spPr>
          <a:xfrm>
            <a:off x="1266497" y="2436866"/>
            <a:ext cx="9659006" cy="227485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3307" b="1" dirty="0">
              <a:solidFill>
                <a:srgbClr val="0070C0"/>
              </a:solidFill>
            </a:endParaRPr>
          </a:p>
          <a:p>
            <a:pPr marL="0" indent="0" algn="ctr">
              <a:buNone/>
            </a:pPr>
            <a:r>
              <a:rPr lang="es-MX" sz="4133" b="1" dirty="0"/>
              <a:t>La próxima sesión será el día</a:t>
            </a:r>
            <a:endParaRPr lang="es-MX" sz="2756" b="1" dirty="0">
              <a:solidFill>
                <a:srgbClr val="739D40"/>
              </a:solidFill>
            </a:endParaRPr>
          </a:p>
          <a:p>
            <a:pPr marL="0" indent="0" algn="ctr">
              <a:buNone/>
            </a:pPr>
            <a:r>
              <a:rPr lang="es-MX" sz="4593" b="1" u="sng" dirty="0">
                <a:solidFill>
                  <a:srgbClr val="739D40"/>
                </a:solidFill>
              </a:rPr>
              <a:t>-----Fecha-----</a:t>
            </a:r>
            <a:endParaRPr lang="en-US" sz="4593" b="1" u="sng" dirty="0">
              <a:solidFill>
                <a:srgbClr val="739D40"/>
              </a:solidFill>
            </a:endParaRPr>
          </a:p>
        </p:txBody>
      </p:sp>
    </p:spTree>
    <p:extLst>
      <p:ext uri="{BB962C8B-B14F-4D97-AF65-F5344CB8AC3E}">
        <p14:creationId xmlns:p14="http://schemas.microsoft.com/office/powerpoint/2010/main" val="3358729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2</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25883" y="1472560"/>
            <a:ext cx="11135637" cy="3293209"/>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r>
              <a:rPr lang="en-US" sz="6000" b="1" dirty="0">
                <a:solidFill>
                  <a:srgbClr val="0070C0"/>
                </a:solidFill>
              </a:rPr>
              <a:t>Sesión 4</a:t>
            </a: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109554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00475A-8536-D640-83C2-C3EDF96F5541}"/>
              </a:ext>
            </a:extLst>
          </p:cNvPr>
          <p:cNvSpPr>
            <a:spLocks noGrp="1"/>
          </p:cNvSpPr>
          <p:nvPr>
            <p:ph type="dt" sz="half" idx="10"/>
          </p:nvPr>
        </p:nvSpPr>
        <p:spPr/>
        <p:txBody>
          <a:bodyPr/>
          <a:lstStyle/>
          <a:p>
            <a:fld id="{C2A69087-6CD6-A247-B8BF-9271D0517BCF}" type="datetime1">
              <a:rPr lang="en-GB" smtClean="0">
                <a:solidFill>
                  <a:prstClr val="black">
                    <a:tint val="75000"/>
                  </a:prstClr>
                </a:solidFill>
              </a:rPr>
              <a:pPr/>
              <a:t>15/05/2024</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9A18185-7B34-6649-8143-AE4AF3D9CA8E}"/>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20</a:t>
            </a:fld>
            <a:endParaRPr lang="en-US">
              <a:solidFill>
                <a:prstClr val="black">
                  <a:tint val="75000"/>
                </a:prstClr>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24789" y="1830930"/>
            <a:ext cx="8742422" cy="434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id="{318CD21C-9A5F-B04C-A8E4-802C2FC2E58A}"/>
              </a:ext>
            </a:extLst>
          </p:cNvPr>
          <p:cNvSpPr txBox="1">
            <a:spLocks/>
          </p:cNvSpPr>
          <p:nvPr/>
        </p:nvSpPr>
        <p:spPr>
          <a:xfrm>
            <a:off x="838200" y="136525"/>
            <a:ext cx="10515600" cy="1062689"/>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FF0000"/>
              </a:solidFill>
            </a:endParaRPr>
          </a:p>
          <a:p>
            <a:r>
              <a:rPr lang="en-US" b="1" dirty="0"/>
              <a:t>Fin de la Sesión 4</a:t>
            </a:r>
          </a:p>
        </p:txBody>
      </p:sp>
    </p:spTree>
    <p:extLst>
      <p:ext uri="{BB962C8B-B14F-4D97-AF65-F5344CB8AC3E}">
        <p14:creationId xmlns:p14="http://schemas.microsoft.com/office/powerpoint/2010/main" val="233656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3E1BE4F-8237-454B-9B6F-CEE3B38E951A}"/>
              </a:ext>
            </a:extLst>
          </p:cNvPr>
          <p:cNvSpPr>
            <a:spLocks noGrp="1"/>
          </p:cNvSpPr>
          <p:nvPr>
            <p:ph idx="1"/>
          </p:nvPr>
        </p:nvSpPr>
        <p:spPr>
          <a:xfrm>
            <a:off x="218941" y="3387398"/>
            <a:ext cx="11754118" cy="2630423"/>
          </a:xfrm>
        </p:spPr>
        <p:txBody>
          <a:bodyPr>
            <a:normAutofit/>
          </a:bodyPr>
          <a:lstStyle/>
          <a:p>
            <a:pPr algn="just">
              <a:lnSpc>
                <a:spcPct val="100000"/>
              </a:lnSpc>
            </a:pPr>
            <a:r>
              <a:rPr lang="en-US" sz="2500" dirty="0"/>
              <a:t>Revisar el aprendizaje y comprensión del estudio en línea de las </a:t>
            </a:r>
            <a:r>
              <a:rPr lang="en-US" sz="2500" b="1" dirty="0"/>
              <a:t>Lecciones 5 y 6</a:t>
            </a:r>
            <a:r>
              <a:rPr lang="en-US" sz="2500" dirty="0"/>
              <a:t>: compartir inquietudes, dudas, problemas, preguntas, necesidades, etc. </a:t>
            </a:r>
          </a:p>
          <a:p>
            <a:pPr>
              <a:lnSpc>
                <a:spcPct val="100000"/>
              </a:lnSpc>
            </a:pPr>
            <a:r>
              <a:rPr lang="en-US" sz="2500" dirty="0"/>
              <a:t>Distinguir entre prevención y tratamiento.</a:t>
            </a:r>
          </a:p>
          <a:p>
            <a:pPr>
              <a:lnSpc>
                <a:spcPct val="100000"/>
              </a:lnSpc>
            </a:pPr>
            <a:r>
              <a:rPr lang="en-US" sz="2500" dirty="0"/>
              <a:t>Preparar las Lecciones en línea que se impartirán, antes de la próxima sesión.</a:t>
            </a:r>
          </a:p>
          <a:p>
            <a:pPr>
              <a:lnSpc>
                <a:spcPct val="100000"/>
              </a:lnSpc>
            </a:pPr>
            <a:r>
              <a:rPr lang="en-US" sz="2500" dirty="0"/>
              <a:t>Abordar cualquier problema, duda, preocupación y necesidad que surja del curso.</a:t>
            </a:r>
            <a:endParaRPr lang="en-US" sz="2500" b="1" dirty="0"/>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393356" y="6376294"/>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3</a:t>
            </a:fld>
            <a:endParaRPr lang="en-US">
              <a:solidFill>
                <a:prstClr val="black">
                  <a:tint val="75000"/>
                </a:prstClr>
              </a:solidFill>
            </a:endParaRPr>
          </a:p>
        </p:txBody>
      </p:sp>
      <p:sp>
        <p:nvSpPr>
          <p:cNvPr id="9" name="Rectángulo 8">
            <a:extLst>
              <a:ext uri="{FF2B5EF4-FFF2-40B4-BE49-F238E27FC236}">
                <a16:creationId xmlns:a16="http://schemas.microsoft.com/office/drawing/2014/main" id="{805E664D-7F53-2347-9EB5-4ABB761D1265}"/>
              </a:ext>
            </a:extLst>
          </p:cNvPr>
          <p:cNvSpPr/>
          <p:nvPr/>
        </p:nvSpPr>
        <p:spPr>
          <a:xfrm>
            <a:off x="4124562" y="2291124"/>
            <a:ext cx="3942875" cy="630942"/>
          </a:xfrm>
          <a:prstGeom prst="rect">
            <a:avLst/>
          </a:prstGeom>
        </p:spPr>
        <p:txBody>
          <a:bodyPr wrap="none">
            <a:spAutoFit/>
          </a:bodyPr>
          <a:lstStyle/>
          <a:p>
            <a:pPr algn="ctr"/>
            <a:r>
              <a:rPr lang="en-US" sz="3500" b="1" dirty="0">
                <a:solidFill>
                  <a:srgbClr val="0070C0"/>
                </a:solidFill>
              </a:rPr>
              <a:t>Sesión 4. Objetivos. </a:t>
            </a:r>
          </a:p>
        </p:txBody>
      </p:sp>
    </p:spTree>
    <p:extLst>
      <p:ext uri="{BB962C8B-B14F-4D97-AF65-F5344CB8AC3E}">
        <p14:creationId xmlns:p14="http://schemas.microsoft.com/office/powerpoint/2010/main" val="589465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638827" y="290375"/>
            <a:ext cx="10885259" cy="1325563"/>
          </a:xfrm>
        </p:spPr>
        <p:txBody>
          <a:bodyPr/>
          <a:lstStyle/>
          <a:p>
            <a:endParaRPr lang="en-US" dirty="0"/>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64738" y="469744"/>
            <a:ext cx="5000566"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68893" y="6395027"/>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4</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023818" y="2381820"/>
            <a:ext cx="9848774"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023818"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023818"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023818"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023818"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51" name="TextBox 50">
            <a:extLst>
              <a:ext uri="{FF2B5EF4-FFF2-40B4-BE49-F238E27FC236}">
                <a16:creationId xmlns:a16="http://schemas.microsoft.com/office/drawing/2014/main" id="{B5AE2163-F8B8-F648-9CC4-4A9CB173D44D}"/>
              </a:ext>
            </a:extLst>
          </p:cNvPr>
          <p:cNvSpPr txBox="1"/>
          <p:nvPr/>
        </p:nvSpPr>
        <p:spPr>
          <a:xfrm>
            <a:off x="1440493" y="1615940"/>
            <a:ext cx="9432100" cy="590931"/>
          </a:xfrm>
          <a:prstGeom prst="rect">
            <a:avLst/>
          </a:prstGeom>
          <a:noFill/>
        </p:spPr>
        <p:txBody>
          <a:bodyPr wrap="square" rtlCol="0">
            <a:spAutoFit/>
          </a:bodyPr>
          <a:lstStyle/>
          <a:p>
            <a:pPr algn="ctr">
              <a:lnSpc>
                <a:spcPct val="90000"/>
              </a:lnSpc>
              <a:spcBef>
                <a:spcPts val="1000"/>
              </a:spcBef>
            </a:pPr>
            <a:r>
              <a:rPr lang="en-US" sz="3600" b="1" dirty="0">
                <a:solidFill>
                  <a:srgbClr val="0070C0"/>
                </a:solidFill>
              </a:rPr>
              <a:t>Lección 5. Revisión</a:t>
            </a:r>
            <a:endParaRPr lang="en-US" sz="3600" b="1" dirty="0">
              <a:solidFill>
                <a:srgbClr val="00B050"/>
              </a:solidFill>
            </a:endParaRPr>
          </a:p>
        </p:txBody>
      </p:sp>
      <p:pic>
        <p:nvPicPr>
          <p:cNvPr id="11" name="Imagen 10">
            <a:extLst>
              <a:ext uri="{FF2B5EF4-FFF2-40B4-BE49-F238E27FC236}">
                <a16:creationId xmlns:a16="http://schemas.microsoft.com/office/drawing/2014/main" id="{40C83286-4379-634F-BD47-FA935C6E923D}"/>
              </a:ext>
            </a:extLst>
          </p:cNvPr>
          <p:cNvPicPr>
            <a:picLocks noChangeAspect="1"/>
          </p:cNvPicPr>
          <p:nvPr/>
        </p:nvPicPr>
        <p:blipFill>
          <a:blip r:embed="rId16"/>
          <a:stretch>
            <a:fillRect/>
          </a:stretch>
        </p:blipFill>
        <p:spPr>
          <a:xfrm>
            <a:off x="2258167" y="2293343"/>
            <a:ext cx="7675666" cy="4441315"/>
          </a:xfrm>
          <a:prstGeom prst="rect">
            <a:avLst/>
          </a:prstGeom>
        </p:spPr>
      </p:pic>
    </p:spTree>
    <p:extLst>
      <p:ext uri="{BB962C8B-B14F-4D97-AF65-F5344CB8AC3E}">
        <p14:creationId xmlns:p14="http://schemas.microsoft.com/office/powerpoint/2010/main" val="624585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5</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671945" y="1964021"/>
            <a:ext cx="10848109" cy="4108817"/>
          </a:xfrm>
          <a:prstGeom prst="rect">
            <a:avLst/>
          </a:prstGeom>
          <a:noFill/>
        </p:spPr>
        <p:txBody>
          <a:bodyPr wrap="square" rtlCol="0">
            <a:spAutoFit/>
          </a:bodyPr>
          <a:lstStyle/>
          <a:p>
            <a:pPr algn="ctr"/>
            <a:r>
              <a:rPr lang="en-US" sz="3600" b="1" dirty="0">
                <a:solidFill>
                  <a:srgbClr val="0070C0"/>
                </a:solidFill>
              </a:rPr>
              <a:t>Lección 5. Objetivos</a:t>
            </a:r>
          </a:p>
          <a:p>
            <a:pPr algn="ctr"/>
            <a:endParaRPr lang="en-US" sz="2500" b="1" dirty="0">
              <a:solidFill>
                <a:srgbClr val="0070C0"/>
              </a:solidFill>
            </a:endParaRPr>
          </a:p>
          <a:p>
            <a:pPr algn="ctr"/>
            <a:endParaRPr lang="en-US" sz="800" b="1" dirty="0">
              <a:solidFill>
                <a:srgbClr val="0070C0"/>
              </a:solidFill>
            </a:endParaRPr>
          </a:p>
          <a:p>
            <a:pPr marL="285750" indent="-285750">
              <a:buFont typeface="Arial" panose="020B0604020202020204" pitchFamily="34" charset="0"/>
              <a:buChar char="•"/>
            </a:pPr>
            <a:r>
              <a:rPr lang="en-US" sz="2400" dirty="0"/>
              <a:t> </a:t>
            </a:r>
            <a:r>
              <a:rPr lang="en-US" sz="2400" dirty="0" err="1"/>
              <a:t>Comprender</a:t>
            </a:r>
            <a:r>
              <a:rPr lang="en-US" sz="2400" dirty="0"/>
              <a:t> el valor de la prevención en la escuela.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 Identificar los objetivos de la prevención en la escuela.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Identificar los principios clave que sustentan la prevención en </a:t>
            </a:r>
            <a:r>
              <a:rPr lang="en-US" sz="2400" dirty="0" err="1"/>
              <a:t>el</a:t>
            </a:r>
            <a:r>
              <a:rPr lang="en-US" sz="2400" dirty="0"/>
              <a:t> </a:t>
            </a:r>
            <a:r>
              <a:rPr lang="en-US" sz="2400" dirty="0" err="1"/>
              <a:t>contexto</a:t>
            </a:r>
            <a:r>
              <a:rPr lang="en-US" sz="2400" dirty="0"/>
              <a:t> escolar.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Compartir ejemplos de buenas </a:t>
            </a:r>
            <a:r>
              <a:rPr lang="en-US" sz="2400" dirty="0" err="1"/>
              <a:t>prácticas</a:t>
            </a:r>
            <a:r>
              <a:rPr lang="en-US" sz="2400" dirty="0"/>
              <a:t> de prevención en la escuela.</a:t>
            </a:r>
          </a:p>
          <a:p>
            <a:endParaRPr lang="en-US" sz="2400" b="1" dirty="0">
              <a:solidFill>
                <a:srgbClr val="00B050"/>
              </a:solidFill>
            </a:endParaRPr>
          </a:p>
        </p:txBody>
      </p:sp>
    </p:spTree>
    <p:extLst>
      <p:ext uri="{BB962C8B-B14F-4D97-AF65-F5344CB8AC3E}">
        <p14:creationId xmlns:p14="http://schemas.microsoft.com/office/powerpoint/2010/main" val="82043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638827" y="290375"/>
            <a:ext cx="10885259" cy="1325563"/>
          </a:xfrm>
        </p:spPr>
        <p:txBody>
          <a:bodyPr/>
          <a:lstStyle/>
          <a:p>
            <a:endParaRPr lang="en-US" dirty="0"/>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64738" y="469744"/>
            <a:ext cx="5000566"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a:xfrm>
            <a:off x="373850" y="6385062"/>
            <a:ext cx="2743200" cy="365125"/>
          </a:xfrm>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6</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023818" y="2381820"/>
            <a:ext cx="9848774"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023818"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023818"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023818"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023818"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51" name="TextBox 50">
            <a:extLst>
              <a:ext uri="{FF2B5EF4-FFF2-40B4-BE49-F238E27FC236}">
                <a16:creationId xmlns:a16="http://schemas.microsoft.com/office/drawing/2014/main" id="{B5AE2163-F8B8-F648-9CC4-4A9CB173D44D}"/>
              </a:ext>
            </a:extLst>
          </p:cNvPr>
          <p:cNvSpPr txBox="1"/>
          <p:nvPr/>
        </p:nvSpPr>
        <p:spPr>
          <a:xfrm>
            <a:off x="1390964" y="1721235"/>
            <a:ext cx="9432100" cy="590931"/>
          </a:xfrm>
          <a:prstGeom prst="rect">
            <a:avLst/>
          </a:prstGeom>
          <a:noFill/>
        </p:spPr>
        <p:txBody>
          <a:bodyPr wrap="square" rtlCol="0">
            <a:spAutoFit/>
          </a:bodyPr>
          <a:lstStyle/>
          <a:p>
            <a:pPr algn="ctr">
              <a:lnSpc>
                <a:spcPct val="90000"/>
              </a:lnSpc>
              <a:spcBef>
                <a:spcPts val="1000"/>
              </a:spcBef>
            </a:pPr>
            <a:r>
              <a:rPr lang="en-US" sz="3600" b="1" dirty="0">
                <a:solidFill>
                  <a:srgbClr val="0070C0"/>
                </a:solidFill>
              </a:rPr>
              <a:t>Lección 6. Revisión.</a:t>
            </a:r>
            <a:endParaRPr lang="en-US" sz="3600" b="1" dirty="0">
              <a:solidFill>
                <a:srgbClr val="00B050"/>
              </a:solidFill>
            </a:endParaRPr>
          </a:p>
        </p:txBody>
      </p:sp>
      <p:pic>
        <p:nvPicPr>
          <p:cNvPr id="10" name="Imagen 9">
            <a:extLst>
              <a:ext uri="{FF2B5EF4-FFF2-40B4-BE49-F238E27FC236}">
                <a16:creationId xmlns:a16="http://schemas.microsoft.com/office/drawing/2014/main" id="{8B9D5750-998E-4445-931D-67B12AA0FF36}"/>
              </a:ext>
            </a:extLst>
          </p:cNvPr>
          <p:cNvPicPr>
            <a:picLocks noChangeAspect="1"/>
          </p:cNvPicPr>
          <p:nvPr/>
        </p:nvPicPr>
        <p:blipFill>
          <a:blip r:embed="rId16"/>
          <a:stretch>
            <a:fillRect/>
          </a:stretch>
        </p:blipFill>
        <p:spPr>
          <a:xfrm>
            <a:off x="2162281" y="2312166"/>
            <a:ext cx="7818423" cy="4438021"/>
          </a:xfrm>
          <a:prstGeom prst="rect">
            <a:avLst/>
          </a:prstGeom>
        </p:spPr>
      </p:pic>
    </p:spTree>
    <p:extLst>
      <p:ext uri="{BB962C8B-B14F-4D97-AF65-F5344CB8AC3E}">
        <p14:creationId xmlns:p14="http://schemas.microsoft.com/office/powerpoint/2010/main" val="3767485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7</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20072" y="2175039"/>
            <a:ext cx="11351856" cy="3123932"/>
          </a:xfrm>
          <a:prstGeom prst="rect">
            <a:avLst/>
          </a:prstGeom>
          <a:noFill/>
        </p:spPr>
        <p:txBody>
          <a:bodyPr wrap="square" rtlCol="0">
            <a:spAutoFit/>
          </a:bodyPr>
          <a:lstStyle/>
          <a:p>
            <a:pPr algn="ctr"/>
            <a:r>
              <a:rPr lang="en-US" sz="3600" b="1" dirty="0">
                <a:solidFill>
                  <a:srgbClr val="0070C0"/>
                </a:solidFill>
              </a:rPr>
              <a:t>Lectura 6. Objetivos.</a:t>
            </a:r>
            <a:endParaRPr lang="en-US" sz="1600" b="1" dirty="0">
              <a:solidFill>
                <a:srgbClr val="0070C0"/>
              </a:solidFill>
            </a:endParaRPr>
          </a:p>
          <a:p>
            <a:pPr algn="ctr"/>
            <a:endParaRPr lang="en-US" sz="1600" b="1" dirty="0">
              <a:solidFill>
                <a:srgbClr val="0070C0"/>
              </a:solidFill>
            </a:endParaRPr>
          </a:p>
          <a:p>
            <a:pPr algn="ctr"/>
            <a:endParaRPr lang="en-US" sz="1600" b="1" dirty="0">
              <a:solidFill>
                <a:srgbClr val="0070C0"/>
              </a:solidFill>
            </a:endParaRPr>
          </a:p>
          <a:p>
            <a:r>
              <a:rPr lang="it-IT" sz="900" dirty="0">
                <a:solidFill>
                  <a:prstClr val="black"/>
                </a:solidFill>
              </a:rPr>
              <a:t> </a:t>
            </a:r>
            <a:endParaRPr lang="en-US" sz="900" dirty="0">
              <a:solidFill>
                <a:srgbClr val="00B050"/>
              </a:solidFill>
            </a:endParaRPr>
          </a:p>
          <a:p>
            <a:pPr fontAlgn="base">
              <a:buFont typeface="Arial"/>
              <a:buChar char="•"/>
            </a:pPr>
            <a:r>
              <a:rPr lang="en-US" sz="2400" dirty="0"/>
              <a:t> Entender cómo el lugar de </a:t>
            </a:r>
            <a:r>
              <a:rPr lang="en-US" sz="2400" dirty="0" err="1"/>
              <a:t>trabajo</a:t>
            </a:r>
            <a:r>
              <a:rPr lang="en-US" sz="2400" dirty="0"/>
              <a:t> </a:t>
            </a:r>
            <a:r>
              <a:rPr lang="en-US" sz="2400" dirty="0" err="1"/>
              <a:t>afecta</a:t>
            </a:r>
            <a:r>
              <a:rPr lang="en-US" sz="2400" dirty="0"/>
              <a:t> el uso de sustancias de los trabajadores.  </a:t>
            </a:r>
          </a:p>
          <a:p>
            <a:pPr fontAlgn="base">
              <a:buFont typeface="Arial"/>
              <a:buChar char="•"/>
            </a:pPr>
            <a:endParaRPr lang="en-US" sz="2400" dirty="0"/>
          </a:p>
          <a:p>
            <a:pPr fontAlgn="base">
              <a:buFont typeface="Arial"/>
              <a:buChar char="•"/>
            </a:pPr>
            <a:r>
              <a:rPr lang="en-US" sz="2400" dirty="0"/>
              <a:t> </a:t>
            </a:r>
            <a:r>
              <a:rPr lang="en-US" sz="2400" dirty="0" err="1"/>
              <a:t>Explicar</a:t>
            </a:r>
            <a:r>
              <a:rPr lang="en-US" sz="2400" dirty="0"/>
              <a:t> </a:t>
            </a:r>
            <a:r>
              <a:rPr lang="en-US" sz="2400" dirty="0" err="1"/>
              <a:t>en</a:t>
            </a:r>
            <a:r>
              <a:rPr lang="en-US" sz="2400" dirty="0"/>
              <a:t> </a:t>
            </a:r>
            <a:r>
              <a:rPr lang="en-US" sz="2400" dirty="0" err="1"/>
              <a:t>qué</a:t>
            </a:r>
            <a:r>
              <a:rPr lang="en-US" sz="2400" dirty="0"/>
              <a:t> </a:t>
            </a:r>
            <a:r>
              <a:rPr lang="en-US" sz="2400" dirty="0" err="1"/>
              <a:t>consiste</a:t>
            </a:r>
            <a:r>
              <a:rPr lang="en-US" sz="2400" dirty="0"/>
              <a:t> la prevención en </a:t>
            </a:r>
            <a:r>
              <a:rPr lang="en-US" sz="2400" dirty="0" err="1"/>
              <a:t>el</a:t>
            </a:r>
            <a:r>
              <a:rPr lang="en-US" sz="2400" dirty="0"/>
              <a:t> </a:t>
            </a:r>
            <a:r>
              <a:rPr lang="en-US" sz="2400" dirty="0" err="1"/>
              <a:t>trabajo</a:t>
            </a:r>
            <a:r>
              <a:rPr lang="en-US" sz="2400" dirty="0"/>
              <a:t>.</a:t>
            </a:r>
          </a:p>
          <a:p>
            <a:pPr fontAlgn="base">
              <a:buFont typeface="Arial"/>
              <a:buChar char="•"/>
            </a:pPr>
            <a:endParaRPr lang="en-US" sz="2400" dirty="0"/>
          </a:p>
          <a:p>
            <a:pPr fontAlgn="base">
              <a:buFont typeface="Arial"/>
              <a:buChar char="•"/>
            </a:pPr>
            <a:r>
              <a:rPr lang="en-US" sz="2400" dirty="0"/>
              <a:t> Compartir ejemplos de buenas </a:t>
            </a:r>
            <a:r>
              <a:rPr lang="en-US" sz="2400" dirty="0" err="1"/>
              <a:t>prácticas</a:t>
            </a:r>
            <a:r>
              <a:rPr lang="en-US" sz="2400" dirty="0"/>
              <a:t> de prevención en el lugar de trabajo.</a:t>
            </a:r>
          </a:p>
        </p:txBody>
      </p:sp>
    </p:spTree>
    <p:extLst>
      <p:ext uri="{BB962C8B-B14F-4D97-AF65-F5344CB8AC3E}">
        <p14:creationId xmlns:p14="http://schemas.microsoft.com/office/powerpoint/2010/main" val="435075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a:xfrm>
            <a:off x="638827" y="290375"/>
            <a:ext cx="10885259" cy="1325563"/>
          </a:xfrm>
        </p:spPr>
        <p:txBody>
          <a:bodyPr/>
          <a:lstStyle/>
          <a:p>
            <a:endParaRPr lang="en-US" dirty="0"/>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664738" y="469744"/>
            <a:ext cx="5000566"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dirty="0">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8</a:t>
            </a:fld>
            <a:endParaRPr lang="en-US">
              <a:solidFill>
                <a:prstClr val="black">
                  <a:tint val="75000"/>
                </a:prstClr>
              </a:solidFill>
            </a:endParaRPr>
          </a:p>
        </p:txBody>
      </p:sp>
      <p:sp>
        <p:nvSpPr>
          <p:cNvPr id="30" name="Rectangle 20">
            <a:hlinkClick r:id="rId6"/>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rId7"/>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rId8"/>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rId9"/>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rId10"/>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rId11"/>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rId12"/>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rId13"/>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rId14"/>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0" name="Rectangle 32">
            <a:extLst>
              <a:ext uri="{FF2B5EF4-FFF2-40B4-BE49-F238E27FC236}">
                <a16:creationId xmlns:a16="http://schemas.microsoft.com/office/drawing/2014/main" id="{39280AE6-9661-3B43-87E8-3A29D7D1173C}"/>
              </a:ext>
            </a:extLst>
          </p:cNvPr>
          <p:cNvSpPr>
            <a:spLocks noChangeArrowheads="1"/>
          </p:cNvSpPr>
          <p:nvPr/>
        </p:nvSpPr>
        <p:spPr bwMode="auto">
          <a:xfrm>
            <a:off x="1023818" y="2381820"/>
            <a:ext cx="9848774" cy="113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2" tIns="25392" rIns="-9522"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br>
              <a:rPr lang="en-US" altLang="en-US" sz="1200" b="1"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hlinkClick r:id="rId15"/>
              </a:rPr>
            </a:br>
            <a:endParaRPr lang="en-US" altLang="en-US" sz="3000" dirty="0">
              <a:solidFill>
                <a:schemeClr val="accent5"/>
              </a:solidFill>
              <a:latin typeface="+mn-lt"/>
            </a:endParaRPr>
          </a:p>
          <a:p>
            <a:endParaRPr lang="en-US" altLang="en-US" sz="3000" dirty="0">
              <a:solidFill>
                <a:srgbClr val="00B050"/>
              </a:solidFill>
              <a:latin typeface="+mn-lt"/>
            </a:endParaRPr>
          </a:p>
        </p:txBody>
      </p:sp>
      <p:sp>
        <p:nvSpPr>
          <p:cNvPr id="42" name="Rectangle 34">
            <a:extLst>
              <a:ext uri="{FF2B5EF4-FFF2-40B4-BE49-F238E27FC236}">
                <a16:creationId xmlns:a16="http://schemas.microsoft.com/office/drawing/2014/main" id="{8F9FD3A3-7849-D54C-A075-78B5B188A89E}"/>
              </a:ext>
            </a:extLst>
          </p:cNvPr>
          <p:cNvSpPr>
            <a:spLocks noChangeArrowheads="1"/>
          </p:cNvSpPr>
          <p:nvPr/>
        </p:nvSpPr>
        <p:spPr bwMode="auto">
          <a:xfrm>
            <a:off x="1023818" y="360217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dirty="0">
              <a:solidFill>
                <a:prstClr val="black"/>
              </a:solidFill>
            </a:endParaRPr>
          </a:p>
        </p:txBody>
      </p:sp>
      <p:sp>
        <p:nvSpPr>
          <p:cNvPr id="46" name="Rectangle 38">
            <a:extLst>
              <a:ext uri="{FF2B5EF4-FFF2-40B4-BE49-F238E27FC236}">
                <a16:creationId xmlns:a16="http://schemas.microsoft.com/office/drawing/2014/main" id="{BF2ECDC8-900C-3F44-9825-B3E7A7C2D9F4}"/>
              </a:ext>
            </a:extLst>
          </p:cNvPr>
          <p:cNvSpPr>
            <a:spLocks noChangeArrowheads="1"/>
          </p:cNvSpPr>
          <p:nvPr/>
        </p:nvSpPr>
        <p:spPr bwMode="auto">
          <a:xfrm>
            <a:off x="1023818" y="47290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7" name="Rectangle 39">
            <a:extLst>
              <a:ext uri="{FF2B5EF4-FFF2-40B4-BE49-F238E27FC236}">
                <a16:creationId xmlns:a16="http://schemas.microsoft.com/office/drawing/2014/main" id="{DE4A0A2D-0521-414C-909B-D78477366831}"/>
              </a:ext>
            </a:extLst>
          </p:cNvPr>
          <p:cNvSpPr>
            <a:spLocks noChangeArrowheads="1"/>
          </p:cNvSpPr>
          <p:nvPr/>
        </p:nvSpPr>
        <p:spPr bwMode="auto">
          <a:xfrm>
            <a:off x="1023818" y="50338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49" name="Rectangle 41">
            <a:extLst>
              <a:ext uri="{FF2B5EF4-FFF2-40B4-BE49-F238E27FC236}">
                <a16:creationId xmlns:a16="http://schemas.microsoft.com/office/drawing/2014/main" id="{C188B322-FE0B-6C43-8DC6-014C0EAD9312}"/>
              </a:ext>
            </a:extLst>
          </p:cNvPr>
          <p:cNvSpPr>
            <a:spLocks noChangeArrowheads="1"/>
          </p:cNvSpPr>
          <p:nvPr/>
        </p:nvSpPr>
        <p:spPr bwMode="auto">
          <a:xfrm>
            <a:off x="1023818" y="5643440"/>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endParaRPr lang="en-US" altLang="en-US" sz="1200" dirty="0">
              <a:solidFill>
                <a:prstClr val="black"/>
              </a:solidFill>
            </a:endParaRPr>
          </a:p>
          <a:p>
            <a:endParaRPr lang="en-US" altLang="en-US" dirty="0">
              <a:solidFill>
                <a:prstClr val="black"/>
              </a:solidFill>
            </a:endParaRPr>
          </a:p>
        </p:txBody>
      </p:sp>
      <p:sp>
        <p:nvSpPr>
          <p:cNvPr id="51" name="TextBox 50">
            <a:extLst>
              <a:ext uri="{FF2B5EF4-FFF2-40B4-BE49-F238E27FC236}">
                <a16:creationId xmlns:a16="http://schemas.microsoft.com/office/drawing/2014/main" id="{B5AE2163-F8B8-F648-9CC4-4A9CB173D44D}"/>
              </a:ext>
            </a:extLst>
          </p:cNvPr>
          <p:cNvSpPr txBox="1"/>
          <p:nvPr/>
        </p:nvSpPr>
        <p:spPr>
          <a:xfrm>
            <a:off x="964573" y="1969930"/>
            <a:ext cx="10233766" cy="1328569"/>
          </a:xfrm>
          <a:prstGeom prst="rect">
            <a:avLst/>
          </a:prstGeom>
          <a:noFill/>
        </p:spPr>
        <p:txBody>
          <a:bodyPr wrap="square" rtlCol="0">
            <a:spAutoFit/>
          </a:bodyPr>
          <a:lstStyle/>
          <a:p>
            <a:pPr algn="ctr">
              <a:lnSpc>
                <a:spcPct val="90000"/>
              </a:lnSpc>
              <a:spcBef>
                <a:spcPts val="1000"/>
              </a:spcBef>
            </a:pPr>
            <a:endParaRPr lang="en-US" sz="800" b="1" dirty="0">
              <a:solidFill>
                <a:srgbClr val="0070C0"/>
              </a:solidFill>
            </a:endParaRPr>
          </a:p>
          <a:p>
            <a:pPr algn="ctr">
              <a:lnSpc>
                <a:spcPct val="90000"/>
              </a:lnSpc>
              <a:spcBef>
                <a:spcPts val="1000"/>
              </a:spcBef>
            </a:pPr>
            <a:r>
              <a:rPr lang="en-US" sz="3600" b="1" dirty="0">
                <a:solidFill>
                  <a:srgbClr val="0370C0"/>
                </a:solidFill>
              </a:rPr>
              <a:t>Actividad: Vamos a discutir sobre lo que aprendimos de las Lecciones 5 y 6</a:t>
            </a:r>
          </a:p>
        </p:txBody>
      </p:sp>
      <p:sp>
        <p:nvSpPr>
          <p:cNvPr id="24" name="Rettangolo 2">
            <a:extLst>
              <a:ext uri="{FF2B5EF4-FFF2-40B4-BE49-F238E27FC236}">
                <a16:creationId xmlns:a16="http://schemas.microsoft.com/office/drawing/2014/main" id="{D0FA5962-3B26-A048-9C2A-71CEA2441DFA}"/>
              </a:ext>
            </a:extLst>
          </p:cNvPr>
          <p:cNvSpPr/>
          <p:nvPr/>
        </p:nvSpPr>
        <p:spPr>
          <a:xfrm>
            <a:off x="1114467" y="3429000"/>
            <a:ext cx="9162790" cy="2708434"/>
          </a:xfrm>
          <a:prstGeom prst="rect">
            <a:avLst/>
          </a:prstGeom>
        </p:spPr>
        <p:txBody>
          <a:bodyPr wrap="square">
            <a:spAutoFit/>
          </a:bodyPr>
          <a:lstStyle/>
          <a:p>
            <a:r>
              <a:rPr lang="en-US" sz="2400" dirty="0">
                <a:solidFill>
                  <a:srgbClr val="00B050"/>
                </a:solidFill>
              </a:rPr>
              <a:t>Grupos de discusión</a:t>
            </a:r>
          </a:p>
          <a:p>
            <a:endParaRPr lang="es-MX" sz="2400" dirty="0"/>
          </a:p>
          <a:p>
            <a:pPr marL="342900" indent="-342900">
              <a:buFont typeface="Arial" pitchFamily="34" charset="0"/>
              <a:buChar char="•"/>
            </a:pPr>
            <a:r>
              <a:rPr lang="es-MX" sz="2400" dirty="0"/>
              <a:t>¿Qué aprendiste de las Lecciones? </a:t>
            </a:r>
          </a:p>
          <a:p>
            <a:pPr marL="342900" indent="-342900">
              <a:buFont typeface="Arial" pitchFamily="34" charset="0"/>
              <a:buChar char="•"/>
            </a:pPr>
            <a:r>
              <a:rPr lang="es-MX" sz="2400" dirty="0"/>
              <a:t>¿Qué fue nuevo para ti? </a:t>
            </a:r>
          </a:p>
          <a:p>
            <a:pPr marL="342900" indent="-342900">
              <a:buFont typeface="Arial" pitchFamily="34" charset="0"/>
              <a:buChar char="•"/>
            </a:pPr>
            <a:r>
              <a:rPr lang="es-MX" sz="2400" dirty="0"/>
              <a:t>¿Qué llamó tu atención? </a:t>
            </a:r>
          </a:p>
          <a:p>
            <a:pPr marL="342900" indent="-342900">
              <a:buFont typeface="Arial" pitchFamily="34" charset="0"/>
              <a:buChar char="•"/>
            </a:pPr>
            <a:r>
              <a:rPr lang="es-MX" sz="2400" dirty="0"/>
              <a:t>¿Qué no quedó claro? </a:t>
            </a:r>
          </a:p>
          <a:p>
            <a:pPr marL="342900" indent="-342900">
              <a:buFont typeface="Arial" pitchFamily="34" charset="0"/>
              <a:buChar char="•"/>
            </a:pPr>
            <a:r>
              <a:rPr lang="es-MX" sz="2400" dirty="0"/>
              <a:t>¿Qué dudas o preguntas surgieron? </a:t>
            </a:r>
          </a:p>
        </p:txBody>
      </p:sp>
    </p:spTree>
    <p:extLst>
      <p:ext uri="{BB962C8B-B14F-4D97-AF65-F5344CB8AC3E}">
        <p14:creationId xmlns:p14="http://schemas.microsoft.com/office/powerpoint/2010/main" val="2926601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9A03-29B6-F341-B22F-7D4E99C20431}"/>
              </a:ext>
            </a:extLst>
          </p:cNvPr>
          <p:cNvSpPr>
            <a:spLocks noGrp="1"/>
          </p:cNvSpPr>
          <p:nvPr>
            <p:ph type="title"/>
          </p:nvPr>
        </p:nvSpPr>
        <p:spPr/>
        <p:txBody>
          <a:bodyPr/>
          <a:lstStyle/>
          <a:p>
            <a:r>
              <a:rPr lang="en-US" dirty="0"/>
              <a:t>I</a:t>
            </a:r>
          </a:p>
        </p:txBody>
      </p:sp>
      <p:pic>
        <p:nvPicPr>
          <p:cNvPr id="4" name="Picture 3" descr="A picture containing clipart&#10;&#10;Description automatically generated">
            <a:extLst>
              <a:ext uri="{FF2B5EF4-FFF2-40B4-BE49-F238E27FC236}">
                <a16:creationId xmlns:a16="http://schemas.microsoft.com/office/drawing/2014/main" id="{637417D9-E46D-5643-8FDD-CE2322306FBD}"/>
              </a:ext>
            </a:extLst>
          </p:cNvPr>
          <p:cNvPicPr/>
          <p:nvPr/>
        </p:nvPicPr>
        <p:blipFill>
          <a:blip r:embed="rId3">
            <a:extLst>
              <a:ext uri="{28A0092B-C50C-407E-A947-70E740481C1C}">
                <a14:useLocalDpi xmlns:a14="http://schemas.microsoft.com/office/drawing/2010/main"/>
              </a:ext>
            </a:extLst>
          </a:blip>
          <a:stretch>
            <a:fillRect/>
          </a:stretch>
        </p:blipFill>
        <p:spPr bwMode="auto">
          <a:xfrm>
            <a:off x="7253416" y="550658"/>
            <a:ext cx="3877138" cy="804999"/>
          </a:xfrm>
          <a:prstGeom prst="rect">
            <a:avLst/>
          </a:prstGeom>
          <a:noFill/>
        </p:spPr>
      </p:pic>
      <p:pic>
        <p:nvPicPr>
          <p:cNvPr id="5" name="Picture 4" descr="A picture containing shape&#10;&#10;Description automatically generated">
            <a:extLst>
              <a:ext uri="{FF2B5EF4-FFF2-40B4-BE49-F238E27FC236}">
                <a16:creationId xmlns:a16="http://schemas.microsoft.com/office/drawing/2014/main" id="{41C6EE15-CF19-CE4B-9908-C66C21A17BA1}"/>
              </a:ext>
            </a:extLst>
          </p:cNvPr>
          <p:cNvPicPr>
            <a:picLocks noChangeAspect="1"/>
          </p:cNvPicPr>
          <p:nvPr/>
        </p:nvPicPr>
        <p:blipFill>
          <a:blip r:embed="rId4"/>
          <a:stretch>
            <a:fillRect/>
          </a:stretch>
        </p:blipFill>
        <p:spPr>
          <a:xfrm>
            <a:off x="741406" y="264362"/>
            <a:ext cx="4790301" cy="1087797"/>
          </a:xfrm>
          <a:prstGeom prst="rect">
            <a:avLst/>
          </a:prstGeom>
        </p:spPr>
      </p:pic>
      <p:pic>
        <p:nvPicPr>
          <p:cNvPr id="6" name="Picture 5" descr="Logo, company name&#10;&#10;Description automatically generated">
            <a:extLst>
              <a:ext uri="{FF2B5EF4-FFF2-40B4-BE49-F238E27FC236}">
                <a16:creationId xmlns:a16="http://schemas.microsoft.com/office/drawing/2014/main" id="{F5F60F02-7D47-E847-8877-ABE1B5CD63FD}"/>
              </a:ext>
            </a:extLst>
          </p:cNvPr>
          <p:cNvPicPr>
            <a:picLocks noChangeAspect="1"/>
          </p:cNvPicPr>
          <p:nvPr/>
        </p:nvPicPr>
        <p:blipFill>
          <a:blip r:embed="rId5"/>
          <a:stretch>
            <a:fillRect/>
          </a:stretch>
        </p:blipFill>
        <p:spPr>
          <a:xfrm>
            <a:off x="5665304" y="469745"/>
            <a:ext cx="1454514" cy="966824"/>
          </a:xfrm>
          <a:prstGeom prst="rect">
            <a:avLst/>
          </a:prstGeom>
        </p:spPr>
      </p:pic>
      <p:sp>
        <p:nvSpPr>
          <p:cNvPr id="7" name="Date Placeholder 6">
            <a:extLst>
              <a:ext uri="{FF2B5EF4-FFF2-40B4-BE49-F238E27FC236}">
                <a16:creationId xmlns:a16="http://schemas.microsoft.com/office/drawing/2014/main" id="{AF08012B-D9FD-2740-B762-E5B8F06FCFA5}"/>
              </a:ext>
            </a:extLst>
          </p:cNvPr>
          <p:cNvSpPr>
            <a:spLocks noGrp="1"/>
          </p:cNvSpPr>
          <p:nvPr>
            <p:ph type="dt" sz="half" idx="10"/>
          </p:nvPr>
        </p:nvSpPr>
        <p:spPr/>
        <p:txBody>
          <a:bodyPr/>
          <a:lstStyle/>
          <a:p>
            <a:fld id="{07229C9E-F7B3-8640-A9B4-30EE3DD4157C}" type="datetime1">
              <a:rPr lang="en-GB" smtClean="0">
                <a:solidFill>
                  <a:prstClr val="black">
                    <a:tint val="75000"/>
                  </a:prstClr>
                </a:solidFill>
              </a:rPr>
              <a:pPr/>
              <a:t>15/05/2024</a:t>
            </a:fld>
            <a:endParaRPr lang="en-US">
              <a:solidFill>
                <a:prstClr val="black">
                  <a:tint val="75000"/>
                </a:prstClr>
              </a:solidFill>
            </a:endParaRPr>
          </a:p>
        </p:txBody>
      </p:sp>
      <p:sp>
        <p:nvSpPr>
          <p:cNvPr id="8" name="Slide Number Placeholder 7">
            <a:extLst>
              <a:ext uri="{FF2B5EF4-FFF2-40B4-BE49-F238E27FC236}">
                <a16:creationId xmlns:a16="http://schemas.microsoft.com/office/drawing/2014/main" id="{8B270AA4-8F1D-4844-8A09-7CA948D74B78}"/>
              </a:ext>
            </a:extLst>
          </p:cNvPr>
          <p:cNvSpPr>
            <a:spLocks noGrp="1"/>
          </p:cNvSpPr>
          <p:nvPr>
            <p:ph type="sldNum" sz="quarter" idx="12"/>
          </p:nvPr>
        </p:nvSpPr>
        <p:spPr/>
        <p:txBody>
          <a:bodyPr/>
          <a:lstStyle/>
          <a:p>
            <a:fld id="{4ACAD549-2A0F-1B4F-AFA8-46723A501129}" type="slidenum">
              <a:rPr lang="en-US" smtClean="0">
                <a:solidFill>
                  <a:prstClr val="black">
                    <a:tint val="75000"/>
                  </a:prstClr>
                </a:solidFill>
              </a:rPr>
              <a:pPr/>
              <a:t>9</a:t>
            </a:fld>
            <a:endParaRPr lang="en-US">
              <a:solidFill>
                <a:prstClr val="black">
                  <a:tint val="75000"/>
                </a:prstClr>
              </a:solidFill>
            </a:endParaRPr>
          </a:p>
        </p:txBody>
      </p:sp>
      <p:sp>
        <p:nvSpPr>
          <p:cNvPr id="30" name="Rectangle 20">
            <a:hlinkClick r:id="" action="ppaction://noaction"/>
            <a:extLst>
              <a:ext uri="{FF2B5EF4-FFF2-40B4-BE49-F238E27FC236}">
                <a16:creationId xmlns:a16="http://schemas.microsoft.com/office/drawing/2014/main" id="{D02AD0F9-031A-7544-88BC-91468AD5AD6C}"/>
              </a:ext>
            </a:extLst>
          </p:cNvPr>
          <p:cNvSpPr>
            <a:spLocks noChangeAspect="1" noChangeArrowheads="1"/>
          </p:cNvSpPr>
          <p:nvPr/>
        </p:nvSpPr>
        <p:spPr bwMode="auto">
          <a:xfrm>
            <a:off x="1023818" y="3177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1" name="Rectangle 18">
            <a:hlinkClick r:id="" action="ppaction://noaction"/>
            <a:extLst>
              <a:ext uri="{FF2B5EF4-FFF2-40B4-BE49-F238E27FC236}">
                <a16:creationId xmlns:a16="http://schemas.microsoft.com/office/drawing/2014/main" id="{4DC73A40-F711-4A4F-862B-1EC612A3696E}"/>
              </a:ext>
            </a:extLst>
          </p:cNvPr>
          <p:cNvSpPr>
            <a:spLocks noChangeAspect="1" noChangeArrowheads="1"/>
          </p:cNvSpPr>
          <p:nvPr/>
        </p:nvSpPr>
        <p:spPr bwMode="auto">
          <a:xfrm>
            <a:off x="1023818" y="3482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2" name="Rectangle 16">
            <a:hlinkClick r:id="" action="ppaction://noaction"/>
            <a:extLst>
              <a:ext uri="{FF2B5EF4-FFF2-40B4-BE49-F238E27FC236}">
                <a16:creationId xmlns:a16="http://schemas.microsoft.com/office/drawing/2014/main" id="{B9CC2B28-1453-284A-81F6-BBDCCDE5ACE8}"/>
              </a:ext>
            </a:extLst>
          </p:cNvPr>
          <p:cNvSpPr>
            <a:spLocks noChangeAspect="1" noChangeArrowheads="1"/>
          </p:cNvSpPr>
          <p:nvPr/>
        </p:nvSpPr>
        <p:spPr bwMode="auto">
          <a:xfrm>
            <a:off x="1023818" y="3786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3" name="Rectangle 14">
            <a:hlinkClick r:id="" action="ppaction://noaction"/>
            <a:extLst>
              <a:ext uri="{FF2B5EF4-FFF2-40B4-BE49-F238E27FC236}">
                <a16:creationId xmlns:a16="http://schemas.microsoft.com/office/drawing/2014/main" id="{C7AB5E10-8B18-7C45-9E50-A4FF1CF96FF9}"/>
              </a:ext>
            </a:extLst>
          </p:cNvPr>
          <p:cNvSpPr>
            <a:spLocks noChangeAspect="1" noChangeArrowheads="1"/>
          </p:cNvSpPr>
          <p:nvPr/>
        </p:nvSpPr>
        <p:spPr bwMode="auto">
          <a:xfrm>
            <a:off x="1023818" y="4091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4" name="Rectangle 12">
            <a:hlinkClick r:id="" action="ppaction://noaction"/>
            <a:extLst>
              <a:ext uri="{FF2B5EF4-FFF2-40B4-BE49-F238E27FC236}">
                <a16:creationId xmlns:a16="http://schemas.microsoft.com/office/drawing/2014/main" id="{20776524-F4C7-3345-B2CC-97DBE6E8395D}"/>
              </a:ext>
            </a:extLst>
          </p:cNvPr>
          <p:cNvSpPr>
            <a:spLocks noChangeAspect="1" noChangeArrowheads="1"/>
          </p:cNvSpPr>
          <p:nvPr/>
        </p:nvSpPr>
        <p:spPr bwMode="auto">
          <a:xfrm>
            <a:off x="1023818" y="4396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5" name="Rectangle 10">
            <a:hlinkClick r:id="" action="ppaction://noaction"/>
            <a:extLst>
              <a:ext uri="{FF2B5EF4-FFF2-40B4-BE49-F238E27FC236}">
                <a16:creationId xmlns:a16="http://schemas.microsoft.com/office/drawing/2014/main" id="{2BF36128-8131-A24D-A9D4-3E8A07874A98}"/>
              </a:ext>
            </a:extLst>
          </p:cNvPr>
          <p:cNvSpPr>
            <a:spLocks noChangeAspect="1" noChangeArrowheads="1"/>
          </p:cNvSpPr>
          <p:nvPr/>
        </p:nvSpPr>
        <p:spPr bwMode="auto">
          <a:xfrm>
            <a:off x="1023818" y="4701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6" name="Rectangle 8">
            <a:hlinkClick r:id="" action="ppaction://noaction"/>
            <a:extLst>
              <a:ext uri="{FF2B5EF4-FFF2-40B4-BE49-F238E27FC236}">
                <a16:creationId xmlns:a16="http://schemas.microsoft.com/office/drawing/2014/main" id="{FFF414F6-BE4C-DF43-ADB0-ADC5FBA6C7BB}"/>
              </a:ext>
            </a:extLst>
          </p:cNvPr>
          <p:cNvSpPr>
            <a:spLocks noChangeAspect="1" noChangeArrowheads="1"/>
          </p:cNvSpPr>
          <p:nvPr/>
        </p:nvSpPr>
        <p:spPr bwMode="auto">
          <a:xfrm>
            <a:off x="1023818" y="500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7" name="Rectangle 6">
            <a:hlinkClick r:id="" action="ppaction://noaction"/>
            <a:extLst>
              <a:ext uri="{FF2B5EF4-FFF2-40B4-BE49-F238E27FC236}">
                <a16:creationId xmlns:a16="http://schemas.microsoft.com/office/drawing/2014/main" id="{AC213D19-B634-7344-9B7C-618C8E53A733}"/>
              </a:ext>
            </a:extLst>
          </p:cNvPr>
          <p:cNvSpPr>
            <a:spLocks noChangeAspect="1" noChangeArrowheads="1"/>
          </p:cNvSpPr>
          <p:nvPr/>
        </p:nvSpPr>
        <p:spPr bwMode="auto">
          <a:xfrm>
            <a:off x="1023818" y="5310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8" name="Rectangle 3">
            <a:hlinkClick r:id="" action="ppaction://noaction"/>
            <a:extLst>
              <a:ext uri="{FF2B5EF4-FFF2-40B4-BE49-F238E27FC236}">
                <a16:creationId xmlns:a16="http://schemas.microsoft.com/office/drawing/2014/main" id="{43F04D05-72B1-224B-B561-00F72FA217E6}"/>
              </a:ext>
            </a:extLst>
          </p:cNvPr>
          <p:cNvSpPr>
            <a:spLocks noChangeAspect="1" noChangeArrowheads="1"/>
          </p:cNvSpPr>
          <p:nvPr/>
        </p:nvSpPr>
        <p:spPr bwMode="auto">
          <a:xfrm>
            <a:off x="1023818" y="5615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 name="Rectangle 1">
            <a:hlinkClick r:id="" action="ppaction://noaction"/>
            <a:extLst>
              <a:ext uri="{FF2B5EF4-FFF2-40B4-BE49-F238E27FC236}">
                <a16:creationId xmlns:a16="http://schemas.microsoft.com/office/drawing/2014/main" id="{5ABCBDE0-79ED-BE49-9EB9-72F60438E523}"/>
              </a:ext>
            </a:extLst>
          </p:cNvPr>
          <p:cNvSpPr>
            <a:spLocks noChangeAspect="1" noChangeArrowheads="1"/>
          </p:cNvSpPr>
          <p:nvPr/>
        </p:nvSpPr>
        <p:spPr bwMode="auto">
          <a:xfrm>
            <a:off x="1023818" y="5920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extBox 9">
            <a:extLst>
              <a:ext uri="{FF2B5EF4-FFF2-40B4-BE49-F238E27FC236}">
                <a16:creationId xmlns:a16="http://schemas.microsoft.com/office/drawing/2014/main" id="{1F892C5D-6C5C-E04C-8317-4D24FC44B6B4}"/>
              </a:ext>
            </a:extLst>
          </p:cNvPr>
          <p:cNvSpPr txBox="1"/>
          <p:nvPr/>
        </p:nvSpPr>
        <p:spPr>
          <a:xfrm>
            <a:off x="425884" y="1472561"/>
            <a:ext cx="11135637" cy="3293209"/>
          </a:xfrm>
          <a:prstGeom prst="rect">
            <a:avLst/>
          </a:prstGeom>
          <a:noFill/>
        </p:spPr>
        <p:txBody>
          <a:bodyPr wrap="square" rtlCol="0">
            <a:spAutoFit/>
          </a:bodyPr>
          <a:lstStyle/>
          <a:p>
            <a:pPr algn="ctr"/>
            <a:endParaRPr lang="en-US" sz="3600" b="1" dirty="0">
              <a:solidFill>
                <a:srgbClr val="0070C0"/>
              </a:solidFill>
            </a:endParaRPr>
          </a:p>
          <a:p>
            <a:pPr algn="ctr"/>
            <a:endParaRPr lang="en-US" sz="3600" b="1" dirty="0">
              <a:solidFill>
                <a:srgbClr val="0070C0"/>
              </a:solidFill>
            </a:endParaRPr>
          </a:p>
          <a:p>
            <a:pPr algn="ctr"/>
            <a:endParaRPr lang="en-US" sz="3600" b="1" dirty="0">
              <a:solidFill>
                <a:srgbClr val="0070C0"/>
              </a:solidFill>
            </a:endParaRPr>
          </a:p>
          <a:p>
            <a:pPr algn="ctr"/>
            <a:r>
              <a:rPr lang="en-US" sz="6000" b="1" dirty="0">
                <a:solidFill>
                  <a:srgbClr val="0070C0"/>
                </a:solidFill>
              </a:rPr>
              <a:t>Lección 5</a:t>
            </a:r>
          </a:p>
          <a:p>
            <a:pPr algn="ctr"/>
            <a:endParaRPr lang="en-US" sz="1600" b="1" dirty="0">
              <a:solidFill>
                <a:srgbClr val="0070C0"/>
              </a:solidFill>
            </a:endParaRPr>
          </a:p>
          <a:p>
            <a:pPr marL="285750" indent="-285750">
              <a:buFont typeface="Arial" panose="020B0604020202020204" pitchFamily="34" charset="0"/>
              <a:buChar char="•"/>
            </a:pPr>
            <a:endParaRPr lang="en-US" sz="2400" dirty="0">
              <a:solidFill>
                <a:srgbClr val="FF0000"/>
              </a:solidFill>
            </a:endParaRPr>
          </a:p>
        </p:txBody>
      </p:sp>
    </p:spTree>
    <p:extLst>
      <p:ext uri="{BB962C8B-B14F-4D97-AF65-F5344CB8AC3E}">
        <p14:creationId xmlns:p14="http://schemas.microsoft.com/office/powerpoint/2010/main" val="373801409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5505</TotalTime>
  <Words>2013</Words>
  <Application>Microsoft Macintosh PowerPoint</Application>
  <PresentationFormat>Panorámica</PresentationFormat>
  <Paragraphs>263</Paragraphs>
  <Slides>20</Slides>
  <Notes>19</Notes>
  <HiddenSlides>0</HiddenSlides>
  <MMClips>0</MMClips>
  <ScaleCrop>false</ScaleCrop>
  <HeadingPairs>
    <vt:vector size="6" baseType="variant">
      <vt:variant>
        <vt:lpstr>Fuentes usadas</vt:lpstr>
      </vt:variant>
      <vt:variant>
        <vt:i4>7</vt:i4>
      </vt:variant>
      <vt:variant>
        <vt:lpstr>Tema</vt:lpstr>
      </vt:variant>
      <vt:variant>
        <vt:i4>9</vt:i4>
      </vt:variant>
      <vt:variant>
        <vt:lpstr>Títulos de diapositiva</vt:lpstr>
      </vt:variant>
      <vt:variant>
        <vt:i4>20</vt:i4>
      </vt:variant>
    </vt:vector>
  </HeadingPairs>
  <TitlesOfParts>
    <vt:vector size="36" baseType="lpstr">
      <vt:lpstr>Albertus Extra Bold</vt:lpstr>
      <vt:lpstr>arial</vt:lpstr>
      <vt:lpstr>arial</vt:lpstr>
      <vt:lpstr>Calibri</vt:lpstr>
      <vt:lpstr>Calibri Light</vt:lpstr>
      <vt:lpstr>Segoe UI</vt:lpstr>
      <vt:lpstr>Wingdings</vt:lpstr>
      <vt:lpstr>1_Office Theme</vt:lpstr>
      <vt:lpstr>Office Theme</vt:lpstr>
      <vt:lpstr>6_Office Theme</vt:lpstr>
      <vt:lpstr>4_Office Theme</vt:lpstr>
      <vt:lpstr>5_Office Theme</vt:lpstr>
      <vt:lpstr>8_Office Theme</vt:lpstr>
      <vt:lpstr>2_Office Theme</vt:lpstr>
      <vt:lpstr>9_Office Theme</vt:lpstr>
      <vt:lpstr>3_Office Theme</vt:lpstr>
      <vt:lpstr>Presentación de PowerPoint</vt:lpstr>
      <vt:lpstr>I</vt:lpstr>
      <vt:lpstr>Presentación de PowerPoint</vt:lpstr>
      <vt:lpstr>Presentación de PowerPoint</vt:lpstr>
      <vt:lpstr>I</vt:lpstr>
      <vt:lpstr>Presentación de PowerPoint</vt:lpstr>
      <vt:lpstr>I</vt:lpstr>
      <vt:lpstr>Presentación de PowerPoint</vt:lpstr>
      <vt:lpstr>I</vt:lpstr>
      <vt:lpstr>I</vt:lpstr>
      <vt:lpstr>I</vt:lpstr>
      <vt:lpstr>I</vt:lpstr>
      <vt:lpstr>I</vt:lpstr>
      <vt:lpstr>I</vt:lpstr>
      <vt:lpstr>I</vt:lpstr>
      <vt:lpstr>I</vt:lpstr>
      <vt:lpstr>I</vt:lpstr>
      <vt:lpstr>I</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INEP Plus</dc:title>
  <dc:creator>Jeff Lee</dc:creator>
  <cp:lastModifiedBy>JL B</cp:lastModifiedBy>
  <cp:revision>196</cp:revision>
  <cp:lastPrinted>2021-01-25T14:15:16Z</cp:lastPrinted>
  <dcterms:created xsi:type="dcterms:W3CDTF">2020-11-20T10:28:46Z</dcterms:created>
  <dcterms:modified xsi:type="dcterms:W3CDTF">2024-05-16T03:24:58Z</dcterms:modified>
</cp:coreProperties>
</file>