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</p:sldMasterIdLst>
  <p:notesMasterIdLst>
    <p:notesMasterId r:id="rId30"/>
  </p:notesMasterIdLst>
  <p:handoutMasterIdLst>
    <p:handoutMasterId r:id="rId31"/>
  </p:handoutMasterIdLst>
  <p:sldIdLst>
    <p:sldId id="368" r:id="rId11"/>
    <p:sldId id="388" r:id="rId12"/>
    <p:sldId id="369" r:id="rId13"/>
    <p:sldId id="370" r:id="rId14"/>
    <p:sldId id="387" r:id="rId15"/>
    <p:sldId id="371" r:id="rId16"/>
    <p:sldId id="378" r:id="rId17"/>
    <p:sldId id="346" r:id="rId18"/>
    <p:sldId id="380" r:id="rId19"/>
    <p:sldId id="348" r:id="rId20"/>
    <p:sldId id="381" r:id="rId21"/>
    <p:sldId id="382" r:id="rId22"/>
    <p:sldId id="383" r:id="rId23"/>
    <p:sldId id="384" r:id="rId24"/>
    <p:sldId id="385" r:id="rId25"/>
    <p:sldId id="379" r:id="rId26"/>
    <p:sldId id="350" r:id="rId27"/>
    <p:sldId id="277" r:id="rId28"/>
    <p:sldId id="351" r:id="rId29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87842" autoAdjust="0"/>
  </p:normalViewPr>
  <p:slideViewPr>
    <p:cSldViewPr snapToGrid="0" snapToObjects="1">
      <p:cViewPr varScale="1">
        <p:scale>
          <a:sx n="95" d="100"/>
          <a:sy n="95" d="100"/>
        </p:scale>
        <p:origin x="416" y="17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EFD3-62D0-40D8-8EA9-CA63E357BDB2}" type="datetimeFigureOut">
              <a:rPr lang="it-IT" smtClean="0"/>
              <a:t>15/05/24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80C58-B564-4E31-8A86-CDACCCDBF5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26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639F8-A244-2F45-87A1-F580AB6EAD9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C351-1F82-7940-844F-31B3701A4A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9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Pida</a:t>
            </a:r>
            <a:r>
              <a:rPr lang="en-US" baseline="0" dirty="0"/>
              <a:t> a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participantes</a:t>
            </a:r>
            <a:r>
              <a:rPr lang="en-US" baseline="0" dirty="0"/>
              <a:t> que </a:t>
            </a:r>
            <a:r>
              <a:rPr lang="en-US" baseline="0" dirty="0" err="1"/>
              <a:t>compartan</a:t>
            </a:r>
            <a:r>
              <a:rPr lang="en-US" baseline="0" dirty="0"/>
              <a:t>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dudas</a:t>
            </a:r>
            <a:r>
              <a:rPr lang="en-US" baseline="0" dirty="0"/>
              <a:t> e inquietudes.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Sabemos que las personas son vulnerables a lo largo de sus vidas y que sus entornos sociales y físicos pueden ponerlas en riesgo o protegerlas de tomar malas decisiones y de adoptar comportamientos que pueden tener resultados negativos para la salud. Estos entornos incluyen sus familias, escuelas y entornos sociales y culturales. Todos estos trabajan juntos para moldear actitudes, creencias y expectativas, así como también comportamientos, por lo que es importante mirar el panorama general.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MX" dirty="0"/>
              <a:t>Por estas razones, existe la necesidad de un enfoque que aborde cada etapa del desarrollo humano (desde la infancia hasta la edad adulta, así como el entorno): la familia, la escuela, el lugar de trabajo e incluya las intervenciones y políticas de prevención más eficaces diseñadas para estos públicos y entornos. </a:t>
            </a:r>
          </a:p>
          <a:p>
            <a:pPr marL="171450" indent="-171450">
              <a:buFontTx/>
              <a:buChar char="-"/>
            </a:pPr>
            <a:endParaRPr lang="es-MX" dirty="0"/>
          </a:p>
          <a:p>
            <a:pPr marL="171450" indent="-171450">
              <a:buFontTx/>
              <a:buChar char="-"/>
            </a:pP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debemos reconocer la complejidad de estas cuestiones. No es posible abordar las vulnerabilidades al consumo de sustancias simplemente implementando una única intervención de prevención que bien podría tener un plazo y un alcance limitados. Es importante enfatizar que pueden ser necesarios esfuerzos de intervención en múltiples niveles, con varios componentes, para personas en diferentes etapas de desarrollo, para impactar positivamente el cambio a nivel comunitario.</a:t>
            </a:r>
          </a:p>
          <a:p>
            <a:b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Y este es el ciclo del proceso de CTC. </a:t>
            </a:r>
          </a:p>
          <a:p>
            <a:pPr marL="171450" indent="-171450">
              <a:buFontTx/>
              <a:buChar char="-"/>
            </a:pPr>
            <a:r>
              <a:rPr lang="es-ES" dirty="0"/>
              <a:t>Tiene elementos similares al EDPQS.</a:t>
            </a:r>
          </a:p>
          <a:p>
            <a:pPr marL="171450" indent="-171450">
              <a:buFontTx/>
              <a:buChar char="-"/>
            </a:pPr>
            <a:r>
              <a:rPr lang="es-ES" dirty="0"/>
              <a:t> CTC también proporciona cuestionarios para evaluar localmente los perfiles de riesgo ambiental y de comportamiento de los jóvenes en cada vecindario. </a:t>
            </a:r>
          </a:p>
          <a:p>
            <a:pPr marL="171450" indent="-171450">
              <a:buFontTx/>
              <a:buChar char="-"/>
            </a:pPr>
            <a:r>
              <a:rPr lang="es-ES" dirty="0"/>
              <a:t>Para cada perfil de vulnerabilidad (factores de riesgo/protección), puede obtener el programa más adecuado e implementarlo. Por tanto, CTC no es un programa: es un menú individualizado de intervenciones basadas en evidencia.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 Preparación: ¿Por qué es importante? </a:t>
            </a:r>
          </a:p>
          <a:p>
            <a:pPr marL="171450" indent="-171450">
              <a:buFontTx/>
              <a:buChar char="-"/>
            </a:pPr>
            <a:r>
              <a:rPr lang="es-ES" dirty="0"/>
              <a:t>Hay un estudio que analiza las diferentes etapas de preparación de una comunidad (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Readiness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: </a:t>
            </a:r>
            <a:r>
              <a:rPr lang="es-ES" dirty="0" err="1"/>
              <a:t>Research</a:t>
            </a:r>
            <a:r>
              <a:rPr lang="es-ES" dirty="0"/>
              <a:t> to </a:t>
            </a:r>
            <a:r>
              <a:rPr lang="es-ES" dirty="0" err="1"/>
              <a:t>Practice</a:t>
            </a:r>
            <a:r>
              <a:rPr lang="es-ES" dirty="0"/>
              <a:t>, R. Edwards, P. Jumper </a:t>
            </a:r>
            <a:r>
              <a:rPr lang="es-ES" dirty="0" err="1"/>
              <a:t>Thurman</a:t>
            </a:r>
            <a:r>
              <a:rPr lang="es-ES" dirty="0"/>
              <a:t>, B. </a:t>
            </a:r>
            <a:r>
              <a:rPr lang="es-ES" dirty="0" err="1"/>
              <a:t>Plested</a:t>
            </a:r>
            <a:r>
              <a:rPr lang="es-ES" dirty="0"/>
              <a:t>) – utilizando la teoría del cambio.</a:t>
            </a:r>
          </a:p>
          <a:p>
            <a:pPr marL="171450" indent="-171450">
              <a:buFontTx/>
              <a:buChar char="-"/>
            </a:pPr>
            <a:r>
              <a:rPr lang="es-ES" dirty="0" err="1"/>
              <a:t>Precontemplación</a:t>
            </a:r>
            <a:r>
              <a:rPr lang="es-ES" dirty="0"/>
              <a:t>, contemplación, acción. </a:t>
            </a:r>
          </a:p>
          <a:p>
            <a:pPr marL="171450" indent="-171450">
              <a:buFontTx/>
              <a:buChar char="-"/>
            </a:pPr>
            <a:r>
              <a:rPr lang="es-ES" dirty="0"/>
              <a:t>Analiza la preparación de la comunidad para implementar la intervención que pueda ser aceptada por esa comunidad. </a:t>
            </a:r>
          </a:p>
          <a:p>
            <a:pPr marL="171450" indent="-171450">
              <a:buFontTx/>
              <a:buChar char="-"/>
            </a:pPr>
            <a:r>
              <a:rPr lang="es-ES" dirty="0"/>
              <a:t>Por ejemplo: falta de conciencia del problema – consumo de drogas – no estar preparado para aceptar la intervención (estado de </a:t>
            </a:r>
            <a:r>
              <a:rPr lang="es-ES" dirty="0" err="1"/>
              <a:t>precontemplación</a:t>
            </a:r>
            <a:r>
              <a:rPr lang="es-ES" dirty="0"/>
              <a:t>)</a:t>
            </a:r>
          </a:p>
          <a:p>
            <a:pPr marL="171450" indent="-171450">
              <a:buFontTx/>
              <a:buChar char="-"/>
            </a:pPr>
            <a:r>
              <a:rPr lang="es-ES" dirty="0"/>
              <a:t> Encuentre una mejor intervención para esta etapa de intervención.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comunitario para la prestación de programas familiares y escolares seleccionados de un menú de intervenciones basadas en evidencia.</a:t>
            </a:r>
          </a:p>
          <a:p>
            <a:b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El OEDT tiene un registro de programas basados ​​en evidencia, muchos de los cuales están dirigidos a familias. 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Actualmente, hay 35 entradas en el registro, dirigidas al uso de sustancias o a la violencia y la delincuencia. La atención se centra en la eficacia de las evaluaciones realizadas en Europa.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 Se están discutiendo varias explicaciones. Pero a pesar de todo, aquí todavía se pueden encontrar programas basados ​​en evidencia que son eficaces y pueden utilizarse en Europa. </a:t>
            </a:r>
            <a:r>
              <a:rPr lang="es-ES" dirty="0" err="1"/>
              <a:t>Xchange</a:t>
            </a:r>
            <a:r>
              <a:rPr lang="es-ES" dirty="0"/>
              <a:t> también proporciona ejemplos y experiencias con su implementación en varios países.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93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3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FBB9-3A6E-44BF-92C9-60B7EAC010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br>
              <a:rPr lang="es-MX" dirty="0"/>
            </a:b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Profundizar en los contenidos de las conferencias semanales. </a:t>
            </a:r>
          </a:p>
          <a:p>
            <a:pPr marL="171450" indent="-171450">
              <a:buFontTx/>
              <a:buChar char="-"/>
            </a:pP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Dedique tiempo para debatir sobre el tema “¿Pueden los especialistas en tratamiento ser también especialistas en prevención?”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8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Deje que los participantes trabajen en grupos pequeños (de 5 personas cada uno) durante 10/15 minutos. </a:t>
            </a:r>
          </a:p>
          <a:p>
            <a:pPr marL="171450" indent="-171450">
              <a:buFontTx/>
              <a:buChar char="-"/>
            </a:pP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Pídales que compartan sus dudas y ofrezcan respuestas. Invite a cada grupo a nombrar un portavoz que se referirá al pleno y responderá al mentímetro.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5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err="1"/>
              <a:t>Pida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ponente responder a las </a:t>
            </a:r>
            <a:r>
              <a:rPr lang="en-US" dirty="0" err="1"/>
              <a:t>preguntas</a:t>
            </a:r>
            <a:r>
              <a:rPr lang="en-US" dirty="0"/>
              <a:t> del </a:t>
            </a:r>
            <a:r>
              <a:rPr lang="en-US" dirty="0" err="1"/>
              <a:t>mentimeter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5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5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effectLst/>
              </a:rPr>
              <a:t>Recuerde los objetivos para ayudar a los participantes a reconectarse con el curso.</a:t>
            </a:r>
          </a:p>
          <a:p>
            <a:br>
              <a:rPr lang="es-MX" dirty="0">
                <a:effectLst/>
              </a:rPr>
            </a:br>
            <a:endParaRPr lang="es-MX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FC351-1F82-7940-844F-31B3701A4AF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4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510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541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229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25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9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697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845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86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74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284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043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9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1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2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6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2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7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7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5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54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49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23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0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51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8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87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1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2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51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4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54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20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45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9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93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64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64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3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15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FE56-01C7-C245-B6C7-D2038ABB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1CFD9-4BCD-4C4F-9C36-CEFD610F8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2D9E-B716-704D-80B3-34416E64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1C41E-53D2-4F4E-9457-1A4A7E50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BA15E-2B24-434F-B338-3D3A68BE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98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8D88-0DEE-3B40-A0D1-8B1B3ADB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FA206-E26D-CA4F-B8D2-02CA60FE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D3B3-EB6C-4940-A7AD-73BAA89F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FBC1A-6F0E-A440-832C-F13A91B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C9E00-80C3-6D4F-9BDC-93BFC22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32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43C3-E4B7-D448-B8A4-4255F740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E77A6-E394-3A4B-BB38-8283C21A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020AA-969B-134C-9414-BBF384D2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B8014-562A-B643-8203-75E9E374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B8D3-6092-0449-8706-C60E56BA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66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DDC3-79E5-E144-A7AA-91A93656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766A-1C00-924A-B539-C24B5C6F4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76E38-1739-904D-B95F-E172EA611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BBC06-C915-9245-98A2-DBB5B3BF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FFCE6-EB04-7E48-9A37-C0C482E5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43262-FC83-4D46-88ED-70BE7920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1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CBF9-A875-A644-895C-56F6DEB1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7104-B17E-EC42-B8F9-680E5552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6E6D-44B8-DD49-9135-94E68B9E4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A49A-0262-D947-BEDF-032E68559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7C58F-735E-4D45-B519-510DF2EE5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1EF9E-6D98-E844-8A44-5693B5FC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991F3-8F5A-6C41-9DDC-5E377832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BBDF9-E8CD-5B44-8255-FE494AF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2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7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46EB-8115-964B-BCB5-500D8B81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6FE4D-7DEE-414E-BF48-C68AADD9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90385-86F3-064D-8D56-A186D086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C2377-21E9-6E48-A4E8-CC6EA6AF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96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9C3D7-564C-7E4D-99E5-EA70967A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B3AD9-3CC3-BE4C-B185-0FDC1C0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5F1EC-BF15-1E45-AFE4-2BBD2594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39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096E-86F2-8843-8FB2-B1CB32B4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CF2E-0C3D-0D4B-B052-C11EF014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374F8-8CD6-0E4E-94FA-A723C2619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BB60A-A52C-8345-AC8A-896F31DC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A0DD7-20C4-4A4E-BD53-0EF8BD4E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A238-55F5-404E-81AB-F96B1DC6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2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D565-45D6-6044-A28F-7762D6BF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A90F0-A01D-614E-A57A-2158554AC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FAB8C-D8AD-DE4B-A8E8-2E72CF836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90D2F-74E7-7D44-BA61-88DA1C0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79F86-8711-5447-964E-273FA878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C7550-83CE-574B-B3A5-F3E87F5E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71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C44B-81B4-8744-9CA9-3F8B6F73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7300B-1085-FA41-80BC-CB565C590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DD99B-F749-0547-B4FC-FCB2369F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60C5-1980-7D49-B4C7-2A21E56E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4435-B9C5-BB49-8451-111DC237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96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82B23-E55D-084F-B99B-65C331B3C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03A96-5DF0-0548-8382-3F49A0933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87CF-3A56-7B4C-8C97-D6559EC9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5C28-072D-9F40-A317-9FF413D5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D075D-7591-9248-8EB4-A209195A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0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FE56-01C7-C245-B6C7-D2038ABB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1CFD9-4BCD-4C4F-9C36-CEFD610F8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2D9E-B716-704D-80B3-34416E64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1C41E-53D2-4F4E-9457-1A4A7E50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BA15E-2B24-434F-B338-3D3A68BE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6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8D88-0DEE-3B40-A0D1-8B1B3ADB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FA206-E26D-CA4F-B8D2-02CA60FE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D3B3-EB6C-4940-A7AD-73BAA89F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FBC1A-6F0E-A440-832C-F13A91B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C9E00-80C3-6D4F-9BDC-93BFC22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53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43C3-E4B7-D448-B8A4-4255F740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E77A6-E394-3A4B-BB38-8283C21A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020AA-969B-134C-9414-BBF384D2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B8014-562A-B643-8203-75E9E374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B8D3-6092-0449-8706-C60E56BA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35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DDC3-79E5-E144-A7AA-91A93656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766A-1C00-924A-B539-C24B5C6F4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76E38-1739-904D-B95F-E172EA611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BBC06-C915-9245-98A2-DBB5B3BF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FFCE6-EB04-7E48-9A37-C0C482E5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43262-FC83-4D46-88ED-70BE7920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4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93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CBF9-A875-A644-895C-56F6DEB1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7104-B17E-EC42-B8F9-680E5552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6E6D-44B8-DD49-9135-94E68B9E4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A49A-0262-D947-BEDF-032E68559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7C58F-735E-4D45-B519-510DF2EE5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1EF9E-6D98-E844-8A44-5693B5FC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991F3-8F5A-6C41-9DDC-5E377832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BBDF9-E8CD-5B44-8255-FE494AF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7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46EB-8115-964B-BCB5-500D8B81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6FE4D-7DEE-414E-BF48-C68AADD9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90385-86F3-064D-8D56-A186D086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C2377-21E9-6E48-A4E8-CC6EA6AF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897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9C3D7-564C-7E4D-99E5-EA70967A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B3AD9-3CC3-BE4C-B185-0FDC1C0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5F1EC-BF15-1E45-AFE4-2BBD2594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34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096E-86F2-8843-8FB2-B1CB32B4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CF2E-0C3D-0D4B-B052-C11EF014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374F8-8CD6-0E4E-94FA-A723C2619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BB60A-A52C-8345-AC8A-896F31DC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A0DD7-20C4-4A4E-BD53-0EF8BD4E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A238-55F5-404E-81AB-F96B1DC6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8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D565-45D6-6044-A28F-7762D6BF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A90F0-A01D-614E-A57A-2158554AC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FAB8C-D8AD-DE4B-A8E8-2E72CF836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90D2F-74E7-7D44-BA61-88DA1C0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79F86-8711-5447-964E-273FA878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C7550-83CE-574B-B3A5-F3E87F5E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0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C44B-81B4-8744-9CA9-3F8B6F73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7300B-1085-FA41-80BC-CB565C590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DD99B-F749-0547-B4FC-FCB2369F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60C5-1980-7D49-B4C7-2A21E56E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4435-B9C5-BB49-8451-111DC237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07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82B23-E55D-084F-B99B-65C331B3C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03A96-5DF0-0548-8382-3F49A0933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87CF-3A56-7B4C-8C97-D6559EC9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5C28-072D-9F40-A317-9FF413D5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D075D-7591-9248-8EB4-A209195A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50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91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83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45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491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28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4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7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25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8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774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34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3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0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170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4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97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778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86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668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90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40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6E7D-BED7-9442-AEFE-070F5731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CEE1-B8A2-A845-9D72-659330380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14DD-8AA7-3845-9283-FA68A92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24F-0A7C-044A-9E59-182AB9FCE3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085-03DA-B04E-83D9-E2B73C8D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7BEB-49F4-D248-9609-7CC57351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01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5121-9FEE-1E48-ACA1-E436F43E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9F74-FB35-BB43-ACA6-48E193CB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3B23-963D-C249-B42E-575D307A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9317-E4C3-E447-8803-D9F2A97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765F-2851-F84C-91BB-A96E28A8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79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9F6-0A1B-0841-8DD3-743862E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B853-089F-954E-8BB5-F6D03FC1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FAE8-A8A1-6D4C-8599-D47DDBA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ED71-A7F3-2C48-99CB-701C7FA827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E7CE-A382-144F-9D17-946893D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C0B-FF10-114F-A122-C048236E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6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ECA-7CD2-0649-8349-D7FB74AF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0422-D465-D344-986D-55AA5196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5C189-82B4-0848-BF84-B76552C7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98039-D203-0943-80B2-72D76D1C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0C-FE3B-6C44-AC80-CF2BA80C5A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A46C-CF26-A447-A41B-9A6F906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4029-EA6B-CD4D-9A94-269CA712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35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F7BF-71F1-E54A-88D1-433F0C7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6C77-71D3-E446-BE69-4BA181CA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38C-38D4-494C-B78F-7B46DDB2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F8A32-9C9F-B644-8FAD-826150D4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D2372-E63A-3040-B146-413DC69ED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64E1-1D3C-864C-9DE4-E7A7616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10F-79B4-5C44-B1A5-5E6CAD9463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C77C5-9223-C147-A691-15DB5FD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A37B-5D8E-9547-B57C-0CF3967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025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6B2-5718-664F-B7CB-BA9CA35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3FAA3-EF01-EF45-818B-AC6B824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5F-852F-7042-83FD-EB0BDBB9F2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2A30A-8313-3C44-A47D-1F9E503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446E-8520-2940-A069-74DC8AC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522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A8DD8-B602-6040-AC29-9C52F265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90AA-2A0E-7840-9E23-6803A9EF4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9184B-BA62-034A-98DD-09AA94C8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D0C3-B7AE-6B4B-9969-1B1FA92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39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41-48E4-8641-951A-F13AF0C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5E66-D777-0949-9A2D-BA7C4954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A68BC-544B-9949-9746-4915E344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419A-CE0E-7C4F-8A4F-5D39793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3E36-33E3-974B-8B46-C321F9506C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72C-137E-3547-AEF2-67B36047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5199-4476-7B4C-8090-4AFCE55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74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FFD0-782E-2349-8121-08A03B9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6AA-7764-AA4E-A105-49085F37B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9F05-2B62-7045-87B5-8077957E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9B2-AE44-8A45-AABD-7965E2A0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A829-AFCA-F34D-B728-C266C24807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342-15A2-144C-AA79-784B1B06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B35C-C28D-8E4C-99B9-1F809C9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411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BB1C-FBD6-7B48-AC81-EF03EEC5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CFB53-3149-F947-8C71-85DC6F97E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8117-3806-EC45-A8F8-6587F5B2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4E7-F2A5-B64C-95C2-B4175A483C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8D33-85B0-0C49-9983-A84720E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DC37-F85E-1045-B1A9-0E70D86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932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6B274-E6B0-7544-8613-5CB88390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E9532-5F26-EC44-81E9-8276D8D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08655-2C3E-3B41-8563-9769E6F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74F5-8707-1A41-A096-6FEDFAFD29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8DF6-3857-5141-8922-386630B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E029-B8C5-E04A-AF87-0D9F42B9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3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8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3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1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4F096-7823-A246-A348-CB8D4BD2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6D35-DBB8-6744-A14E-8A1683981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E1FFD-6AB5-CC47-A4D3-77F46A024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E18A-75AA-824C-9A99-98239D0C4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85235-9697-8F4D-8C50-3CDC9B209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4F096-7823-A246-A348-CB8D4BD2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6D35-DBB8-6744-A14E-8A1683981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E1FFD-6AB5-CC47-A4D3-77F46A024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E36A-EA46-FD4B-B68A-5E64EBB7A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E18A-75AA-824C-9A99-98239D0C4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85235-9697-8F4D-8C50-3CDC9B209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B97A-771D-0E48-AF3E-5CCD1970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7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9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6037B-F2AF-1E40-A1C2-38C4C1CB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D9351-CF70-A442-A294-749BC87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EA7F-CC33-9043-8E6C-7AD4D6C0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E82-B002-3542-A433-53843BCE90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D685-8DDC-1A4C-BE39-714E681E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215-3DDC-7F41-93B6-0E2C9DC1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menti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ooc.cuni.cz/mod/page/view.php?id=3559" TargetMode="External"/><Relationship Id="rId13" Type="http://schemas.openxmlformats.org/officeDocument/2006/relationships/hyperlink" Target="https://mooc.cuni.cz/mod/page/view.php?id=356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mooc.cuni.cz/mod/url/view.php?id=3710" TargetMode="External"/><Relationship Id="rId12" Type="http://schemas.openxmlformats.org/officeDocument/2006/relationships/hyperlink" Target="https://mooc.cuni.cz/mod/page/view.php?id=3561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c.cuni.cz/mod/page/view.php?id=3556" TargetMode="External"/><Relationship Id="rId11" Type="http://schemas.openxmlformats.org/officeDocument/2006/relationships/hyperlink" Target="https://mooc.cuni.cz/mod/quiz/view.php?id=355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ooc.cuni.cz/course/view.php?id=50&amp;section=2" TargetMode="External"/><Relationship Id="rId10" Type="http://schemas.openxmlformats.org/officeDocument/2006/relationships/hyperlink" Target="https://mooc.cuni.cz/mod/page/view.php?id=356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oc.cuni.cz/mod/quiz/view.php?id=3550" TargetMode="External"/><Relationship Id="rId14" Type="http://schemas.openxmlformats.org/officeDocument/2006/relationships/hyperlink" Target="https://mooc.cuni.cz/mod/quiz/view.php?id=355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731C4B0-1954-164E-8C23-18D83DC2C7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4822" y="949660"/>
            <a:ext cx="3877138" cy="804999"/>
          </a:xfrm>
          <a:prstGeom prst="rect">
            <a:avLst/>
          </a:prstGeom>
          <a:noFill/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563A587-A94E-7A4C-B0EC-C480CB76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3" y="737731"/>
            <a:ext cx="4790301" cy="117744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FA9959C-837D-1A4D-898F-6B31A29B5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040" y="737731"/>
            <a:ext cx="1963805" cy="13053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5AB9-8DB7-EA46-90A2-6D34E977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4DF0-9A38-664C-8B4A-D827078BFF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9C42B-2D64-7E4F-ACD3-F86E1ED8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C522BC-01B5-9449-981B-7419739775E4}"/>
              </a:ext>
            </a:extLst>
          </p:cNvPr>
          <p:cNvSpPr txBox="1">
            <a:spLocks/>
          </p:cNvSpPr>
          <p:nvPr/>
        </p:nvSpPr>
        <p:spPr>
          <a:xfrm>
            <a:off x="1523206" y="3484053"/>
            <a:ext cx="9144000" cy="8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7600" b="1" i="1" dirty="0">
                <a:solidFill>
                  <a:srgbClr val="739D40"/>
                </a:solidFill>
              </a:rPr>
              <a:t>INEP Plus</a:t>
            </a:r>
            <a:br>
              <a:rPr lang="en-US" sz="7600" b="1" i="1" dirty="0">
                <a:solidFill>
                  <a:srgbClr val="739D40"/>
                </a:solidFill>
              </a:rPr>
            </a:br>
            <a:endParaRPr lang="en-US" sz="7600" b="1" i="1" dirty="0">
              <a:solidFill>
                <a:srgbClr val="739D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3E6E596-FDB1-B743-B44D-5B78CE1327A8}"/>
              </a:ext>
            </a:extLst>
          </p:cNvPr>
          <p:cNvSpPr txBox="1">
            <a:spLocks/>
          </p:cNvSpPr>
          <p:nvPr/>
        </p:nvSpPr>
        <p:spPr>
          <a:xfrm>
            <a:off x="1238250" y="4145255"/>
            <a:ext cx="9715500" cy="117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</a:rPr>
              <a:t>Introducción “Facilitada” a la Prevención Basada en Evidencia</a:t>
            </a:r>
          </a:p>
        </p:txBody>
      </p:sp>
    </p:spTree>
    <p:extLst>
      <p:ext uri="{BB962C8B-B14F-4D97-AF65-F5344CB8AC3E}">
        <p14:creationId xmlns:p14="http://schemas.microsoft.com/office/powerpoint/2010/main" val="300523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290375"/>
            <a:ext cx="1088525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38" y="469744"/>
            <a:ext cx="5000566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2381820"/>
            <a:ext cx="9848774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chemeClr val="accent5"/>
              </a:solidFill>
              <a:latin typeface="+mn-lt"/>
            </a:endParaRPr>
          </a:p>
          <a:p>
            <a:endParaRPr lang="en-US" altLang="en-US" sz="3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5" name="Rettangolo 2">
            <a:extLst>
              <a:ext uri="{FF2B5EF4-FFF2-40B4-BE49-F238E27FC236}">
                <a16:creationId xmlns:a16="http://schemas.microsoft.com/office/drawing/2014/main" id="{D9403902-0161-1D41-A909-E2A1C8FA78A8}"/>
              </a:ext>
            </a:extLst>
          </p:cNvPr>
          <p:cNvSpPr/>
          <p:nvPr/>
        </p:nvSpPr>
        <p:spPr>
          <a:xfrm>
            <a:off x="1023818" y="3482038"/>
            <a:ext cx="91627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Grupos de discusión</a:t>
            </a:r>
          </a:p>
          <a:p>
            <a:endParaRPr lang="es-MX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aprendiste de las Lecciones?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fue nuevo para ti?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llamó tu atención?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no quedó claro?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¿Qué dudas o preguntas surgieron?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6D5C91-2F3C-5847-8358-2DB819F2868F}"/>
              </a:ext>
            </a:extLst>
          </p:cNvPr>
          <p:cNvSpPr/>
          <p:nvPr/>
        </p:nvSpPr>
        <p:spPr>
          <a:xfrm>
            <a:off x="638826" y="2305666"/>
            <a:ext cx="108852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b="1" dirty="0">
                <a:solidFill>
                  <a:srgbClr val="0070C0"/>
                </a:solidFill>
              </a:rPr>
              <a:t>Actividad: Vamos a discutir sobre lo que aprendimos de la Lección 7</a:t>
            </a:r>
          </a:p>
        </p:txBody>
      </p:sp>
    </p:spTree>
    <p:extLst>
      <p:ext uri="{BB962C8B-B14F-4D97-AF65-F5344CB8AC3E}">
        <p14:creationId xmlns:p14="http://schemas.microsoft.com/office/powerpoint/2010/main" val="401030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425884" y="1472567"/>
            <a:ext cx="111356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Lección 7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1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528181" y="1874235"/>
            <a:ext cx="1113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Necesidad de un enfoque multinivel y multicomponente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CE3DA1-F2FA-D1C2-23FA-A4E606A8AFD5}"/>
              </a:ext>
            </a:extLst>
          </p:cNvPr>
          <p:cNvSpPr txBox="1"/>
          <p:nvPr/>
        </p:nvSpPr>
        <p:spPr>
          <a:xfrm>
            <a:off x="741408" y="3513794"/>
            <a:ext cx="611648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Hay una compleja interacción entre individuos y factores ambientales que, hacen a las niñas, niños, jóvenes y adultos, vulnerables al consume de sustancias y otros comportamientos de riesgo.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993896B-2568-F25D-6E92-73EDA24B66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32"/>
          <a:stretch/>
        </p:blipFill>
        <p:spPr>
          <a:xfrm>
            <a:off x="7535842" y="2767798"/>
            <a:ext cx="3594714" cy="35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8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42981" y="6551596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5078" y="6488088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61613" y="2432463"/>
            <a:ext cx="858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000" b="1" dirty="0"/>
              <a:t>Evaluación</a:t>
            </a:r>
            <a:r>
              <a:rPr lang="en-US" sz="2000" dirty="0"/>
              <a:t> de la preparación de la comunidad. 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576C2E-B047-D1F2-E65B-7AEAC115C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72" y="2579040"/>
            <a:ext cx="3183478" cy="337487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8BBE6D7-B58B-AF7C-7E40-1C53F3065377}"/>
              </a:ext>
            </a:extLst>
          </p:cNvPr>
          <p:cNvSpPr txBox="1"/>
          <p:nvPr/>
        </p:nvSpPr>
        <p:spPr>
          <a:xfrm>
            <a:off x="476739" y="1588509"/>
            <a:ext cx="1117798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</a:rPr>
              <a:t>Comunidades que cuidan</a:t>
            </a:r>
            <a:r>
              <a:rPr lang="en-US" sz="3500" b="1" i="1" dirty="0">
                <a:solidFill>
                  <a:srgbClr val="0070C0"/>
                </a:solidFill>
              </a:rPr>
              <a:t> </a:t>
            </a:r>
            <a:r>
              <a:rPr lang="en-US" sz="3500" dirty="0">
                <a:solidFill>
                  <a:srgbClr val="0070C0"/>
                </a:solidFill>
              </a:rPr>
              <a:t>(</a:t>
            </a:r>
            <a:r>
              <a:rPr lang="en-US" sz="3500" i="1" dirty="0">
                <a:solidFill>
                  <a:srgbClr val="0070C0"/>
                </a:solidFill>
              </a:rPr>
              <a:t>Comunities That Care</a:t>
            </a:r>
            <a:r>
              <a:rPr lang="en-US" sz="3500" dirty="0">
                <a:solidFill>
                  <a:srgbClr val="0070C0"/>
                </a:solidFill>
              </a:rPr>
              <a:t>, </a:t>
            </a:r>
            <a:r>
              <a:rPr lang="en-US" sz="3500" i="1" dirty="0">
                <a:solidFill>
                  <a:srgbClr val="0070C0"/>
                </a:solidFill>
              </a:rPr>
              <a:t>CTC</a:t>
            </a:r>
            <a:r>
              <a:rPr lang="en-US" sz="35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7E0182-FB99-B7B7-A2A1-D9C31C1DB430}"/>
              </a:ext>
            </a:extLst>
          </p:cNvPr>
          <p:cNvSpPr txBox="1"/>
          <p:nvPr/>
        </p:nvSpPr>
        <p:spPr>
          <a:xfrm>
            <a:off x="61613" y="3049584"/>
            <a:ext cx="8399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2"/>
            </a:pPr>
            <a:r>
              <a:rPr lang="en-US" sz="2000" b="1" dirty="0"/>
              <a:t>Involucrar</a:t>
            </a:r>
            <a:r>
              <a:rPr lang="en-US" sz="2000" dirty="0"/>
              <a:t> a los actores clave clave y formar una coalición.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2EF9F9C-2C75-F699-8DB7-4CDA1AAAE997}"/>
              </a:ext>
            </a:extLst>
          </p:cNvPr>
          <p:cNvSpPr txBox="1"/>
          <p:nvPr/>
        </p:nvSpPr>
        <p:spPr>
          <a:xfrm>
            <a:off x="4786" y="3808574"/>
            <a:ext cx="8378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en-US" sz="2000" dirty="0" err="1"/>
              <a:t>Desarrollar</a:t>
            </a:r>
            <a:r>
              <a:rPr lang="en-US" sz="2000" dirty="0"/>
              <a:t> un </a:t>
            </a:r>
            <a:r>
              <a:rPr lang="en-US" sz="2000" b="1" dirty="0" err="1"/>
              <a:t>perfil</a:t>
            </a:r>
            <a:r>
              <a:rPr lang="en-US" sz="2000" b="1" dirty="0"/>
              <a:t> </a:t>
            </a:r>
            <a:r>
              <a:rPr lang="en-US" sz="2000" b="1" dirty="0" err="1"/>
              <a:t>comunitario</a:t>
            </a:r>
            <a:r>
              <a:rPr lang="en-US" sz="2000" dirty="0"/>
              <a:t>, </a:t>
            </a:r>
            <a:r>
              <a:rPr lang="en-US" sz="2000" dirty="0" err="1"/>
              <a:t>utilizando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epidemiológicos</a:t>
            </a:r>
            <a:r>
              <a:rPr lang="en-US" sz="2000" dirty="0"/>
              <a:t> para </a:t>
            </a:r>
            <a:r>
              <a:rPr lang="en-US" sz="2000" b="1" dirty="0" err="1"/>
              <a:t>identificar</a:t>
            </a:r>
            <a:r>
              <a:rPr lang="en-US" sz="2000" b="1" dirty="0"/>
              <a:t> factores de riesgo y protección</a:t>
            </a:r>
            <a:r>
              <a:rPr lang="en-US" sz="2000" dirty="0"/>
              <a:t>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69673F4-FF9C-2362-3DD6-CD30A8EECF6E}"/>
              </a:ext>
            </a:extLst>
          </p:cNvPr>
          <p:cNvSpPr txBox="1"/>
          <p:nvPr/>
        </p:nvSpPr>
        <p:spPr>
          <a:xfrm>
            <a:off x="0" y="4805368"/>
            <a:ext cx="8786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4"/>
            </a:pPr>
            <a:r>
              <a:rPr lang="en-US" sz="2000" dirty="0"/>
              <a:t>Revisar </a:t>
            </a:r>
            <a:r>
              <a:rPr lang="en-US" sz="2000" b="1" dirty="0"/>
              <a:t>intervenciones basadas en evidencia</a:t>
            </a:r>
            <a:r>
              <a:rPr lang="en-US" sz="2000" dirty="0"/>
              <a:t>, diseñadas para reducer los factores de riesgo identificados por la </a:t>
            </a:r>
            <a:r>
              <a:rPr lang="en-US" sz="2000" dirty="0" err="1"/>
              <a:t>comunidad</a:t>
            </a:r>
            <a:r>
              <a:rPr lang="en-US" sz="2000" dirty="0"/>
              <a:t>; reforzar los factores de </a:t>
            </a:r>
            <a:r>
              <a:rPr lang="en-US" sz="2000" dirty="0" err="1"/>
              <a:t>protección</a:t>
            </a:r>
            <a:r>
              <a:rPr lang="en-US" sz="2000" dirty="0"/>
              <a:t>        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/>
              <a:t>seleccionar de un </a:t>
            </a:r>
            <a:r>
              <a:rPr lang="en-US" sz="2000" b="1" dirty="0"/>
              <a:t>menú de intervenciones efectivas</a:t>
            </a:r>
            <a:r>
              <a:rPr lang="en-US" sz="2000" dirty="0"/>
              <a:t>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A5D18C-F31A-EDD8-4C2C-7DA4A076A787}"/>
              </a:ext>
            </a:extLst>
          </p:cNvPr>
          <p:cNvSpPr txBox="1"/>
          <p:nvPr/>
        </p:nvSpPr>
        <p:spPr>
          <a:xfrm>
            <a:off x="0" y="5922297"/>
            <a:ext cx="9405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en-US" sz="2000" dirty="0" err="1"/>
              <a:t>Implementar</a:t>
            </a:r>
            <a:r>
              <a:rPr lang="en-US" sz="2000" dirty="0"/>
              <a:t> intervenciones con alta </a:t>
            </a:r>
            <a:r>
              <a:rPr lang="en-US" sz="2000" dirty="0" err="1"/>
              <a:t>fidelidad</a:t>
            </a:r>
            <a:r>
              <a:rPr lang="en-US" sz="2000" dirty="0"/>
              <a:t> y </a:t>
            </a:r>
            <a:r>
              <a:rPr lang="en-US" sz="2000" b="1" dirty="0" err="1"/>
              <a:t>evaluarlas</a:t>
            </a:r>
            <a:r>
              <a:rPr lang="en-US" sz="2000" b="1" dirty="0"/>
              <a:t> </a:t>
            </a:r>
            <a:r>
              <a:rPr lang="en-US" sz="2000" b="1" dirty="0" err="1"/>
              <a:t>periódicamente</a:t>
            </a:r>
            <a:r>
              <a:rPr lang="en-US" sz="2000" b="1" dirty="0"/>
              <a:t>.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1770093" y="5463238"/>
            <a:ext cx="300624" cy="26979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8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285299" y="1646388"/>
            <a:ext cx="567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Modelo</a:t>
            </a:r>
            <a:r>
              <a:rPr lang="en-US" sz="3600" b="1" dirty="0">
                <a:solidFill>
                  <a:srgbClr val="0070C0"/>
                </a:solidFill>
              </a:rPr>
              <a:t> PROSPER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704346-6260-9881-17FE-F2FE533089B8}"/>
              </a:ext>
            </a:extLst>
          </p:cNvPr>
          <p:cNvSpPr txBox="1"/>
          <p:nvPr/>
        </p:nvSpPr>
        <p:spPr>
          <a:xfrm>
            <a:off x="285299" y="2801156"/>
            <a:ext cx="7596519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</a:rPr>
              <a:t>PRO</a:t>
            </a:r>
            <a:r>
              <a:rPr lang="en-US" sz="2100" i="1" dirty="0"/>
              <a:t>moting</a:t>
            </a:r>
            <a:r>
              <a:rPr lang="en-US" sz="2100" b="1" dirty="0"/>
              <a:t> </a:t>
            </a:r>
            <a:r>
              <a:rPr lang="en-US" sz="2100" dirty="0"/>
              <a:t>(</a:t>
            </a:r>
            <a:r>
              <a:rPr lang="en-US" sz="2100" b="1" dirty="0"/>
              <a:t>promover</a:t>
            </a:r>
            <a:r>
              <a:rPr lang="en-US" sz="21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</a:rPr>
              <a:t>S</a:t>
            </a:r>
            <a:r>
              <a:rPr lang="en-US" sz="2100" i="1" dirty="0"/>
              <a:t>chool-community-university</a:t>
            </a:r>
            <a:r>
              <a:rPr lang="en-US" sz="2100" dirty="0"/>
              <a:t> (</a:t>
            </a:r>
            <a:r>
              <a:rPr lang="en-US" sz="2100" b="1" dirty="0"/>
              <a:t>escuela-comunidad-universidad</a:t>
            </a:r>
            <a:r>
              <a:rPr lang="en-US" sz="21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</a:rPr>
              <a:t>P</a:t>
            </a:r>
            <a:r>
              <a:rPr lang="en-US" sz="2100" i="1" dirty="0"/>
              <a:t>artnerships to </a:t>
            </a:r>
            <a:r>
              <a:rPr lang="en-US" sz="2100" dirty="0"/>
              <a:t>(</a:t>
            </a:r>
            <a:r>
              <a:rPr lang="en-US" sz="2100" b="1" dirty="0"/>
              <a:t>asociaciones para</a:t>
            </a:r>
            <a:r>
              <a:rPr lang="en-US" sz="2100" dirty="0"/>
              <a:t>) </a:t>
            </a:r>
            <a:endParaRPr lang="en-US" sz="2100" i="1" dirty="0"/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</a:rPr>
              <a:t>E</a:t>
            </a:r>
            <a:r>
              <a:rPr lang="en-US" sz="2100" i="1" dirty="0"/>
              <a:t>nhance </a:t>
            </a:r>
            <a:r>
              <a:rPr lang="en-US" sz="2100" dirty="0"/>
              <a:t>(</a:t>
            </a:r>
            <a:r>
              <a:rPr lang="en-US" sz="2100" b="1" dirty="0" err="1"/>
              <a:t>mejorar</a:t>
            </a:r>
            <a:r>
              <a:rPr lang="en-US" sz="21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B050"/>
                </a:solidFill>
              </a:rPr>
              <a:t>R</a:t>
            </a:r>
            <a:r>
              <a:rPr lang="en-US" sz="2100" i="1" dirty="0"/>
              <a:t>esilience</a:t>
            </a:r>
            <a:r>
              <a:rPr lang="en-US" sz="2100" b="1" dirty="0"/>
              <a:t> </a:t>
            </a:r>
            <a:r>
              <a:rPr lang="en-US" sz="2100" dirty="0"/>
              <a:t>(</a:t>
            </a:r>
            <a:r>
              <a:rPr lang="en-US" sz="2100" b="1" dirty="0"/>
              <a:t>la </a:t>
            </a:r>
            <a:r>
              <a:rPr lang="en-US" sz="2100" b="1" dirty="0" err="1"/>
              <a:t>resiliencia</a:t>
            </a:r>
            <a:r>
              <a:rPr lang="en-US" sz="2100" dirty="0"/>
              <a:t>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78B959-7426-BC21-08E4-20BE76BEC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541185"/>
            <a:ext cx="4700920" cy="50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6" y="264362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425884" y="1472561"/>
            <a:ext cx="1113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Programas basados en evidencia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393EBED-B1E8-8345-B191-ECEA2CD4F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84" y="2191295"/>
            <a:ext cx="5418866" cy="41378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FA8F5E-5A43-624B-BD1E-E68E64B49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836" y="2178684"/>
            <a:ext cx="5499685" cy="43984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A9F9B3-4200-A144-B2E2-5326A6CCAE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1374"/>
          <a:stretch/>
        </p:blipFill>
        <p:spPr>
          <a:xfrm>
            <a:off x="9449669" y="1715512"/>
            <a:ext cx="2360947" cy="7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2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6" y="264362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338203" y="1499788"/>
            <a:ext cx="11461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Preguntas</a:t>
            </a:r>
          </a:p>
          <a:p>
            <a:pPr algn="ctr"/>
            <a:endParaRPr lang="en-GB" sz="800" b="1" dirty="0">
              <a:solidFill>
                <a:srgbClr val="0070C0"/>
              </a:solidFill>
            </a:endParaRPr>
          </a:p>
          <a:p>
            <a:r>
              <a:rPr lang="en-GB" sz="2200" dirty="0">
                <a:solidFill>
                  <a:prstClr val="black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68" y="2280908"/>
            <a:ext cx="27368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00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3154"/>
          </a:xfrm>
        </p:spPr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1782"/>
            <a:ext cx="4790301" cy="984193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41783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402FCE7-F0BD-DF4F-BD62-7CAAB14AB553}"/>
              </a:ext>
            </a:extLst>
          </p:cNvPr>
          <p:cNvSpPr txBox="1"/>
          <p:nvPr/>
        </p:nvSpPr>
        <p:spPr>
          <a:xfrm>
            <a:off x="245220" y="1714626"/>
            <a:ext cx="1172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70C0"/>
                </a:solidFill>
              </a:rPr>
              <a:t>Tarea de la Sesión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Revisar la </a:t>
            </a:r>
            <a:r>
              <a:rPr lang="en-US" sz="2400" b="1" dirty="0"/>
              <a:t>Lección 8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8E568A-0BB2-8845-BCC7-4B230FC47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599" y="2776197"/>
            <a:ext cx="6452791" cy="39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60001" y="784783"/>
            <a:ext cx="3561773" cy="739521"/>
          </a:xfrm>
          <a:prstGeom prst="rect">
            <a:avLst/>
          </a:prstGeom>
          <a:noFill/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408" y="710451"/>
            <a:ext cx="4400659" cy="999316"/>
          </a:xfrm>
          <a:prstGeom prst="rect">
            <a:avLst/>
          </a:prstGeom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066" y="710450"/>
            <a:ext cx="1336204" cy="888183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6597" y="6118241"/>
            <a:ext cx="2520069" cy="335426"/>
          </a:xfrm>
        </p:spPr>
        <p:txBody>
          <a:bodyPr/>
          <a:lstStyle/>
          <a:p>
            <a:fld id="{07229C9E-F7B3-8640-A9B4-30EE3DD4157C}" type="datetime1">
              <a:rPr lang="en-GB" smtClean="0"/>
              <a:t>15/05/2024</a:t>
            </a:fld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793" y="6118241"/>
            <a:ext cx="2520069" cy="335426"/>
          </a:xfrm>
        </p:spPr>
        <p:txBody>
          <a:bodyPr/>
          <a:lstStyle/>
          <a:p>
            <a:fld id="{4ACAD549-2A0F-1B4F-AFA8-46723A501129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 txBox="1">
            <a:spLocks/>
          </p:cNvSpPr>
          <p:nvPr/>
        </p:nvSpPr>
        <p:spPr>
          <a:xfrm>
            <a:off x="1265868" y="2436737"/>
            <a:ext cx="9660264" cy="22751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307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MX" sz="4134" b="1" dirty="0"/>
              <a:t>La próxima sesión será el día</a:t>
            </a:r>
            <a:endParaRPr lang="es-MX" sz="2756" b="1" dirty="0">
              <a:solidFill>
                <a:srgbClr val="739D40"/>
              </a:solidFill>
            </a:endParaRPr>
          </a:p>
          <a:p>
            <a:pPr marL="0" indent="0" algn="ctr">
              <a:buNone/>
            </a:pPr>
            <a:r>
              <a:rPr lang="es-MX" sz="4594" b="1" u="sng" dirty="0">
                <a:solidFill>
                  <a:srgbClr val="739D40"/>
                </a:solidFill>
              </a:rPr>
              <a:t>----Fecha----</a:t>
            </a:r>
            <a:endParaRPr lang="en-US" sz="4594" b="1" u="sng" dirty="0">
              <a:solidFill>
                <a:srgbClr val="739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2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48F2-D4B7-134F-8559-9D33FADB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68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 de la sesión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475A-8536-D640-83C2-C3EDF96F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9087-6CD6-A247-B8BF-9271D0517B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18185-7B34-6649-8143-AE4AF3D9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89" y="1830930"/>
            <a:ext cx="8742422" cy="43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0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6" y="264362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EBE918CD-C296-144E-99B6-47F7C34C29B0}"/>
              </a:ext>
            </a:extLst>
          </p:cNvPr>
          <p:cNvSpPr txBox="1"/>
          <p:nvPr/>
        </p:nvSpPr>
        <p:spPr>
          <a:xfrm>
            <a:off x="0" y="2815188"/>
            <a:ext cx="121904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b="1" dirty="0">
                <a:solidFill>
                  <a:srgbClr val="0070C0"/>
                </a:solidFill>
              </a:rPr>
              <a:t>Sesión 5</a:t>
            </a:r>
          </a:p>
        </p:txBody>
      </p:sp>
    </p:spTree>
    <p:extLst>
      <p:ext uri="{BB962C8B-B14F-4D97-AF65-F5344CB8AC3E}">
        <p14:creationId xmlns:p14="http://schemas.microsoft.com/office/powerpoint/2010/main" val="61105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1BE4F-8237-454B-9B6F-CEE3B38E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1" y="2579108"/>
            <a:ext cx="11285840" cy="823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900" b="1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900" dirty="0"/>
              <a:t>Reflexionar “</a:t>
            </a:r>
            <a:r>
              <a:rPr lang="en-US" sz="1900" b="1" dirty="0"/>
              <a:t>si los especialistas en tratamiento también pueden ser especialistas en prevención</a:t>
            </a:r>
            <a:r>
              <a:rPr lang="en-US" sz="1900" dirty="0"/>
              <a:t>”.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4367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42361C4-0370-7C4A-81F2-5920991B4820}"/>
              </a:ext>
            </a:extLst>
          </p:cNvPr>
          <p:cNvSpPr/>
          <p:nvPr/>
        </p:nvSpPr>
        <p:spPr>
          <a:xfrm>
            <a:off x="296561" y="3657221"/>
            <a:ext cx="116196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900" dirty="0"/>
              <a:t>Revisar el aprendizaje y comprensión  del estudio en línea de la </a:t>
            </a:r>
            <a:r>
              <a:rPr lang="en-US" sz="1900" b="1" dirty="0"/>
              <a:t>Lección 7</a:t>
            </a:r>
            <a:r>
              <a:rPr lang="en-US" sz="1900" dirty="0"/>
              <a:t>: compartir inquietudes, dudas, preguntas, necesidades, etc.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72EE53-691A-474B-BED2-7D229E47809B}"/>
              </a:ext>
            </a:extLst>
          </p:cNvPr>
          <p:cNvSpPr/>
          <p:nvPr/>
        </p:nvSpPr>
        <p:spPr>
          <a:xfrm>
            <a:off x="296561" y="4672296"/>
            <a:ext cx="11528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900" dirty="0"/>
              <a:t>Preparar las Lecciones en línea que se revisarán, antes de la sesión.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n-US" sz="19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9D962D-CDFD-4C47-AD52-BE1C0060E69F}"/>
              </a:ext>
            </a:extLst>
          </p:cNvPr>
          <p:cNvSpPr/>
          <p:nvPr/>
        </p:nvSpPr>
        <p:spPr>
          <a:xfrm>
            <a:off x="331524" y="5465982"/>
            <a:ext cx="115289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900" dirty="0"/>
              <a:t>Abordar cualquier problema, inquietud, duda, preocupación o necesidad que surja hasta este punto del curso.</a:t>
            </a:r>
            <a:endParaRPr lang="en-US" sz="19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69DCC4-C151-6C47-BA40-536062BDB2A7}"/>
              </a:ext>
            </a:extLst>
          </p:cNvPr>
          <p:cNvSpPr/>
          <p:nvPr/>
        </p:nvSpPr>
        <p:spPr>
          <a:xfrm>
            <a:off x="4487932" y="1914597"/>
            <a:ext cx="32161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Sesión 5. Objetivos</a:t>
            </a:r>
          </a:p>
        </p:txBody>
      </p:sp>
    </p:spTree>
    <p:extLst>
      <p:ext uri="{BB962C8B-B14F-4D97-AF65-F5344CB8AC3E}">
        <p14:creationId xmlns:p14="http://schemas.microsoft.com/office/powerpoint/2010/main" val="257815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6" y="264362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86263" y="3091681"/>
            <a:ext cx="120194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/>
              <a:t>¿Puede un/a especialista en tratamiento ser también especialista en prevención?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US" sz="2600" b="1" dirty="0">
                <a:solidFill>
                  <a:srgbClr val="00B050"/>
                </a:solidFill>
              </a:rPr>
              <a:t>      Grupos de discusión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635000" indent="204788">
              <a:buFont typeface="Arial" panose="020B0604020202020204" pitchFamily="34" charset="0"/>
              <a:buChar char="•"/>
            </a:pPr>
            <a:r>
              <a:rPr lang="en-GB" sz="2400" b="1" dirty="0"/>
              <a:t>	Identificar tres palabras clave o frases para esta pregunta.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0297E0-FC81-61A5-92E9-ED7E05E5D2DD}"/>
              </a:ext>
            </a:extLst>
          </p:cNvPr>
          <p:cNvSpPr txBox="1"/>
          <p:nvPr/>
        </p:nvSpPr>
        <p:spPr>
          <a:xfrm>
            <a:off x="3047999" y="21266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</a:rPr>
              <a:t>Las preguntas</a:t>
            </a:r>
          </a:p>
        </p:txBody>
      </p:sp>
    </p:spTree>
    <p:extLst>
      <p:ext uri="{BB962C8B-B14F-4D97-AF65-F5344CB8AC3E}">
        <p14:creationId xmlns:p14="http://schemas.microsoft.com/office/powerpoint/2010/main" val="339078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6" y="264362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EABFF8F-1B4B-9448-ADFA-DD54A68EC9E9}"/>
              </a:ext>
            </a:extLst>
          </p:cNvPr>
          <p:cNvSpPr txBox="1">
            <a:spLocks/>
          </p:cNvSpPr>
          <p:nvPr/>
        </p:nvSpPr>
        <p:spPr>
          <a:xfrm>
            <a:off x="2288105" y="2660383"/>
            <a:ext cx="8208912" cy="8443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7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7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endParaRPr lang="en-US" sz="70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286CD91-BCB8-9E46-8A5A-BF1DC1E1C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2740323"/>
            <a:ext cx="11944350" cy="96682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400"/>
              </a:spcAft>
              <a:buNone/>
            </a:pPr>
            <a:r>
              <a:rPr lang="en-US" sz="4600" b="1" i="1" kern="1200" dirty="0">
                <a:solidFill>
                  <a:srgbClr val="0070C0"/>
                </a:solidFill>
                <a:ea typeface="+mn-ea"/>
                <a:cs typeface="+mn-cs"/>
              </a:rPr>
              <a:t>Mentimeter</a:t>
            </a:r>
          </a:p>
        </p:txBody>
      </p:sp>
    </p:spTree>
    <p:extLst>
      <p:ext uri="{BB962C8B-B14F-4D97-AF65-F5344CB8AC3E}">
        <p14:creationId xmlns:p14="http://schemas.microsoft.com/office/powerpoint/2010/main" val="400786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6" y="264362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919"/>
            <a:ext cx="2743200" cy="365125"/>
          </a:xfrm>
        </p:spPr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282691" y="1427316"/>
            <a:ext cx="1162661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Las preguntas</a:t>
            </a:r>
          </a:p>
          <a:p>
            <a:pPr algn="just"/>
            <a:endParaRPr lang="en-GB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¿Puede un especialista en tratamiento, ser también especialista en prevención? </a:t>
            </a:r>
            <a:r>
              <a:rPr lang="en-GB" sz="2400" b="1" dirty="0">
                <a:solidFill>
                  <a:srgbClr val="0070C0"/>
                </a:solidFill>
              </a:rPr>
              <a:t>= </a:t>
            </a:r>
            <a:r>
              <a:rPr lang="en-GB" sz="2400" b="1" i="1" dirty="0">
                <a:solidFill>
                  <a:srgbClr val="0171C0"/>
                </a:solidFill>
              </a:rPr>
              <a:t>Sí, con la capacitación necesaría y adecuada que requiere todo “prevencionista”.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i="1" dirty="0"/>
              <a:t>Como alguien llamado especialista en prevención no se me había ocurrido que </a:t>
            </a:r>
            <a:r>
              <a:rPr lang="en-GB" sz="2400" i="1" dirty="0" err="1"/>
              <a:t>podría</a:t>
            </a:r>
            <a:r>
              <a:rPr lang="en-GB" sz="2400" i="1" dirty="0"/>
              <a:t> convertirme en especialista en tratamiento sin la misma capacitación que cualquier otro especialista en tratamiento. </a:t>
            </a:r>
            <a:r>
              <a:rPr lang="en-GB" sz="2400" b="1" dirty="0"/>
              <a:t>¿Por qué? ¿Por qué no?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B05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La prevención es una especialidad </a:t>
            </a:r>
            <a:r>
              <a:rPr lang="en-GB" sz="2400" dirty="0"/>
              <a:t>–una nueva ciencia- </a:t>
            </a:r>
            <a:r>
              <a:rPr lang="en-GB" sz="2400" b="1" dirty="0"/>
              <a:t>con sus propios temas a abordar.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B05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171C0"/>
                </a:solidFill>
              </a:rPr>
              <a:t>Capacitación/facilitación, a discutirse en la próxima sesión sobre </a:t>
            </a:r>
            <a:r>
              <a:rPr lang="en-GB" sz="2400" b="1" dirty="0">
                <a:solidFill>
                  <a:srgbClr val="0171C0"/>
                </a:solidFill>
              </a:rPr>
              <a:t>“facilitación”</a:t>
            </a:r>
          </a:p>
        </p:txBody>
      </p:sp>
    </p:spTree>
    <p:extLst>
      <p:ext uri="{BB962C8B-B14F-4D97-AF65-F5344CB8AC3E}">
        <p14:creationId xmlns:p14="http://schemas.microsoft.com/office/powerpoint/2010/main" val="211295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6" y="264362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2999"/>
            <a:ext cx="2743200" cy="365125"/>
          </a:xfrm>
        </p:spPr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0" y="1939782"/>
            <a:ext cx="12192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Diferencia entre provision y proveedores de prevención y tratamiento</a:t>
            </a:r>
          </a:p>
          <a:p>
            <a:pPr algn="ctr"/>
            <a:endParaRPr lang="en-US" sz="3000" b="1" dirty="0">
              <a:solidFill>
                <a:srgbClr val="0070C0"/>
              </a:solidFill>
            </a:endParaRPr>
          </a:p>
          <a:p>
            <a:pPr algn="ctr"/>
            <a:endParaRPr lang="en-GB" sz="80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 err="1"/>
              <a:t>Muchos</a:t>
            </a:r>
            <a:r>
              <a:rPr lang="en-US" sz="2100" dirty="0"/>
              <a:t> “</a:t>
            </a:r>
            <a:r>
              <a:rPr lang="en-US" sz="2100" dirty="0" err="1"/>
              <a:t>especialistas</a:t>
            </a:r>
            <a:r>
              <a:rPr lang="en-US" sz="2100" dirty="0"/>
              <a:t>” en tratamiento </a:t>
            </a:r>
            <a:r>
              <a:rPr lang="en-US" sz="2100" dirty="0" err="1"/>
              <a:t>sienten</a:t>
            </a:r>
            <a:r>
              <a:rPr lang="en-US" sz="2100" dirty="0"/>
              <a:t> que </a:t>
            </a:r>
            <a:r>
              <a:rPr lang="en-US" sz="2100" dirty="0" err="1"/>
              <a:t>están</a:t>
            </a:r>
            <a:r>
              <a:rPr lang="en-US" sz="2100" dirty="0"/>
              <a:t> </a:t>
            </a:r>
            <a:r>
              <a:rPr lang="en-US" sz="2100" dirty="0" err="1"/>
              <a:t>preparados</a:t>
            </a:r>
            <a:r>
              <a:rPr lang="en-US" sz="2100" dirty="0"/>
              <a:t> para ser proveedores de  prevención, </a:t>
            </a:r>
            <a:r>
              <a:rPr lang="en-US" sz="2100" dirty="0" err="1"/>
              <a:t>debido</a:t>
            </a:r>
            <a:r>
              <a:rPr lang="en-US" sz="2100" dirty="0"/>
              <a:t> a </a:t>
            </a:r>
            <a:r>
              <a:rPr lang="en-US" sz="2100" dirty="0" err="1"/>
              <a:t>su</a:t>
            </a:r>
            <a:r>
              <a:rPr lang="en-US" sz="2100" dirty="0"/>
              <a:t> </a:t>
            </a:r>
            <a:r>
              <a:rPr lang="en-US" sz="2100" dirty="0" err="1"/>
              <a:t>conocimiento</a:t>
            </a:r>
            <a:r>
              <a:rPr lang="en-US" sz="2100" dirty="0"/>
              <a:t> y </a:t>
            </a:r>
            <a:r>
              <a:rPr lang="en-US" sz="2100" dirty="0" err="1"/>
              <a:t>compromiso</a:t>
            </a:r>
            <a:r>
              <a:rPr lang="en-US" sz="2100" dirty="0"/>
              <a:t> con el </a:t>
            </a:r>
            <a:r>
              <a:rPr lang="en-US" sz="2100" dirty="0" err="1"/>
              <a:t>tema</a:t>
            </a:r>
            <a:r>
              <a:rPr lang="en-US" sz="2100" dirty="0"/>
              <a:t> de </a:t>
            </a:r>
            <a:r>
              <a:rPr lang="en-US" sz="2100" dirty="0" err="1"/>
              <a:t>drogas</a:t>
            </a:r>
            <a:r>
              <a:rPr lang="en-US" sz="2100" dirty="0"/>
              <a:t>. </a:t>
            </a:r>
            <a:r>
              <a:rPr lang="en-US" sz="2100" b="1" dirty="0"/>
              <a:t>¿</a:t>
            </a:r>
            <a:r>
              <a:rPr lang="en-US" sz="2100" b="1" dirty="0" err="1"/>
              <a:t>Esto</a:t>
            </a:r>
            <a:r>
              <a:rPr lang="en-US" sz="2100" b="1" dirty="0"/>
              <a:t> es </a:t>
            </a:r>
            <a:r>
              <a:rPr lang="en-US" sz="2100" b="1" dirty="0" err="1"/>
              <a:t>verdadero</a:t>
            </a:r>
            <a:r>
              <a:rPr lang="en-US" sz="2100" b="1" dirty="0"/>
              <a:t> y/o aceptable? </a:t>
            </a:r>
          </a:p>
          <a:p>
            <a:pPr algn="just"/>
            <a:endParaRPr lang="en-US" sz="23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b="1" dirty="0"/>
              <a:t>¿Qué se require para que alguien sea considerado como especialista en prevención?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¿Qué distingue a alguien que se especializa y brinda servicios de tratamiento, de aquellos que lo hacen en el campo de la prevención?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¿Cómo se traslapan la prestación y los proveedores de servicios de prevención y tratamiento? </a:t>
            </a:r>
          </a:p>
        </p:txBody>
      </p:sp>
    </p:spTree>
    <p:extLst>
      <p:ext uri="{BB962C8B-B14F-4D97-AF65-F5344CB8AC3E}">
        <p14:creationId xmlns:p14="http://schemas.microsoft.com/office/powerpoint/2010/main" val="200818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290375"/>
            <a:ext cx="1088525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6" y="550658"/>
            <a:ext cx="3877138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38" y="469744"/>
            <a:ext cx="5000566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4" y="469745"/>
            <a:ext cx="1454514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rId6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rId7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rId8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rId9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rId10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rId11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rId12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rId13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rId14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8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39280AE6-9661-3B43-87E8-3A29D7D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2381820"/>
            <a:ext cx="9848774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522" tIns="25392" rIns="-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</a:br>
            <a:endParaRPr lang="en-US" altLang="en-US" sz="3000" dirty="0">
              <a:solidFill>
                <a:schemeClr val="accent5"/>
              </a:solidFill>
              <a:latin typeface="+mn-lt"/>
            </a:endParaRPr>
          </a:p>
          <a:p>
            <a:endParaRPr lang="en-US" altLang="en-US" sz="3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8F9FD3A3-7849-D54C-A075-78B5B18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3602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BF2ECDC8-900C-3F44-9825-B3E7A7C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47290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DE4A0A2D-0521-414C-909B-D7847736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0338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C188B322-FE0B-6C43-8DC6-014C0EAD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18" y="56434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</a:endParaRPr>
          </a:p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AE2163-F8B8-F648-9CC4-4A9CB173D44D}"/>
              </a:ext>
            </a:extLst>
          </p:cNvPr>
          <p:cNvSpPr txBox="1"/>
          <p:nvPr/>
        </p:nvSpPr>
        <p:spPr>
          <a:xfrm>
            <a:off x="1440492" y="1668903"/>
            <a:ext cx="9432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Lección 7. Revisión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3DB482-60C7-C742-8F62-D3DF9BAAC5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6564" y="2344375"/>
            <a:ext cx="6529784" cy="42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A03-29B6-F341-B22F-7D4E99C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7417D9-E46D-5643-8FDD-CE2322306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417" y="550661"/>
            <a:ext cx="3877139" cy="804999"/>
          </a:xfrm>
          <a:prstGeom prst="rect">
            <a:avLst/>
          </a:prstGeom>
          <a:noFill/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1C6EE15-CF19-CE4B-9908-C66C21A1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8" y="264368"/>
            <a:ext cx="4790301" cy="108779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5F60F02-7D47-E847-8877-ABE1B5CD6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05" y="469745"/>
            <a:ext cx="1454515" cy="966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8012B-D9FD-2740-B762-E5B8F06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9C9E-F7B3-8640-A9B4-30EE3DD415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70AA4-8F1D-4844-8A09-7CA948D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D549-2A0F-1B4F-AFA8-46723A501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D02AD0F9-031A-7544-88BC-91468AD5A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177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4DC73A40-F711-4A4F-862B-1EC612A36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482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B9CC2B28-1453-284A-81F6-BBDCCDE5A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378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C7AB5E10-8B18-7C45-9E50-A4FF1CF96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091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0776524-F4C7-3345-B2CC-97DBE6E83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39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2BF36128-8131-A24D-A9D4-3E8A07874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4701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FFF414F6-BE4C-DF43-ADB0-ADC5FBA6C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00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AC213D19-B634-7344-9B7C-618C8E53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31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43F04D05-72B1-224B-B561-00F72FA2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615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5ABCBDE0-79ED-BE49-9EB9-72F60438E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819" y="592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92C5D-6C5C-E04C-8317-4D24FC44B6B4}"/>
              </a:ext>
            </a:extLst>
          </p:cNvPr>
          <p:cNvSpPr txBox="1"/>
          <p:nvPr/>
        </p:nvSpPr>
        <p:spPr>
          <a:xfrm>
            <a:off x="741405" y="2567231"/>
            <a:ext cx="1061239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Lección 7. Objetivos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r>
              <a:rPr lang="it-IT" sz="900" dirty="0">
                <a:solidFill>
                  <a:prstClr val="black"/>
                </a:solidFill>
              </a:rPr>
              <a:t> </a:t>
            </a:r>
            <a:endParaRPr lang="en-US" sz="900" dirty="0">
              <a:solidFill>
                <a:srgbClr val="00B050"/>
              </a:solidFill>
            </a:endParaRPr>
          </a:p>
          <a:p>
            <a:pPr fontAlgn="base">
              <a:buFont typeface="Arial"/>
              <a:buChar char="•"/>
            </a:pPr>
            <a:r>
              <a:rPr lang="en-US" sz="2400" dirty="0"/>
              <a:t> Explicar cómo hacer que la prevención comunitaria funcione. </a:t>
            </a:r>
          </a:p>
          <a:p>
            <a:pPr fontAlgn="base">
              <a:buFont typeface="Arial"/>
              <a:buChar char="•"/>
            </a:pPr>
            <a:endParaRPr lang="en-US" sz="2400" dirty="0"/>
          </a:p>
          <a:p>
            <a:pPr fontAlgn="base">
              <a:buFont typeface="Arial"/>
              <a:buChar char="•"/>
            </a:pPr>
            <a:r>
              <a:rPr lang="en-US" sz="2400" dirty="0"/>
              <a:t> Describir qué son las iniciativas multi-</a:t>
            </a:r>
            <a:r>
              <a:rPr lang="en-US" sz="2400" dirty="0" err="1"/>
              <a:t>componente</a:t>
            </a:r>
            <a:r>
              <a:rPr lang="en-US" sz="2400" dirty="0"/>
              <a:t>.</a:t>
            </a:r>
          </a:p>
          <a:p>
            <a:pPr fontAlgn="base">
              <a:buFont typeface="Arial"/>
              <a:buChar char="•"/>
            </a:pPr>
            <a:endParaRPr lang="en-US" sz="2400" dirty="0"/>
          </a:p>
          <a:p>
            <a:pPr fontAlgn="base">
              <a:buFont typeface="Arial"/>
              <a:buChar char="•"/>
            </a:pPr>
            <a:r>
              <a:rPr lang="en-US" sz="2400" dirty="0"/>
              <a:t> Compartir ejemplos de “buena” prevención en la comunidad. </a:t>
            </a:r>
          </a:p>
        </p:txBody>
      </p:sp>
    </p:spTree>
    <p:extLst>
      <p:ext uri="{BB962C8B-B14F-4D97-AF65-F5344CB8AC3E}">
        <p14:creationId xmlns:p14="http://schemas.microsoft.com/office/powerpoint/2010/main" val="26420612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7104</TotalTime>
  <Words>1112</Words>
  <Application>Microsoft Macintosh PowerPoint</Application>
  <PresentationFormat>Panorámica</PresentationFormat>
  <Paragraphs>186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Wingdings</vt:lpstr>
      <vt:lpstr>1_Office Theme</vt:lpstr>
      <vt:lpstr>3_Office Theme</vt:lpstr>
      <vt:lpstr>Office Theme</vt:lpstr>
      <vt:lpstr>2_Office Theme</vt:lpstr>
      <vt:lpstr>7_Office Theme</vt:lpstr>
      <vt:lpstr>8_Office Theme</vt:lpstr>
      <vt:lpstr>6_Office Theme</vt:lpstr>
      <vt:lpstr>4_Office Theme</vt:lpstr>
      <vt:lpstr>5_Office Theme</vt:lpstr>
      <vt:lpstr>9_Office Theme</vt:lpstr>
      <vt:lpstr>Presentación de PowerPoint</vt:lpstr>
      <vt:lpstr>I</vt:lpstr>
      <vt:lpstr>Presentación de PowerPoint</vt:lpstr>
      <vt:lpstr>I</vt:lpstr>
      <vt:lpstr>I</vt:lpstr>
      <vt:lpstr>I</vt:lpstr>
      <vt:lpstr>I</vt:lpstr>
      <vt:lpstr>Presentación de PowerPoint</vt:lpstr>
      <vt:lpstr>I</vt:lpstr>
      <vt:lpstr>Presentación de PowerPoint</vt:lpstr>
      <vt:lpstr>I</vt:lpstr>
      <vt:lpstr>I</vt:lpstr>
      <vt:lpstr>I</vt:lpstr>
      <vt:lpstr>I</vt:lpstr>
      <vt:lpstr>I</vt:lpstr>
      <vt:lpstr>I</vt:lpstr>
      <vt:lpstr>I</vt:lpstr>
      <vt:lpstr>Presentación de PowerPoint</vt:lpstr>
      <vt:lpstr>Fin de la sesión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INEP Plus</dc:title>
  <dc:creator>Jeff Lee</dc:creator>
  <cp:lastModifiedBy>JL B</cp:lastModifiedBy>
  <cp:revision>210</cp:revision>
  <cp:lastPrinted>2021-01-25T14:15:16Z</cp:lastPrinted>
  <dcterms:created xsi:type="dcterms:W3CDTF">2020-11-20T10:28:46Z</dcterms:created>
  <dcterms:modified xsi:type="dcterms:W3CDTF">2024-05-16T03:35:50Z</dcterms:modified>
</cp:coreProperties>
</file>