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738" r:id="rId3"/>
  </p:sldMasterIdLst>
  <p:notesMasterIdLst>
    <p:notesMasterId r:id="rId17"/>
  </p:notesMasterIdLst>
  <p:handoutMasterIdLst>
    <p:handoutMasterId r:id="rId18"/>
  </p:handoutMasterIdLst>
  <p:sldIdLst>
    <p:sldId id="381" r:id="rId4"/>
    <p:sldId id="342" r:id="rId5"/>
    <p:sldId id="386" r:id="rId6"/>
    <p:sldId id="344" r:id="rId7"/>
    <p:sldId id="382" r:id="rId8"/>
    <p:sldId id="348" r:id="rId9"/>
    <p:sldId id="385" r:id="rId10"/>
    <p:sldId id="368" r:id="rId11"/>
    <p:sldId id="384" r:id="rId12"/>
    <p:sldId id="375" r:id="rId13"/>
    <p:sldId id="350" r:id="rId14"/>
    <p:sldId id="279" r:id="rId15"/>
    <p:sldId id="351" r:id="rId16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2" autoAdjust="0"/>
    <p:restoredTop sz="93541" autoAdjust="0"/>
  </p:normalViewPr>
  <p:slideViewPr>
    <p:cSldViewPr snapToGrid="0" snapToObjects="1">
      <p:cViewPr varScale="1">
        <p:scale>
          <a:sx n="102" d="100"/>
          <a:sy n="102" d="100"/>
        </p:scale>
        <p:origin x="3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EFD3-62D0-40D8-8EA9-CA63E357BDB2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80C58-B564-4E31-8A86-CDACCCDBF5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267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639F8-A244-2F45-87A1-F580AB6EAD9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C351-1F82-7940-844F-31B3701A4A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92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La prevención ambiental se puede clasificar en tres categorías. Y aquí hay más ejemplos de cómo la prevención ambiental se puede aplicar también a nivel local. Sólo piense en las posibilidades de cambiar los entornos físicos y regulatorios en cualquier vecindario.</a:t>
            </a:r>
          </a:p>
          <a:p>
            <a:pPr marL="171450" indent="-171450">
              <a:buFontTx/>
              <a:buChar char="-"/>
            </a:pPr>
            <a:r>
              <a:rPr lang="es-ES" dirty="0"/>
              <a:t> No se trata sólo de regulación a nivel nacional – local (festivales que permiten sumergirse en el agua) </a:t>
            </a:r>
          </a:p>
          <a:p>
            <a:pPr marL="171450" indent="-171450">
              <a:buFontTx/>
              <a:buChar char="-"/>
            </a:pPr>
            <a:r>
              <a:rPr lang="es-ES" dirty="0"/>
              <a:t>La fijación de precios del agua y el alcohol y la cultura cervecera han sido creadas por las industrias.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7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0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1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>
                <a:effectLst/>
              </a:rPr>
              <a:t>Profundizar en los contenidos de las lecciones semanales.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2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8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>
                <a:effectLst/>
              </a:rPr>
              <a:t>Recuerde los objetivos para ayudar a los participantes a reconectarse con el curso.</a:t>
            </a:r>
          </a:p>
          <a:p>
            <a:br>
              <a:rPr lang="es-MX" dirty="0">
                <a:effectLst/>
              </a:rPr>
            </a:br>
            <a:endParaRPr lang="es-MX" dirty="0"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br>
              <a:rPr lang="es-MX" dirty="0"/>
            </a:b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Deje que los participantes trabajen en grupos pequeños (de 5 personas cada uno) durante 20 minutos. </a:t>
            </a:r>
          </a:p>
          <a:p>
            <a:pPr marL="171450" indent="-171450">
              <a:buFontTx/>
              <a:buChar char="-"/>
            </a:pP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Pídales que compartan sus dudas y ofrezcan respuestas. Invite a cada grupo a nombrar un portavoz que se referirá al pleno.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84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8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following slides refer to the main topics introduced by Lecture 8.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La evidencia contenida en los estándares internacionales es muy sólida para las intervenciones ambientales a nivel macro. De hecho, allí tienen el nivel de evidencia más alto. </a:t>
            </a:r>
          </a:p>
          <a:p>
            <a:pPr marL="171450" indent="-171450">
              <a:buFontTx/>
              <a:buChar char="-"/>
            </a:pP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Tanto los adolescentes como los adultos aumentan su consumo cuando los precios bajan y disminuyen su consumo cuando los precios suben. Esta observación ha servido de base para aumentar los impuestos y los precios de las bebidas alcohólicas; y </a:t>
            </a:r>
          </a:p>
          <a:p>
            <a:pPr marL="171450" indent="-171450">
              <a:buFontTx/>
              <a:buChar char="-"/>
            </a:pP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El aumento de los precios del alcohol también se ha asociado con reducciones en los problemas relacionados con el alcohol. </a:t>
            </a:r>
          </a:p>
          <a:p>
            <a:pPr marL="171450" indent="-171450">
              <a:buFontTx/>
              <a:buChar char="-"/>
            </a:pP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Existen otras intervenciones que dificultan que los niños y adolescentes menores de edad compren alcohol enseñando a los dueños de tiendas a monitorear las ventas. Se puede capacitar a los agentes del orden para que utilicen operaciones para controlar las ventas a personas menores de edad, mediante las cuales una persona de apariencia joven relacionada con las fuerzas del orden intenta comprar alcohol y anota si se solicita prueba de edad. Se puede mejorar la aplicación de la ley para utilizar mejores prácticas policiales en áreas cercanas a los establecimientos de bebidas alcohólicas, como la policía comunitaria. Además, las fuerzas del orden pueden proporcionar una mejor enseñanza a la policía sobre cuestiones relacionadas con el alcohol, incluido cómo manejar a una persona ebria, y mediante el establecimiento de sistemas de información mediante los cuales la policía recopile información sobre el lugar del último trago cuando las lesiones por vehículos motorizados o peatones o la violencia o disturbios públicos están asociados con alcohol. Y, por supuesto, tratar con firmeza las licorerías que frecuentemente infringen las leyes locales sobre bebidas alcohólicas.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6E7D-BED7-9442-AEFE-070F5731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CEE1-B8A2-A845-9D72-659330380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14DD-8AA7-3845-9283-FA68A92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24F-0A7C-044A-9E59-182AB9FCE3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085-03DA-B04E-83D9-E2B73C8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7BEB-49F4-D248-9609-7CC57351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4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BB1C-FBD6-7B48-AC81-EF03EEC5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CFB53-3149-F947-8C71-85DC6F97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8117-3806-EC45-A8F8-6587F5B2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4E7-F2A5-B64C-95C2-B4175A483C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8D33-85B0-0C49-9983-A84720E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DC37-F85E-1045-B1A9-0E70D86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5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6B274-E6B0-7544-8613-5CB88390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E9532-5F26-EC44-81E9-8276D8D7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08655-2C3E-3B41-8563-9769E6F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74F5-8707-1A41-A096-6FEDFAFD29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8DF6-3857-5141-8922-386630B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E029-B8C5-E04A-AF87-0D9F42B9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0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6E7D-BED7-9442-AEFE-070F5731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CEE1-B8A2-A845-9D72-659330380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14DD-8AA7-3845-9283-FA68A92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24F-0A7C-044A-9E59-182AB9FCE3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085-03DA-B04E-83D9-E2B73C8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7BEB-49F4-D248-9609-7CC57351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9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5121-9FEE-1E48-ACA1-E436F43E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F74-FB35-BB43-ACA6-48E193CB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3B23-963D-C249-B42E-575D307A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9317-E4C3-E447-8803-D9F2A97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765F-2851-F84C-91BB-A96E28A8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5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E9F6-0A1B-0841-8DD3-743862E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5B853-089F-954E-8BB5-F6D03FC1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FAE8-A8A1-6D4C-8599-D47DDBA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ED71-A7F3-2C48-99CB-701C7FA827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E7CE-A382-144F-9D17-946893DF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9C0B-FF10-114F-A122-C048236E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15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CA-7CD2-0649-8349-D7FB74A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0422-D465-D344-986D-55AA5196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5C189-82B4-0848-BF84-B76552C7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8039-D203-0943-80B2-72D76D1C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C-FE3B-6C44-AC80-CF2BA80C5A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A46C-CF26-A447-A41B-9A6F906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4029-EA6B-CD4D-9A94-269CA71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77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F7BF-71F1-E54A-88D1-433F0C7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6C77-71D3-E446-BE69-4BA181CA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2438C-38D4-494C-B78F-7B46DDB2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F8A32-9C9F-B644-8FAD-826150D4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D2372-E63A-3040-B146-413DC69ED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64E1-1D3C-864C-9DE4-E7A76161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510F-79B4-5C44-B1A5-5E6CAD9463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C77C5-9223-C147-A691-15DB5FD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7A37B-5D8E-9547-B57C-0CF3967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3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F6B2-5718-664F-B7CB-BA9CA35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FAA3-EF01-EF45-818B-AC6B824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15F-852F-7042-83FD-EB0BDBB9F2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2A30A-8313-3C44-A47D-1F9E503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446E-8520-2940-A069-74DC8AC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86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A8DD8-B602-6040-AC29-9C52F265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0AA-2A0E-7840-9E23-6803A9EF4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184B-BA62-034A-98DD-09AA94C8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D0C3-B7AE-6B4B-9969-1B1FA924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24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E41-48E4-8641-951A-F13AF0CC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5E66-D777-0949-9A2D-BA7C4954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A68BC-544B-9949-9746-4915E344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E419A-CE0E-7C4F-8A4F-5D39793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3E36-33E3-974B-8B46-C321F9506C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F72C-137E-3547-AEF2-67B36047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5199-4476-7B4C-8090-4AFCE55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9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5121-9FEE-1E48-ACA1-E436F43E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F74-FB35-BB43-ACA6-48E193CB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3B23-963D-C249-B42E-575D307A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9317-E4C3-E447-8803-D9F2A97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765F-2851-F84C-91BB-A96E28A8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72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FFD0-782E-2349-8121-08A03B9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46AA-7764-AA4E-A105-49085F37B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A9F05-2B62-7045-87B5-8077957E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19B2-AE44-8A45-AABD-7965E2A0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A829-AFCA-F34D-B728-C266C24807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D342-15A2-144C-AA79-784B1B06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B35C-C28D-8E4C-99B9-1F809C9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27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BB1C-FBD6-7B48-AC81-EF03EEC5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CFB53-3149-F947-8C71-85DC6F97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8117-3806-EC45-A8F8-6587F5B2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4E7-F2A5-B64C-95C2-B4175A483C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8D33-85B0-0C49-9983-A84720E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DC37-F85E-1045-B1A9-0E70D86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43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6B274-E6B0-7544-8613-5CB88390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E9532-5F26-EC44-81E9-8276D8D7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08655-2C3E-3B41-8563-9769E6F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74F5-8707-1A41-A096-6FEDFAFD29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8DF6-3857-5141-8922-386630B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E029-B8C5-E04A-AF87-0D9F42B9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88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6E7D-BED7-9442-AEFE-070F5731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CEE1-B8A2-A845-9D72-659330380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14DD-8AA7-3845-9283-FA68A92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24F-0A7C-044A-9E59-182AB9FCE3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085-03DA-B04E-83D9-E2B73C8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7BEB-49F4-D248-9609-7CC57351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88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5121-9FEE-1E48-ACA1-E436F43E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F74-FB35-BB43-ACA6-48E193CB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3B23-963D-C249-B42E-575D307A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9317-E4C3-E447-8803-D9F2A97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765F-2851-F84C-91BB-A96E28A8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8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E9F6-0A1B-0841-8DD3-743862E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5B853-089F-954E-8BB5-F6D03FC1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FAE8-A8A1-6D4C-8599-D47DDBA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ED71-A7F3-2C48-99CB-701C7FA827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E7CE-A382-144F-9D17-946893DF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9C0B-FF10-114F-A122-C048236E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CA-7CD2-0649-8349-D7FB74A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0422-D465-D344-986D-55AA5196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5C189-82B4-0848-BF84-B76552C7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8039-D203-0943-80B2-72D76D1C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C-FE3B-6C44-AC80-CF2BA80C5A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A46C-CF26-A447-A41B-9A6F906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4029-EA6B-CD4D-9A94-269CA71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F7BF-71F1-E54A-88D1-433F0C7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6C77-71D3-E446-BE69-4BA181CA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2438C-38D4-494C-B78F-7B46DDB2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F8A32-9C9F-B644-8FAD-826150D4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D2372-E63A-3040-B146-413DC69ED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64E1-1D3C-864C-9DE4-E7A76161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510F-79B4-5C44-B1A5-5E6CAD9463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C77C5-9223-C147-A691-15DB5FD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7A37B-5D8E-9547-B57C-0CF3967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03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F6B2-5718-664F-B7CB-BA9CA35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FAA3-EF01-EF45-818B-AC6B824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15F-852F-7042-83FD-EB0BDBB9F2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2A30A-8313-3C44-A47D-1F9E503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446E-8520-2940-A069-74DC8AC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35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A8DD8-B602-6040-AC29-9C52F265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0AA-2A0E-7840-9E23-6803A9EF4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184B-BA62-034A-98DD-09AA94C8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D0C3-B7AE-6B4B-9969-1B1FA924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1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E9F6-0A1B-0841-8DD3-743862E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5B853-089F-954E-8BB5-F6D03FC1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FAE8-A8A1-6D4C-8599-D47DDBA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ED71-A7F3-2C48-99CB-701C7FA827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E7CE-A382-144F-9D17-946893DF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9C0B-FF10-114F-A122-C048236E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81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E41-48E4-8641-951A-F13AF0CC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5E66-D777-0949-9A2D-BA7C4954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A68BC-544B-9949-9746-4915E344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E419A-CE0E-7C4F-8A4F-5D39793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3E36-33E3-974B-8B46-C321F9506C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F72C-137E-3547-AEF2-67B36047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5199-4476-7B4C-8090-4AFCE55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04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FFD0-782E-2349-8121-08A03B9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46AA-7764-AA4E-A105-49085F37B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A9F05-2B62-7045-87B5-8077957E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19B2-AE44-8A45-AABD-7965E2A0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A829-AFCA-F34D-B728-C266C24807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D342-15A2-144C-AA79-784B1B06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B35C-C28D-8E4C-99B9-1F809C9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80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BB1C-FBD6-7B48-AC81-EF03EEC5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CFB53-3149-F947-8C71-85DC6F97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8117-3806-EC45-A8F8-6587F5B2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4E7-F2A5-B64C-95C2-B4175A483C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8D33-85B0-0C49-9983-A84720E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DC37-F85E-1045-B1A9-0E70D86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97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6B274-E6B0-7544-8613-5CB88390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E9532-5F26-EC44-81E9-8276D8D7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08655-2C3E-3B41-8563-9769E6F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74F5-8707-1A41-A096-6FEDFAFD29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8DF6-3857-5141-8922-386630B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E029-B8C5-E04A-AF87-0D9F42B9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CA-7CD2-0649-8349-D7FB74A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0422-D465-D344-986D-55AA5196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5C189-82B4-0848-BF84-B76552C7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8039-D203-0943-80B2-72D76D1C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C-FE3B-6C44-AC80-CF2BA80C5A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A46C-CF26-A447-A41B-9A6F906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4029-EA6B-CD4D-9A94-269CA71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9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F7BF-71F1-E54A-88D1-433F0C7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6C77-71D3-E446-BE69-4BA181CA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2438C-38D4-494C-B78F-7B46DDB2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F8A32-9C9F-B644-8FAD-826150D4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D2372-E63A-3040-B146-413DC69ED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64E1-1D3C-864C-9DE4-E7A76161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510F-79B4-5C44-B1A5-5E6CAD9463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C77C5-9223-C147-A691-15DB5FD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7A37B-5D8E-9547-B57C-0CF3967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9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F6B2-5718-664F-B7CB-BA9CA35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FAA3-EF01-EF45-818B-AC6B824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15F-852F-7042-83FD-EB0BDBB9F2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2A30A-8313-3C44-A47D-1F9E503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446E-8520-2940-A069-74DC8AC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9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A8DD8-B602-6040-AC29-9C52F265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0AA-2A0E-7840-9E23-6803A9EF4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184B-BA62-034A-98DD-09AA94C8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D0C3-B7AE-6B4B-9969-1B1FA924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4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E41-48E4-8641-951A-F13AF0CC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5E66-D777-0949-9A2D-BA7C4954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A68BC-544B-9949-9746-4915E344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E419A-CE0E-7C4F-8A4F-5D39793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3E36-33E3-974B-8B46-C321F9506C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F72C-137E-3547-AEF2-67B36047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5199-4476-7B4C-8090-4AFCE55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FFD0-782E-2349-8121-08A03B9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46AA-7764-AA4E-A105-49085F37B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A9F05-2B62-7045-87B5-8077957E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19B2-AE44-8A45-AABD-7965E2A0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A829-AFCA-F34D-B728-C266C24807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D342-15A2-144C-AA79-784B1B06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B35C-C28D-8E4C-99B9-1F809C9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3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6037B-F2AF-1E40-A1C2-38C4C1C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D9351-CF70-A442-A294-749BC873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EA7F-CC33-9043-8E6C-7AD4D6C0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2E82-B002-3542-A433-53843BCE90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D685-8DDC-1A4C-BE39-714E681E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8215-3DDC-7F41-93B6-0E2C9DC1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4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6037B-F2AF-1E40-A1C2-38C4C1C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D9351-CF70-A442-A294-749BC873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EA7F-CC33-9043-8E6C-7AD4D6C0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2E82-B002-3542-A433-53843BCE90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D685-8DDC-1A4C-BE39-714E681E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8215-3DDC-7F41-93B6-0E2C9DC1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7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6037B-F2AF-1E40-A1C2-38C4C1C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D9351-CF70-A442-A294-749BC873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EA7F-CC33-9043-8E6C-7AD4D6C0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2E82-B002-3542-A433-53843BCE90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D685-8DDC-1A4C-BE39-714E681E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8215-3DDC-7F41-93B6-0E2C9DC1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9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ooc.cuni.cz/mod/page/view.php?id=3559" TargetMode="External"/><Relationship Id="rId13" Type="http://schemas.openxmlformats.org/officeDocument/2006/relationships/hyperlink" Target="https://mooc.cuni.cz/mod/page/view.php?id=3562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mooc.cuni.cz/mod/url/view.php?id=3710" TargetMode="External"/><Relationship Id="rId12" Type="http://schemas.openxmlformats.org/officeDocument/2006/relationships/hyperlink" Target="https://mooc.cuni.cz/mod/page/view.php?id=3561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c.cuni.cz/mod/page/view.php?id=3556" TargetMode="External"/><Relationship Id="rId11" Type="http://schemas.openxmlformats.org/officeDocument/2006/relationships/hyperlink" Target="https://mooc.cuni.cz/mod/quiz/view.php?id=3551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mooc.cuni.cz/course/view.php?id=50&amp;section=2" TargetMode="External"/><Relationship Id="rId10" Type="http://schemas.openxmlformats.org/officeDocument/2006/relationships/hyperlink" Target="https://mooc.cuni.cz/mod/page/view.php?id=3560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mooc.cuni.cz/mod/quiz/view.php?id=3550" TargetMode="External"/><Relationship Id="rId14" Type="http://schemas.openxmlformats.org/officeDocument/2006/relationships/hyperlink" Target="https://mooc.cuni.cz/mod/quiz/view.php?id=355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ooc.cuni.cz/mod/page/view.php?id=3559" TargetMode="External"/><Relationship Id="rId13" Type="http://schemas.openxmlformats.org/officeDocument/2006/relationships/hyperlink" Target="https://mooc.cuni.cz/mod/page/view.php?id=3562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mooc.cuni.cz/mod/url/view.php?id=3710" TargetMode="External"/><Relationship Id="rId12" Type="http://schemas.openxmlformats.org/officeDocument/2006/relationships/hyperlink" Target="https://mooc.cuni.cz/mod/page/view.php?id=356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c.cuni.cz/mod/page/view.php?id=3556" TargetMode="External"/><Relationship Id="rId11" Type="http://schemas.openxmlformats.org/officeDocument/2006/relationships/hyperlink" Target="https://mooc.cuni.cz/mod/quiz/view.php?id=3551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mooc.cuni.cz/course/view.php?id=50&amp;section=2" TargetMode="External"/><Relationship Id="rId10" Type="http://schemas.openxmlformats.org/officeDocument/2006/relationships/hyperlink" Target="https://mooc.cuni.cz/mod/page/view.php?id=3560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mooc.cuni.cz/mod/quiz/view.php?id=3550" TargetMode="External"/><Relationship Id="rId14" Type="http://schemas.openxmlformats.org/officeDocument/2006/relationships/hyperlink" Target="https://mooc.cuni.cz/mod/quiz/view.php?id=355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ooc.cuni.cz/mod/page/view.php?id=3559" TargetMode="External"/><Relationship Id="rId13" Type="http://schemas.openxmlformats.org/officeDocument/2006/relationships/hyperlink" Target="https://mooc.cuni.cz/mod/page/view.php?id=3562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mooc.cuni.cz/mod/url/view.php?id=3710" TargetMode="External"/><Relationship Id="rId12" Type="http://schemas.openxmlformats.org/officeDocument/2006/relationships/hyperlink" Target="https://mooc.cuni.cz/mod/page/view.php?id=35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c.cuni.cz/mod/page/view.php?id=3556" TargetMode="External"/><Relationship Id="rId11" Type="http://schemas.openxmlformats.org/officeDocument/2006/relationships/hyperlink" Target="https://mooc.cuni.cz/mod/quiz/view.php?id=3551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mooc.cuni.cz/course/view.php?id=50&amp;section=2" TargetMode="External"/><Relationship Id="rId10" Type="http://schemas.openxmlformats.org/officeDocument/2006/relationships/hyperlink" Target="https://mooc.cuni.cz/mod/page/view.php?id=3560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mooc.cuni.cz/mod/quiz/view.php?id=3550" TargetMode="External"/><Relationship Id="rId14" Type="http://schemas.openxmlformats.org/officeDocument/2006/relationships/hyperlink" Target="https://mooc.cuni.cz/mod/quiz/view.php?id=355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731C4B0-1954-164E-8C23-18D83DC2C7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94822" y="949660"/>
            <a:ext cx="3877138" cy="804999"/>
          </a:xfrm>
          <a:prstGeom prst="rect">
            <a:avLst/>
          </a:prstGeom>
          <a:noFill/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1563A587-A94E-7A4C-B0EC-C480CB761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93" y="737731"/>
            <a:ext cx="4790301" cy="1177446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FA9959C-837D-1A4D-898F-6B31A29B5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040" y="737731"/>
            <a:ext cx="1963805" cy="130535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5AB9-8DB7-EA46-90A2-6D34E9775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4DF0-9A38-664C-8B4A-D827078BFFF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9C42B-2D64-7E4F-ACD3-F86E1ED8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C40CC6C-DFC0-D8B1-FEDC-300BAC2A19D3}"/>
              </a:ext>
            </a:extLst>
          </p:cNvPr>
          <p:cNvSpPr txBox="1">
            <a:spLocks/>
          </p:cNvSpPr>
          <p:nvPr/>
        </p:nvSpPr>
        <p:spPr>
          <a:xfrm>
            <a:off x="1238250" y="4145255"/>
            <a:ext cx="9715500" cy="1177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70C0"/>
                </a:solidFill>
              </a:rPr>
              <a:t>Introducción “Facilitada” a la Prevención Basada en Evidencia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E033ED-BAA6-FD0F-4A01-E70F9AFEC190}"/>
              </a:ext>
            </a:extLst>
          </p:cNvPr>
          <p:cNvSpPr txBox="1">
            <a:spLocks/>
          </p:cNvSpPr>
          <p:nvPr/>
        </p:nvSpPr>
        <p:spPr>
          <a:xfrm>
            <a:off x="1523206" y="3484053"/>
            <a:ext cx="9144000" cy="80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7600" b="1" i="1" dirty="0">
                <a:solidFill>
                  <a:srgbClr val="739D40"/>
                </a:solidFill>
              </a:rPr>
              <a:t>INEP Plus</a:t>
            </a:r>
            <a:br>
              <a:rPr lang="en-US" sz="7600" b="1" i="1" dirty="0">
                <a:solidFill>
                  <a:srgbClr val="739D40"/>
                </a:solidFill>
              </a:rPr>
            </a:br>
            <a:endParaRPr lang="en-US" sz="7600" b="1" i="1" dirty="0">
              <a:solidFill>
                <a:srgbClr val="739D4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4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8" y="264368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6E838A-D70C-84B3-49AB-5AEFCE72B44A}"/>
              </a:ext>
            </a:extLst>
          </p:cNvPr>
          <p:cNvSpPr txBox="1"/>
          <p:nvPr/>
        </p:nvSpPr>
        <p:spPr>
          <a:xfrm>
            <a:off x="3079225" y="1660212"/>
            <a:ext cx="60926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</a:rPr>
              <a:t>Ejemplos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5AB24D-0026-5C96-4503-81BA6B553822}"/>
              </a:ext>
            </a:extLst>
          </p:cNvPr>
          <p:cNvSpPr txBox="1"/>
          <p:nvPr/>
        </p:nvSpPr>
        <p:spPr>
          <a:xfrm>
            <a:off x="109081" y="2295710"/>
            <a:ext cx="119738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</a:rPr>
              <a:t>Regulatorios</a:t>
            </a:r>
            <a:r>
              <a:rPr lang="en-US" sz="2400" dirty="0">
                <a:solidFill>
                  <a:srgbClr val="00B050"/>
                </a:solidFill>
              </a:rPr>
              <a:t>: </a:t>
            </a:r>
            <a:r>
              <a:rPr lang="en-US" sz="2000" dirty="0" err="1"/>
              <a:t>restricciones</a:t>
            </a:r>
            <a:r>
              <a:rPr lang="en-US" sz="2000" dirty="0"/>
              <a:t> de </a:t>
            </a:r>
            <a:r>
              <a:rPr lang="en-US" sz="2000" dirty="0" err="1"/>
              <a:t>edad</a:t>
            </a:r>
            <a:r>
              <a:rPr lang="en-US" sz="2000" dirty="0"/>
              <a:t>, </a:t>
            </a:r>
            <a:r>
              <a:rPr lang="en-US" sz="2000" dirty="0" err="1"/>
              <a:t>horarios</a:t>
            </a:r>
            <a:r>
              <a:rPr lang="en-US" sz="2000" dirty="0"/>
              <a:t> </a:t>
            </a:r>
            <a:r>
              <a:rPr lang="en-US" sz="2000" dirty="0" err="1"/>
              <a:t>legales</a:t>
            </a:r>
            <a:r>
              <a:rPr lang="en-US" sz="2000" dirty="0"/>
              <a:t> de </a:t>
            </a:r>
            <a:r>
              <a:rPr lang="en-US" sz="2000" dirty="0" err="1"/>
              <a:t>venta</a:t>
            </a:r>
            <a:r>
              <a:rPr lang="en-US" sz="2000" dirty="0"/>
              <a:t>, </a:t>
            </a:r>
            <a:r>
              <a:rPr lang="en-US" sz="2000" dirty="0" err="1"/>
              <a:t>empaquetado</a:t>
            </a:r>
            <a:r>
              <a:rPr lang="en-US" sz="2000" dirty="0"/>
              <a:t> </a:t>
            </a:r>
            <a:r>
              <a:rPr lang="en-US" sz="2000" dirty="0" err="1"/>
              <a:t>genérico</a:t>
            </a:r>
            <a:r>
              <a:rPr lang="en-US" sz="2000" dirty="0"/>
              <a:t> </a:t>
            </a:r>
            <a:r>
              <a:rPr lang="en-US" sz="2000" dirty="0" err="1"/>
              <a:t>estandarizado</a:t>
            </a:r>
            <a:r>
              <a:rPr lang="en-US" sz="2000" dirty="0"/>
              <a:t> de </a:t>
            </a:r>
            <a:r>
              <a:rPr lang="en-US" sz="2000" dirty="0" err="1"/>
              <a:t>productos</a:t>
            </a:r>
            <a:r>
              <a:rPr lang="en-US" sz="2000" dirty="0"/>
              <a:t> de tabaco y </a:t>
            </a:r>
            <a:r>
              <a:rPr lang="en-US" sz="2000" dirty="0" err="1"/>
              <a:t>prohibición</a:t>
            </a:r>
            <a:r>
              <a:rPr lang="en-US" sz="2000" dirty="0"/>
              <a:t> del </a:t>
            </a:r>
            <a:r>
              <a:rPr lang="en-US" sz="2000" dirty="0" err="1"/>
              <a:t>patrocionio</a:t>
            </a:r>
            <a:r>
              <a:rPr lang="en-US" sz="2000" dirty="0"/>
              <a:t> de alcohol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deportes</a:t>
            </a:r>
            <a:r>
              <a:rPr lang="en-US" sz="2000" dirty="0"/>
              <a:t>. </a:t>
            </a:r>
            <a:r>
              <a:rPr lang="en-US" sz="2000" dirty="0" err="1"/>
              <a:t>Establecimientos</a:t>
            </a:r>
            <a:r>
              <a:rPr lang="en-US" sz="2000" dirty="0"/>
              <a:t> que </a:t>
            </a:r>
            <a:r>
              <a:rPr lang="en-US" sz="2000" dirty="0" err="1"/>
              <a:t>proporcionen</a:t>
            </a:r>
            <a:r>
              <a:rPr lang="en-US" sz="2000" dirty="0"/>
              <a:t> </a:t>
            </a:r>
            <a:r>
              <a:rPr lang="en-US" sz="2000" dirty="0" err="1"/>
              <a:t>agua</a:t>
            </a:r>
            <a:r>
              <a:rPr lang="en-US" sz="2000" dirty="0"/>
              <a:t> potable </a:t>
            </a:r>
            <a:r>
              <a:rPr lang="en-US" sz="2000" dirty="0" err="1"/>
              <a:t>gratuita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condición</a:t>
            </a:r>
            <a:r>
              <a:rPr lang="en-US" sz="2000" dirty="0"/>
              <a:t> para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entretenimiento</a:t>
            </a:r>
            <a:r>
              <a:rPr lang="en-US" sz="2000" dirty="0"/>
              <a:t> o </a:t>
            </a:r>
            <a:r>
              <a:rPr lang="en-US" sz="2000" dirty="0" err="1"/>
              <a:t>licencias</a:t>
            </a:r>
            <a:r>
              <a:rPr lang="en-US" sz="2000" dirty="0"/>
              <a:t> de </a:t>
            </a:r>
            <a:r>
              <a:rPr lang="en-US" sz="2000" dirty="0" err="1"/>
              <a:t>venta</a:t>
            </a:r>
            <a:r>
              <a:rPr lang="en-US" sz="2000" dirty="0"/>
              <a:t> de alcohol.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3F5F9C-1C2E-DCF7-0DEA-171C538E1A94}"/>
              </a:ext>
            </a:extLst>
          </p:cNvPr>
          <p:cNvSpPr txBox="1"/>
          <p:nvPr/>
        </p:nvSpPr>
        <p:spPr>
          <a:xfrm>
            <a:off x="104954" y="3797702"/>
            <a:ext cx="119738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</a:rPr>
              <a:t>Físicos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  <a:r>
              <a:rPr lang="en-US" sz="2400" b="1" dirty="0"/>
              <a:t>(a)</a:t>
            </a:r>
            <a:r>
              <a:rPr lang="en-US" sz="2400" dirty="0"/>
              <a:t> </a:t>
            </a:r>
            <a:r>
              <a:rPr lang="en-US" sz="2000" dirty="0"/>
              <a:t>micro-ambientes, </a:t>
            </a:r>
            <a:r>
              <a:rPr lang="en-US" sz="2000" dirty="0" err="1"/>
              <a:t>diseño</a:t>
            </a:r>
            <a:r>
              <a:rPr lang="en-US" sz="2000" dirty="0"/>
              <a:t> especial de bares y </a:t>
            </a:r>
            <a:r>
              <a:rPr lang="en-US" sz="2000" dirty="0" err="1"/>
              <a:t>discotecas</a:t>
            </a:r>
            <a:r>
              <a:rPr lang="en-US" sz="2000" dirty="0"/>
              <a:t>; </a:t>
            </a:r>
            <a:r>
              <a:rPr lang="en-US" sz="2000" dirty="0" err="1"/>
              <a:t>vasos</a:t>
            </a:r>
            <a:r>
              <a:rPr lang="en-US" sz="2000" dirty="0"/>
              <a:t> de </a:t>
            </a:r>
            <a:r>
              <a:rPr lang="en-US" sz="2000" dirty="0" err="1"/>
              <a:t>bebidas</a:t>
            </a:r>
            <a:r>
              <a:rPr lang="en-US" sz="2000" dirty="0"/>
              <a:t>, algos y </a:t>
            </a:r>
            <a:r>
              <a:rPr lang="en-US" sz="2000" dirty="0" err="1"/>
              <a:t>delgados</a:t>
            </a:r>
            <a:r>
              <a:rPr lang="en-US" sz="2000" dirty="0"/>
              <a:t> con un </a:t>
            </a:r>
            <a:r>
              <a:rPr lang="en-US" sz="2000" dirty="0" err="1"/>
              <a:t>menor</a:t>
            </a:r>
            <a:r>
              <a:rPr lang="en-US" sz="2000" dirty="0"/>
              <a:t> volume total. </a:t>
            </a:r>
            <a:r>
              <a:rPr lang="en-US" sz="2000" b="1" dirty="0"/>
              <a:t>(b) </a:t>
            </a:r>
            <a:r>
              <a:rPr lang="en-US" sz="2000" dirty="0"/>
              <a:t>macro-ambientes, </a:t>
            </a:r>
            <a:r>
              <a:rPr lang="en-US" sz="2000" dirty="0" err="1"/>
              <a:t>como</a:t>
            </a:r>
            <a:r>
              <a:rPr lang="en-US" sz="2000" dirty="0"/>
              <a:t> la </a:t>
            </a:r>
            <a:r>
              <a:rPr lang="en-US" sz="2000" dirty="0" err="1"/>
              <a:t>planificación</a:t>
            </a:r>
            <a:r>
              <a:rPr lang="en-US" sz="2000" dirty="0"/>
              <a:t> </a:t>
            </a:r>
            <a:r>
              <a:rPr lang="en-US" sz="2000" dirty="0" err="1"/>
              <a:t>urbana</a:t>
            </a:r>
            <a:r>
              <a:rPr lang="en-US" sz="2000" dirty="0"/>
              <a:t> y </a:t>
            </a:r>
            <a:r>
              <a:rPr lang="en-US" sz="2000" dirty="0" err="1"/>
              <a:t>diseño</a:t>
            </a:r>
            <a:r>
              <a:rPr lang="en-US" sz="2000" dirty="0"/>
              <a:t> </a:t>
            </a:r>
            <a:r>
              <a:rPr lang="en-US" sz="2000" dirty="0" err="1"/>
              <a:t>pasajístico</a:t>
            </a:r>
            <a:r>
              <a:rPr lang="en-US" sz="2000" dirty="0"/>
              <a:t> (</a:t>
            </a:r>
            <a:r>
              <a:rPr lang="en-US" sz="2000" dirty="0" err="1"/>
              <a:t>Ej</a:t>
            </a:r>
            <a:r>
              <a:rPr lang="en-US" sz="2000" dirty="0"/>
              <a:t>. </a:t>
            </a:r>
            <a:r>
              <a:rPr lang="en-US" sz="2000" dirty="0" err="1"/>
              <a:t>Provisión</a:t>
            </a:r>
            <a:r>
              <a:rPr lang="en-US" sz="2000" dirty="0"/>
              <a:t> de </a:t>
            </a:r>
            <a:r>
              <a:rPr lang="en-US" sz="2000" dirty="0" err="1"/>
              <a:t>transporte</a:t>
            </a:r>
            <a:r>
              <a:rPr lang="en-US" sz="2000" dirty="0"/>
              <a:t> </a:t>
            </a:r>
            <a:r>
              <a:rPr lang="en-US" sz="2000" dirty="0" err="1"/>
              <a:t>público</a:t>
            </a:r>
            <a:r>
              <a:rPr lang="en-US" sz="2000" dirty="0"/>
              <a:t> </a:t>
            </a:r>
            <a:r>
              <a:rPr lang="en-US" sz="2000" dirty="0" err="1"/>
              <a:t>gratuito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la </a:t>
            </a:r>
            <a:r>
              <a:rPr lang="en-US" sz="2000" dirty="0" err="1"/>
              <a:t>noche</a:t>
            </a:r>
            <a:r>
              <a:rPr lang="en-US" sz="2000" dirty="0"/>
              <a:t>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5CDDE42-7A43-DA63-B1C1-D8D79CB8B32F}"/>
              </a:ext>
            </a:extLst>
          </p:cNvPr>
          <p:cNvSpPr txBox="1"/>
          <p:nvPr/>
        </p:nvSpPr>
        <p:spPr>
          <a:xfrm>
            <a:off x="104954" y="5292169"/>
            <a:ext cx="119738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</a:rPr>
              <a:t>Económicos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  <a:r>
              <a:rPr lang="en-US" sz="2000" dirty="0" err="1"/>
              <a:t>impuestos</a:t>
            </a:r>
            <a:r>
              <a:rPr lang="en-US" sz="2000" dirty="0"/>
              <a:t> 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productos</a:t>
            </a:r>
            <a:r>
              <a:rPr lang="en-US" sz="2000" dirty="0"/>
              <a:t> del tabaco, </a:t>
            </a:r>
            <a:r>
              <a:rPr lang="en-US" sz="2000" dirty="0" err="1"/>
              <a:t>precio</a:t>
            </a:r>
            <a:r>
              <a:rPr lang="en-US" sz="2000" dirty="0"/>
              <a:t> </a:t>
            </a:r>
            <a:r>
              <a:rPr lang="en-US" sz="2000" dirty="0" err="1"/>
              <a:t>mínimo</a:t>
            </a:r>
            <a:r>
              <a:rPr lang="en-US" sz="2000" dirty="0"/>
              <a:t> </a:t>
            </a:r>
            <a:r>
              <a:rPr lang="en-US" sz="2000" dirty="0" err="1"/>
              <a:t>unitario</a:t>
            </a:r>
            <a:r>
              <a:rPr lang="en-US" sz="2000" dirty="0"/>
              <a:t> del alcohol, </a:t>
            </a:r>
            <a:r>
              <a:rPr lang="en-US" sz="2000" dirty="0" err="1"/>
              <a:t>reducir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costos</a:t>
            </a:r>
            <a:r>
              <a:rPr lang="en-US" sz="2000" dirty="0"/>
              <a:t> de las </a:t>
            </a:r>
            <a:r>
              <a:rPr lang="en-US" sz="2000" dirty="0" err="1"/>
              <a:t>bebidas</a:t>
            </a:r>
            <a:r>
              <a:rPr lang="en-US" sz="2000" dirty="0"/>
              <a:t> no </a:t>
            </a:r>
            <a:r>
              <a:rPr lang="en-US" sz="2000" dirty="0" err="1"/>
              <a:t>alcohólicas</a:t>
            </a:r>
            <a:r>
              <a:rPr lang="en-US" sz="2000" dirty="0"/>
              <a:t>, </a:t>
            </a:r>
            <a:r>
              <a:rPr lang="en-US" sz="2000" dirty="0" err="1"/>
              <a:t>agua</a:t>
            </a:r>
            <a:r>
              <a:rPr lang="en-US" sz="2000" dirty="0"/>
              <a:t> </a:t>
            </a:r>
            <a:r>
              <a:rPr lang="en-US" sz="2000" dirty="0" err="1"/>
              <a:t>gratuita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lugares</a:t>
            </a:r>
            <a:r>
              <a:rPr lang="en-US" sz="2000" dirty="0"/>
              <a:t> de </a:t>
            </a:r>
            <a:r>
              <a:rPr lang="en-US" sz="2000" dirty="0" err="1"/>
              <a:t>ocio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32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3154"/>
          </a:xfrm>
        </p:spPr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1786"/>
            <a:ext cx="4790301" cy="984193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41783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C39735C-A7BB-0AC3-3380-C0A8F61F942D}"/>
              </a:ext>
            </a:extLst>
          </p:cNvPr>
          <p:cNvSpPr txBox="1"/>
          <p:nvPr/>
        </p:nvSpPr>
        <p:spPr>
          <a:xfrm>
            <a:off x="366115" y="1342963"/>
            <a:ext cx="11459769" cy="142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Tarea de la Sesión 6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</a:rPr>
              <a:t>Revisar la Lección 9 y 10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C1506FC-526F-8142-977E-A4BAF913F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947" y="2746671"/>
            <a:ext cx="4012706" cy="371774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0258D1A-A4BF-7B4B-AE3A-09AD8305F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769822"/>
            <a:ext cx="4665785" cy="37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6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9864" y="785127"/>
            <a:ext cx="3561309" cy="739424"/>
          </a:xfrm>
          <a:prstGeom prst="rect">
            <a:avLst/>
          </a:prstGeom>
          <a:noFill/>
        </p:spPr>
      </p:pic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033" y="710805"/>
            <a:ext cx="4400086" cy="999186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118" y="710805"/>
            <a:ext cx="1336030" cy="888067"/>
          </a:xfrm>
          <a:prstGeom prst="rect">
            <a:avLst/>
          </a:prstGeom>
        </p:spPr>
      </p:pic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7227" y="6117891"/>
            <a:ext cx="2519741" cy="335382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493" y="6117891"/>
            <a:ext cx="2519741" cy="335382"/>
          </a:xfrm>
        </p:spPr>
        <p:txBody>
          <a:bodyPr/>
          <a:lstStyle/>
          <a:p>
            <a:fld id="{4ACAD549-2A0F-1B4F-AFA8-46723A501129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1266497" y="2436866"/>
            <a:ext cx="9659006" cy="2274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307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MX" sz="4133" b="1" dirty="0"/>
              <a:t>La próxima sesión será el día</a:t>
            </a:r>
            <a:endParaRPr lang="es-MX" sz="2756" b="1" dirty="0">
              <a:solidFill>
                <a:srgbClr val="739D40"/>
              </a:solidFill>
            </a:endParaRPr>
          </a:p>
          <a:p>
            <a:pPr marL="0" indent="0" algn="ctr">
              <a:buNone/>
            </a:pPr>
            <a:r>
              <a:rPr lang="es-MX" sz="4593" b="1" u="sng" dirty="0">
                <a:solidFill>
                  <a:srgbClr val="739D40"/>
                </a:solidFill>
              </a:rPr>
              <a:t>----Fecha-----</a:t>
            </a:r>
            <a:endParaRPr lang="en-US" sz="4593" b="1" u="sng" dirty="0">
              <a:solidFill>
                <a:srgbClr val="739D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2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0475A-8536-D640-83C2-C3EDF96F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18185-7B34-6649-8143-AE4AF3D9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93" y="1830930"/>
            <a:ext cx="8742423" cy="434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16D5519-8983-678B-02D3-544AADF3A2AE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10626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Fin de la Sesión 6</a:t>
            </a:r>
          </a:p>
        </p:txBody>
      </p:sp>
    </p:spTree>
    <p:extLst>
      <p:ext uri="{BB962C8B-B14F-4D97-AF65-F5344CB8AC3E}">
        <p14:creationId xmlns:p14="http://schemas.microsoft.com/office/powerpoint/2010/main" val="6400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8" y="264368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534369" y="3193455"/>
            <a:ext cx="11135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Sesión 6</a:t>
            </a:r>
          </a:p>
        </p:txBody>
      </p:sp>
    </p:spTree>
    <p:extLst>
      <p:ext uri="{BB962C8B-B14F-4D97-AF65-F5344CB8AC3E}">
        <p14:creationId xmlns:p14="http://schemas.microsoft.com/office/powerpoint/2010/main" val="12577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4367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8940" y="6415780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D850D5-1AE0-CAA8-A34A-9F0691C74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40" y="3145103"/>
            <a:ext cx="11754118" cy="87518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500" dirty="0"/>
              <a:t>Revisar el aprendizaje y comprensión del estudio en línea de la </a:t>
            </a:r>
            <a:r>
              <a:rPr lang="en-US" sz="2500" b="1" dirty="0"/>
              <a:t>Lección 8</a:t>
            </a:r>
            <a:r>
              <a:rPr lang="en-US" sz="2500" dirty="0"/>
              <a:t>: compartir inquietudes, dudas, problemas, preguntas, necesidades, etc.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33F0EA4-B3C0-6F36-CE79-B8FC9828B480}"/>
              </a:ext>
            </a:extLst>
          </p:cNvPr>
          <p:cNvSpPr/>
          <p:nvPr/>
        </p:nvSpPr>
        <p:spPr>
          <a:xfrm>
            <a:off x="4124562" y="2160570"/>
            <a:ext cx="394287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</a:rPr>
              <a:t>Sesión 6. Objetivos.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9410FE-8891-D140-A91F-BC83E9D744CF}"/>
              </a:ext>
            </a:extLst>
          </p:cNvPr>
          <p:cNvSpPr/>
          <p:nvPr/>
        </p:nvSpPr>
        <p:spPr>
          <a:xfrm>
            <a:off x="218940" y="4510068"/>
            <a:ext cx="116764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Preparar las </a:t>
            </a:r>
            <a:r>
              <a:rPr lang="en-US" sz="2500" dirty="0" err="1"/>
              <a:t>Lecciones</a:t>
            </a:r>
            <a:r>
              <a:rPr lang="en-US" sz="2500" dirty="0"/>
              <a:t> </a:t>
            </a:r>
            <a:r>
              <a:rPr lang="en-US" sz="2500" dirty="0" err="1"/>
              <a:t>en</a:t>
            </a:r>
            <a:r>
              <a:rPr lang="en-US" sz="2500" dirty="0"/>
              <a:t> </a:t>
            </a:r>
            <a:r>
              <a:rPr lang="en-US" sz="2500" dirty="0" err="1"/>
              <a:t>línea</a:t>
            </a:r>
            <a:r>
              <a:rPr lang="en-US" sz="2500" dirty="0"/>
              <a:t> que se </a:t>
            </a:r>
            <a:r>
              <a:rPr lang="en-US" sz="2500" dirty="0" err="1"/>
              <a:t>impartirán</a:t>
            </a:r>
            <a:r>
              <a:rPr lang="en-US" sz="2500" dirty="0"/>
              <a:t>, antes de la </a:t>
            </a:r>
            <a:r>
              <a:rPr lang="en-US" sz="2500" dirty="0" err="1"/>
              <a:t>próxima</a:t>
            </a:r>
            <a:r>
              <a:rPr lang="en-US" sz="2500" dirty="0"/>
              <a:t> </a:t>
            </a:r>
            <a:r>
              <a:rPr lang="en-US" sz="2500" dirty="0" err="1"/>
              <a:t>sesión</a:t>
            </a:r>
            <a:r>
              <a:rPr lang="en-US" sz="2500" dirty="0"/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AA6003-6329-0045-810B-E8C0DF93A6ED}"/>
              </a:ext>
            </a:extLst>
          </p:cNvPr>
          <p:cNvSpPr/>
          <p:nvPr/>
        </p:nvSpPr>
        <p:spPr>
          <a:xfrm>
            <a:off x="218940" y="5476900"/>
            <a:ext cx="114396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 err="1"/>
              <a:t>Abordar</a:t>
            </a:r>
            <a:r>
              <a:rPr lang="en-US" sz="2500" dirty="0"/>
              <a:t> </a:t>
            </a:r>
            <a:r>
              <a:rPr lang="en-US" sz="2500" dirty="0" err="1"/>
              <a:t>cualquier</a:t>
            </a:r>
            <a:r>
              <a:rPr lang="en-US" sz="2500" dirty="0"/>
              <a:t> </a:t>
            </a:r>
            <a:r>
              <a:rPr lang="en-US" sz="2500" dirty="0" err="1"/>
              <a:t>problema</a:t>
            </a:r>
            <a:r>
              <a:rPr lang="en-US" sz="2500" dirty="0"/>
              <a:t>, </a:t>
            </a:r>
            <a:r>
              <a:rPr lang="en-US" sz="2500" dirty="0" err="1"/>
              <a:t>duda</a:t>
            </a:r>
            <a:r>
              <a:rPr lang="en-US" sz="2500" dirty="0"/>
              <a:t>, </a:t>
            </a:r>
            <a:r>
              <a:rPr lang="en-US" sz="2500" dirty="0" err="1"/>
              <a:t>preocupación</a:t>
            </a:r>
            <a:r>
              <a:rPr lang="en-US" sz="2500" dirty="0"/>
              <a:t> y </a:t>
            </a:r>
            <a:r>
              <a:rPr lang="en-US" sz="2500" dirty="0" err="1"/>
              <a:t>necesidad</a:t>
            </a:r>
            <a:r>
              <a:rPr lang="en-US" sz="2500" dirty="0"/>
              <a:t> que </a:t>
            </a:r>
            <a:r>
              <a:rPr lang="en-US" sz="2500" dirty="0" err="1"/>
              <a:t>surja</a:t>
            </a:r>
            <a:r>
              <a:rPr lang="en-US" sz="2500" dirty="0"/>
              <a:t> del </a:t>
            </a:r>
            <a:r>
              <a:rPr lang="en-US" sz="2500" dirty="0" err="1"/>
              <a:t>curso</a:t>
            </a:r>
            <a:r>
              <a:rPr lang="en-US" sz="2500" dirty="0"/>
              <a:t>.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80083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8" y="51878"/>
            <a:ext cx="10885259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325573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41" y="244659"/>
            <a:ext cx="5000567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244657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rId6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rId7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rId8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rId9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rId10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rId11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rId12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rId13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rId14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39280AE6-9661-3B43-87E8-3A29D7D1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1" y="2381820"/>
            <a:ext cx="9848775" cy="11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522" tIns="25392" rIns="-9522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</a:br>
            <a:endParaRPr lang="en-US" altLang="en-US" sz="3000" dirty="0">
              <a:solidFill>
                <a:schemeClr val="accent5"/>
              </a:solidFill>
              <a:latin typeface="+mn-lt"/>
            </a:endParaRPr>
          </a:p>
          <a:p>
            <a:endParaRPr lang="en-US" altLang="en-US" sz="3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8F9FD3A3-7849-D54C-A075-78B5B188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2" y="3602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BF2ECDC8-900C-3F44-9825-B3E7A7C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2" y="47290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DE4A0A2D-0521-414C-909B-D7847736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2" y="50338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C188B322-FE0B-6C43-8DC6-014C0EAD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2" y="56434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AE2163-F8B8-F648-9CC4-4A9CB173D44D}"/>
              </a:ext>
            </a:extLst>
          </p:cNvPr>
          <p:cNvSpPr txBox="1"/>
          <p:nvPr/>
        </p:nvSpPr>
        <p:spPr>
          <a:xfrm>
            <a:off x="1384224" y="1523102"/>
            <a:ext cx="94321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0070C0"/>
                </a:solidFill>
              </a:rPr>
              <a:t>Lección 8. Revisión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311995-271A-DA4A-9AB1-E7E0B98987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54072" y="2196694"/>
            <a:ext cx="7454772" cy="45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5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8" y="264368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741405" y="1704780"/>
            <a:ext cx="1061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Lección 8. Objetivos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F8DC410-4080-65B2-31DD-BAFB234660F5}"/>
              </a:ext>
            </a:extLst>
          </p:cNvPr>
          <p:cNvSpPr txBox="1"/>
          <p:nvPr/>
        </p:nvSpPr>
        <p:spPr>
          <a:xfrm>
            <a:off x="532989" y="3460741"/>
            <a:ext cx="99974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en-US" sz="2400" dirty="0"/>
              <a:t> El concepto de prevención ambiental.</a:t>
            </a:r>
          </a:p>
          <a:p>
            <a:pPr fontAlgn="base">
              <a:buFont typeface="Arial"/>
              <a:buChar char="•"/>
            </a:pPr>
            <a:endParaRPr lang="en-US" sz="2400" dirty="0"/>
          </a:p>
          <a:p>
            <a:pPr fontAlgn="base">
              <a:buFont typeface="Arial"/>
              <a:buChar char="•"/>
            </a:pPr>
            <a:r>
              <a:rPr lang="en-US" sz="2400" dirty="0"/>
              <a:t>  Los instrumentos utilizados en este tipo de prevención. </a:t>
            </a:r>
          </a:p>
          <a:p>
            <a:pPr fontAlgn="base">
              <a:buFont typeface="Arial"/>
              <a:buChar char="•"/>
            </a:pPr>
            <a:endParaRPr lang="en-US" sz="2400" dirty="0"/>
          </a:p>
          <a:p>
            <a:pPr fontAlgn="base">
              <a:buFont typeface="Arial"/>
              <a:buChar char="•"/>
            </a:pPr>
            <a:r>
              <a:rPr lang="en-US" sz="2400" dirty="0"/>
              <a:t>  Las características de la prevención a nivel microambiental. </a:t>
            </a:r>
          </a:p>
          <a:p>
            <a:pPr fontAlgn="base">
              <a:buFont typeface="Arial"/>
              <a:buChar char="•"/>
            </a:pPr>
            <a:endParaRPr lang="en-US" sz="2400" dirty="0"/>
          </a:p>
          <a:p>
            <a:pPr fontAlgn="base">
              <a:buFont typeface="Arial"/>
              <a:buChar char="•"/>
            </a:pPr>
            <a:r>
              <a:rPr lang="en-US" sz="2400" dirty="0"/>
              <a:t>  Los efectos de la prevención relacionados con el ambiente.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85398AC-5D74-CD41-A904-DF84E11734D5}"/>
              </a:ext>
            </a:extLst>
          </p:cNvPr>
          <p:cNvSpPr txBox="1"/>
          <p:nvPr/>
        </p:nvSpPr>
        <p:spPr>
          <a:xfrm>
            <a:off x="532989" y="2648110"/>
            <a:ext cx="999744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700" b="1" dirty="0"/>
              <a:t>Conocer:</a:t>
            </a:r>
          </a:p>
        </p:txBody>
      </p:sp>
    </p:spTree>
    <p:extLst>
      <p:ext uri="{BB962C8B-B14F-4D97-AF65-F5344CB8AC3E}">
        <p14:creationId xmlns:p14="http://schemas.microsoft.com/office/powerpoint/2010/main" val="410327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9" y="290379"/>
            <a:ext cx="10885259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41" y="469747"/>
            <a:ext cx="5000567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rId6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rId7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rId8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8567" y="178290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rId9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rId10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rId11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rId12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rId13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rId14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39280AE6-9661-3B43-87E8-3A29D7D1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1" y="2381820"/>
            <a:ext cx="9848775" cy="11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522" tIns="25392" rIns="-9522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</a:br>
            <a:endParaRPr lang="en-US" altLang="en-US" sz="3000" dirty="0">
              <a:solidFill>
                <a:schemeClr val="accent5"/>
              </a:solidFill>
              <a:latin typeface="+mn-lt"/>
            </a:endParaRPr>
          </a:p>
          <a:p>
            <a:endParaRPr lang="en-US" altLang="en-US" sz="3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8F9FD3A3-7849-D54C-A075-78B5B188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2" y="3602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BF2ECDC8-900C-3F44-9825-B3E7A7C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2" y="47290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DE4A0A2D-0521-414C-909B-D7847736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2" y="50338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C188B322-FE0B-6C43-8DC6-014C0EAD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2" y="56434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4438602-33D0-0CAD-B35C-F50E7D673ED4}"/>
              </a:ext>
            </a:extLst>
          </p:cNvPr>
          <p:cNvSpPr/>
          <p:nvPr/>
        </p:nvSpPr>
        <p:spPr>
          <a:xfrm>
            <a:off x="1116187" y="3516804"/>
            <a:ext cx="916279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Grupos de discusión</a:t>
            </a:r>
          </a:p>
          <a:p>
            <a:endParaRPr lang="es-MX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¿Qué aprendiste de las Lecciones?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¿Qué fue nuevo para ti?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¿Qué llamó tu atención?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¿Qué no quedó claro?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¿Qué dudas o preguntas surgieron? </a:t>
            </a:r>
          </a:p>
        </p:txBody>
      </p:sp>
      <p:sp>
        <p:nvSpPr>
          <p:cNvPr id="10" name="TextBox 50">
            <a:extLst>
              <a:ext uri="{FF2B5EF4-FFF2-40B4-BE49-F238E27FC236}">
                <a16:creationId xmlns:a16="http://schemas.microsoft.com/office/drawing/2014/main" id="{080A06C3-B8C6-6189-4796-09D1D4C12D6D}"/>
              </a:ext>
            </a:extLst>
          </p:cNvPr>
          <p:cNvSpPr txBox="1"/>
          <p:nvPr/>
        </p:nvSpPr>
        <p:spPr>
          <a:xfrm>
            <a:off x="964573" y="1969930"/>
            <a:ext cx="10233766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800" b="1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0370C0"/>
                </a:solidFill>
              </a:rPr>
              <a:t>Actividad: Vamos a discutir sobre lo que aprendimos de la Lección 8</a:t>
            </a:r>
          </a:p>
        </p:txBody>
      </p:sp>
    </p:spTree>
    <p:extLst>
      <p:ext uri="{BB962C8B-B14F-4D97-AF65-F5344CB8AC3E}">
        <p14:creationId xmlns:p14="http://schemas.microsoft.com/office/powerpoint/2010/main" val="401030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9" y="290379"/>
            <a:ext cx="10885259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41" y="469747"/>
            <a:ext cx="5000567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rId6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rId7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rId8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rId9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rId10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rId11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rId12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rId13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rId14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39280AE6-9661-3B43-87E8-3A29D7D1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1" y="2381820"/>
            <a:ext cx="9848775" cy="11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522" tIns="25392" rIns="-9522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</a:br>
            <a:endParaRPr lang="en-US" altLang="en-US" sz="3000" dirty="0">
              <a:solidFill>
                <a:schemeClr val="accent5"/>
              </a:solidFill>
              <a:latin typeface="+mn-lt"/>
            </a:endParaRPr>
          </a:p>
          <a:p>
            <a:endParaRPr lang="en-US" altLang="en-US" sz="3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8F9FD3A3-7849-D54C-A075-78B5B188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2" y="3602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BF2ECDC8-900C-3F44-9825-B3E7A7C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2" y="47290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DE4A0A2D-0521-414C-909B-D7847736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2" y="50338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C188B322-FE0B-6C43-8DC6-014C0EAD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22" y="56434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AE2163-F8B8-F648-9CC4-4A9CB173D44D}"/>
              </a:ext>
            </a:extLst>
          </p:cNvPr>
          <p:cNvSpPr txBox="1"/>
          <p:nvPr/>
        </p:nvSpPr>
        <p:spPr>
          <a:xfrm>
            <a:off x="653371" y="3580367"/>
            <a:ext cx="10885258" cy="82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800" b="1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0070C0"/>
                </a:solidFill>
              </a:rPr>
              <a:t>De vuelta a la discusión plenaria</a:t>
            </a:r>
          </a:p>
        </p:txBody>
      </p:sp>
    </p:spTree>
    <p:extLst>
      <p:ext uri="{BB962C8B-B14F-4D97-AF65-F5344CB8AC3E}">
        <p14:creationId xmlns:p14="http://schemas.microsoft.com/office/powerpoint/2010/main" val="109214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8" y="264368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425884" y="1472567"/>
            <a:ext cx="111356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Lección 8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3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8" y="264368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528181" y="1844407"/>
            <a:ext cx="1113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Intervenciones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ambientales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28180" y="2981691"/>
            <a:ext cx="11135637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just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Están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diseñadas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para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cambiar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contexto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donde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las personas toman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decisiones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</a:t>
            </a:r>
            <a:endParaRPr lang="en-GB" sz="2400" kern="0" dirty="0"/>
          </a:p>
          <a:p>
            <a:pPr marR="0" lvl="0" algn="just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algn="just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Involucra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leyes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regulaciones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políticas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y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otras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acciones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que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limitan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la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disponibilidad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sustancias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psicoactivas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R="0" lvl="0" algn="just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algn="just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Tienden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modificar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entorno</a:t>
            </a:r>
            <a:r>
              <a:rPr lang="en-GB" sz="2400" kern="0" dirty="0"/>
              <a:t> de </a:t>
            </a:r>
            <a:r>
              <a:rPr lang="en-GB" sz="2400" kern="0" dirty="0" err="1"/>
              <a:t>una</a:t>
            </a:r>
            <a:r>
              <a:rPr lang="en-GB" sz="2400" kern="0" dirty="0"/>
              <a:t> forma que </a:t>
            </a:r>
            <a:r>
              <a:rPr lang="en-GB" sz="2400" kern="0" dirty="0" err="1"/>
              <a:t>desalienta</a:t>
            </a:r>
            <a:r>
              <a:rPr lang="en-GB" sz="2400" kern="0" dirty="0"/>
              <a:t> </a:t>
            </a:r>
            <a:r>
              <a:rPr lang="en-GB" sz="2400" kern="0" dirty="0" err="1"/>
              <a:t>el</a:t>
            </a:r>
            <a:r>
              <a:rPr lang="en-GB" sz="2400" kern="0" dirty="0"/>
              <a:t> </a:t>
            </a:r>
            <a:r>
              <a:rPr lang="en-GB" sz="2400" kern="0" dirty="0" err="1"/>
              <a:t>inicio</a:t>
            </a:r>
            <a:r>
              <a:rPr lang="en-GB" sz="2400" kern="0" dirty="0"/>
              <a:t> del </a:t>
            </a:r>
            <a:r>
              <a:rPr lang="en-GB" sz="2400" kern="0" dirty="0" err="1"/>
              <a:t>consumo</a:t>
            </a:r>
            <a:r>
              <a:rPr lang="en-GB" sz="2400" kern="0" dirty="0"/>
              <a:t> de </a:t>
            </a:r>
            <a:r>
              <a:rPr lang="en-GB" sz="2400" kern="0" dirty="0" err="1"/>
              <a:t>drogas</a:t>
            </a:r>
            <a:r>
              <a:rPr lang="en-GB" sz="2400" kern="0" dirty="0"/>
              <a:t> o </a:t>
            </a:r>
            <a:r>
              <a:rPr lang="en-GB" sz="2400" kern="0" dirty="0" err="1"/>
              <a:t>su</a:t>
            </a:r>
            <a:r>
              <a:rPr lang="en-GB" sz="2400" kern="0" dirty="0"/>
              <a:t> </a:t>
            </a:r>
            <a:r>
              <a:rPr lang="en-GB" sz="2400" kern="0" dirty="0" err="1"/>
              <a:t>uso</a:t>
            </a:r>
            <a:r>
              <a:rPr lang="en-GB" sz="2400" kern="0" dirty="0"/>
              <a:t> </a:t>
            </a:r>
            <a:r>
              <a:rPr lang="en-GB" sz="2400" kern="0" dirty="0" err="1"/>
              <a:t>patológico</a:t>
            </a:r>
            <a:r>
              <a:rPr lang="en-GB" sz="240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2682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5214</TotalTime>
  <Words>835</Words>
  <Application>Microsoft Macintosh PowerPoint</Application>
  <PresentationFormat>Panorámica</PresentationFormat>
  <Paragraphs>113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1_Office Theme</vt:lpstr>
      <vt:lpstr>3_Office Theme</vt:lpstr>
      <vt:lpstr>Office Theme</vt:lpstr>
      <vt:lpstr>Presentación de PowerPoint</vt:lpstr>
      <vt:lpstr>I</vt:lpstr>
      <vt:lpstr>Presentación de PowerPoint</vt:lpstr>
      <vt:lpstr>Presentación de PowerPoint</vt:lpstr>
      <vt:lpstr>I</vt:lpstr>
      <vt:lpstr>Presentación de PowerPoint</vt:lpstr>
      <vt:lpstr>Presentación de PowerPoint</vt:lpstr>
      <vt:lpstr>I</vt:lpstr>
      <vt:lpstr>I</vt:lpstr>
      <vt:lpstr>I</vt:lpstr>
      <vt:lpstr>I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INEP Plus</dc:title>
  <dc:creator>Jeff Lee</dc:creator>
  <cp:lastModifiedBy>JL B</cp:lastModifiedBy>
  <cp:revision>185</cp:revision>
  <cp:lastPrinted>2021-01-25T14:15:16Z</cp:lastPrinted>
  <dcterms:created xsi:type="dcterms:W3CDTF">2020-11-20T10:28:46Z</dcterms:created>
  <dcterms:modified xsi:type="dcterms:W3CDTF">2024-05-16T03:40:14Z</dcterms:modified>
</cp:coreProperties>
</file>