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2"/>
  </p:notesMasterIdLst>
  <p:handoutMasterIdLst>
    <p:handoutMasterId r:id="rId13"/>
  </p:handoutMasterIdLst>
  <p:sldIdLst>
    <p:sldId id="380" r:id="rId3"/>
    <p:sldId id="318" r:id="rId4"/>
    <p:sldId id="319" r:id="rId5"/>
    <p:sldId id="381" r:id="rId6"/>
    <p:sldId id="382" r:id="rId7"/>
    <p:sldId id="383" r:id="rId8"/>
    <p:sldId id="384" r:id="rId9"/>
    <p:sldId id="276" r:id="rId10"/>
    <p:sldId id="387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38" autoAdjust="0"/>
    <p:restoredTop sz="91565" autoAdjust="0"/>
  </p:normalViewPr>
  <p:slideViewPr>
    <p:cSldViewPr snapToGrid="0" snapToObjects="1">
      <p:cViewPr varScale="1">
        <p:scale>
          <a:sx n="99" d="100"/>
          <a:sy n="99" d="100"/>
        </p:scale>
        <p:origin x="464" y="1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EE790-4EC0-DE47-ACF3-40172C67CF39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59E7-AA76-1C40-A27B-6DF8205A191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364716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99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827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985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Introduce your hosts and let them present their experience on </a:t>
            </a:r>
            <a:r>
              <a:rPr lang="en-US"/>
              <a:t>in-country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906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Create 4 groups or discuss in the plenary, according to</a:t>
            </a:r>
            <a:r>
              <a:rPr lang="en-US" baseline="0" dirty="0"/>
              <a:t> the group’s mood.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797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31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974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s-MX" dirty="0"/>
              <a:t>Como facilitador, usted no está destinado a formar facilitadores, por lo que esta diapositiva debe modificarse de acuerdo con las disposiciones de su país.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359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85275" y="8685610"/>
            <a:ext cx="2971092" cy="456903"/>
          </a:xfrm>
          <a:prstGeom prst="rect">
            <a:avLst/>
          </a:prstGeom>
        </p:spPr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4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4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9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189" algn="ctr">
              <a:buSzTx/>
              <a:buFontTx/>
              <a:buNone/>
              <a:defRPr sz="2400"/>
            </a:lvl2pPr>
            <a:lvl3pPr marL="0" indent="914377" algn="ctr">
              <a:buSzTx/>
              <a:buFontTx/>
              <a:buNone/>
              <a:defRPr sz="2400"/>
            </a:lvl3pPr>
            <a:lvl4pPr marL="0" indent="1371566" algn="ctr">
              <a:buSzTx/>
              <a:buFontTx/>
              <a:buNone/>
              <a:defRPr sz="2400"/>
            </a:lvl4pPr>
            <a:lvl5pPr marL="0" indent="1828754" algn="ctr">
              <a:buSzTx/>
              <a:buFontTx/>
              <a:buNone/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A6E7D-BED7-9442-AEFE-070F57314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ECEE1-B8A2-A845-9D72-659330380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4DD-8AA7-3845-9283-FA68A92D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324F-0A7C-044A-9E59-182AB9FCE3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FC085-03DA-B04E-83D9-E2B73C8D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7BEB-49F4-D248-9609-7CC57351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83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5121-9FEE-1E48-ACA1-E436F43E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9F74-FB35-BB43-ACA6-48E193CBF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13B23-963D-C249-B42E-575D307A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E9317-E4C3-E447-8803-D9F2A973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7765F-2851-F84C-91BB-A96E28A8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978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E9F6-0A1B-0841-8DD3-743862E7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5B853-089F-954E-8BB5-F6D03FC1D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4FAE8-A8A1-6D4C-8599-D47DDBA8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ED71-A7F3-2C48-99CB-701C7FA8276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CE7CE-A382-144F-9D17-946893DFB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E9C0B-FF10-114F-A122-C048236E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674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6ECA-7CD2-0649-8349-D7FB74AF9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20422-D465-D344-986D-55AA51969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5C189-82B4-0848-BF84-B76552C75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98039-D203-0943-80B2-72D76D1C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7B0C-FE3B-6C44-AC80-CF2BA80C5A9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2A46C-CF26-A447-A41B-9A6F9069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E4029-EA6B-CD4D-9A94-269CA712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472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F7BF-71F1-E54A-88D1-433F0C75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46C77-71D3-E446-BE69-4BA181CA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2438C-38D4-494C-B78F-7B46DDB24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3F8A32-9C9F-B644-8FAD-826150D4D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D2372-E63A-3040-B146-413DC69ED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9164E1-1D3C-864C-9DE4-E7A76161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510F-79B4-5C44-B1A5-5E6CAD94638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C77C5-9223-C147-A691-15DB5FD2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37A37B-5D8E-9547-B57C-0CF3967C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49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F6B2-5718-664F-B7CB-BA9CA350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73FAA3-EF01-EF45-818B-AC6B824E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C15F-852F-7042-83FD-EB0BDBB9F2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2A30A-8313-3C44-A47D-1F9E503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2446E-8520-2940-A069-74DC8AC3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18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A8DD8-B602-6040-AC29-9C52F265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90AA-2A0E-7840-9E23-6803A9EF4D8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9184B-BA62-034A-98DD-09AA94C8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FD0C3-B7AE-6B4B-9969-1B1FA9246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91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EE41-48E4-8641-951A-F13AF0CC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85E66-D777-0949-9A2D-BA7C49548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A68BC-544B-9949-9746-4915E344D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E419A-CE0E-7C4F-8A4F-5D3979316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3E36-33E3-974B-8B46-C321F9506C3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CF72C-137E-3547-AEF2-67B36047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85199-4476-7B4C-8090-4AFCE55B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8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5FFD0-782E-2349-8121-08A03B99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A46AA-7764-AA4E-A105-49085F37B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A9F05-2B62-7045-87B5-8077957ED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419B2-AE44-8A45-AABD-7965E2A0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A829-AFCA-F34D-B728-C266C24807A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8D342-15A2-144C-AA79-784B1B06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8B35C-C28D-8E4C-99B9-1F809C9D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920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BB1C-FBD6-7B48-AC81-EF03EEC5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CFB53-3149-F947-8C71-85DC6F97E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08117-3806-EC45-A8F8-6587F5B2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4E7-F2A5-B64C-95C2-B4175A483C0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8D33-85B0-0C49-9983-A84720E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DC37-F85E-1045-B1A9-0E70D861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717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76B274-E6B0-7544-8613-5CB883908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E9532-5F26-EC44-81E9-8276D8D7F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08655-2C3E-3B41-8563-9769E6F3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74F5-8707-1A41-A096-6FEDFAFD292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C8DF6-3857-5141-8922-386630B5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E029-B8C5-E04A-AF87-0D9F42B9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63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1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189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377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566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754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8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189">
              <a:buSzTx/>
              <a:buFontTx/>
              <a:buNone/>
              <a:defRPr sz="2400" b="1"/>
            </a:lvl2pPr>
            <a:lvl3pPr marL="0" indent="914377">
              <a:buSzTx/>
              <a:buFontTx/>
              <a:buNone/>
              <a:defRPr sz="2400" b="1"/>
            </a:lvl3pPr>
            <a:lvl4pPr marL="0" indent="1371566">
              <a:buSzTx/>
              <a:buFontTx/>
              <a:buNone/>
              <a:defRPr sz="2400" b="1"/>
            </a:lvl4pPr>
            <a:lvl5pPr marL="0" indent="1828754">
              <a:buSzTx/>
              <a:buFontTx/>
              <a:buNone/>
              <a:defRPr sz="2400" b="1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1" y="1681165"/>
            <a:ext cx="5183188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pPr marL="0" lvl="0" indent="0">
              <a:buSzTx/>
              <a:buFontTx/>
              <a:buNone/>
              <a:defRPr sz="2400" b="1"/>
            </a:pPr>
            <a:r>
              <a:rPr lang="en-GB"/>
              <a:t>Click to edit Master text styles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7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39" indent="-261251">
              <a:defRPr sz="3200"/>
            </a:lvl2pPr>
            <a:lvl3pPr marL="1219170" indent="-304792">
              <a:defRPr sz="3200"/>
            </a:lvl3pPr>
            <a:lvl4pPr marL="1737317" indent="-365751">
              <a:defRPr sz="3200"/>
            </a:lvl4pPr>
            <a:lvl5pPr marL="2194505" indent="-365751">
              <a:defRPr sz="3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pPr marL="0" lvl="0" indent="0">
              <a:buSzTx/>
              <a:buFontTx/>
              <a:buNone/>
              <a:defRPr sz="1600"/>
            </a:pPr>
            <a:r>
              <a:rPr lang="en-GB"/>
              <a:t>Click to edit Master text styles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7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9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189">
              <a:buSzTx/>
              <a:buFontTx/>
              <a:buNone/>
              <a:defRPr sz="1600"/>
            </a:lvl2pPr>
            <a:lvl3pPr marL="0" indent="914377">
              <a:buSzTx/>
              <a:buFontTx/>
              <a:buNone/>
              <a:defRPr sz="1600"/>
            </a:lvl3pPr>
            <a:lvl4pPr marL="0" indent="1371566">
              <a:buSzTx/>
              <a:buFontTx/>
              <a:buNone/>
              <a:defRPr sz="1600"/>
            </a:lvl4pPr>
            <a:lvl5pPr marL="0" indent="1828754">
              <a:buSzTx/>
              <a:buFontTx/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78728" y="6400414"/>
            <a:ext cx="275073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594" marR="0" indent="-228594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882" marR="0" indent="-266693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08" marR="0" indent="-32003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157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345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534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723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5911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100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189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377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566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754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943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131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320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509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6037B-F2AF-1E40-A1C2-38C4C1CB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D9351-CF70-A442-A294-749BC8736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5EA7F-CC33-9043-8E6C-7AD4D6C0D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831E2E82-B002-3542-A433-53843BCE90CF}" type="datetime1">
              <a:rPr lang="en-GB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hangingPunct="1"/>
              <a:t>15/05/2024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AD685-8DDC-1A4C-BE39-714E681E2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78215-3DDC-7F41-93B6-0E2C9DC1E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4ACAD549-2A0F-1B4F-AFA8-46723A50112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hangingPunct="1"/>
              <a:t>‹Nº›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97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0731C4B0-1954-164E-8C23-18D83DC2C7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994822" y="949660"/>
            <a:ext cx="3877138" cy="804999"/>
          </a:xfrm>
          <a:prstGeom prst="rect">
            <a:avLst/>
          </a:prstGeom>
          <a:noFill/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1563A587-A94E-7A4C-B0EC-C480CB7615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093" y="737731"/>
            <a:ext cx="4790301" cy="1177446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EFA9959C-837D-1A4D-898F-6B31A29B5D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3040" y="737731"/>
            <a:ext cx="1963805" cy="1305353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75AB9-8DB7-EA46-90A2-6D34E9775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7A324F-0A7C-044A-9E59-182AB9FCE3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9C42B-2D64-7E4F-ACD3-F86E1ED84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386A923-0320-8340-8429-B91156F1357D}"/>
              </a:ext>
            </a:extLst>
          </p:cNvPr>
          <p:cNvSpPr txBox="1">
            <a:spLocks/>
          </p:cNvSpPr>
          <p:nvPr/>
        </p:nvSpPr>
        <p:spPr>
          <a:xfrm>
            <a:off x="1523206" y="3484053"/>
            <a:ext cx="9144000" cy="804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</a:pPr>
            <a:r>
              <a:rPr lang="en-US" sz="7600" b="1" i="1" dirty="0">
                <a:solidFill>
                  <a:srgbClr val="739D40"/>
                </a:solidFill>
              </a:rPr>
              <a:t>INEP Plus</a:t>
            </a:r>
            <a:br>
              <a:rPr lang="en-US" sz="7600" b="1" i="1" dirty="0">
                <a:solidFill>
                  <a:srgbClr val="739D40"/>
                </a:solidFill>
              </a:rPr>
            </a:br>
            <a:endParaRPr lang="en-US" sz="7600" b="1" i="1" dirty="0">
              <a:solidFill>
                <a:srgbClr val="739D4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E8315ED-71D4-CF41-B795-639662773544}"/>
              </a:ext>
            </a:extLst>
          </p:cNvPr>
          <p:cNvSpPr txBox="1">
            <a:spLocks/>
          </p:cNvSpPr>
          <p:nvPr/>
        </p:nvSpPr>
        <p:spPr>
          <a:xfrm>
            <a:off x="1238250" y="4145255"/>
            <a:ext cx="9715500" cy="1177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rgbClr val="0070C0"/>
                </a:solidFill>
              </a:rPr>
              <a:t>Introducción “Facilitada” a la Prevención Basada en Evidencia</a:t>
            </a:r>
          </a:p>
        </p:txBody>
      </p:sp>
    </p:spTree>
    <p:extLst>
      <p:ext uri="{BB962C8B-B14F-4D97-AF65-F5344CB8AC3E}">
        <p14:creationId xmlns:p14="http://schemas.microsoft.com/office/powerpoint/2010/main" val="34680316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02AD0F9-031A-7544-88BC-91468AD5AD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177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Rectangle 18">
            <a:hlinkClick r:id="" action="ppaction://noaction"/>
            <a:extLst>
              <a:ext uri="{FF2B5EF4-FFF2-40B4-BE49-F238E27FC236}">
                <a16:creationId xmlns:a16="http://schemas.microsoft.com/office/drawing/2014/main" id="{4DC73A40-F711-4A4F-862B-1EC612A369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482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B9CC2B28-1453-284A-81F6-BBDCCDE5AC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786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Rectangle 14">
            <a:hlinkClick r:id="" action="ppaction://noaction"/>
            <a:extLst>
              <a:ext uri="{FF2B5EF4-FFF2-40B4-BE49-F238E27FC236}">
                <a16:creationId xmlns:a16="http://schemas.microsoft.com/office/drawing/2014/main" id="{C7AB5E10-8B18-7C45-9E50-A4FF1CF96F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091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Rectangle 12">
            <a:hlinkClick r:id="" action="ppaction://noaction"/>
            <a:extLst>
              <a:ext uri="{FF2B5EF4-FFF2-40B4-BE49-F238E27FC236}">
                <a16:creationId xmlns:a16="http://schemas.microsoft.com/office/drawing/2014/main" id="{20776524-F4C7-3345-B2CC-97DBE6E83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39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Rectangle 10">
            <a:hlinkClick r:id="" action="ppaction://noaction"/>
            <a:extLst>
              <a:ext uri="{FF2B5EF4-FFF2-40B4-BE49-F238E27FC236}">
                <a16:creationId xmlns:a16="http://schemas.microsoft.com/office/drawing/2014/main" id="{2BF36128-8131-A24D-A9D4-3E8A07874A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701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Rectangle 8">
            <a:hlinkClick r:id="" action="ppaction://noaction"/>
            <a:extLst>
              <a:ext uri="{FF2B5EF4-FFF2-40B4-BE49-F238E27FC236}">
                <a16:creationId xmlns:a16="http://schemas.microsoft.com/office/drawing/2014/main" id="{FFF414F6-BE4C-DF43-ADB0-ADC5FBA6C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00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ectangle 6">
            <a:hlinkClick r:id="" action="ppaction://noaction"/>
            <a:extLst>
              <a:ext uri="{FF2B5EF4-FFF2-40B4-BE49-F238E27FC236}">
                <a16:creationId xmlns:a16="http://schemas.microsoft.com/office/drawing/2014/main" id="{AC213D19-B634-7344-9B7C-618C8E53A7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310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Rectangle 3">
            <a:hlinkClick r:id="" action="ppaction://noaction"/>
            <a:extLst>
              <a:ext uri="{FF2B5EF4-FFF2-40B4-BE49-F238E27FC236}">
                <a16:creationId xmlns:a16="http://schemas.microsoft.com/office/drawing/2014/main" id="{43F04D05-72B1-224B-B561-00F72FA217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615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Rectangle 1">
            <a:hlinkClick r:id="" action="ppaction://noaction"/>
            <a:extLst>
              <a:ext uri="{FF2B5EF4-FFF2-40B4-BE49-F238E27FC236}">
                <a16:creationId xmlns:a16="http://schemas.microsoft.com/office/drawing/2014/main" id="{5ABCBDE0-79ED-BE49-9EB9-72F60438E5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920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892C5D-6C5C-E04C-8317-4D24FC44B6B4}"/>
              </a:ext>
            </a:extLst>
          </p:cNvPr>
          <p:cNvSpPr txBox="1"/>
          <p:nvPr/>
        </p:nvSpPr>
        <p:spPr>
          <a:xfrm>
            <a:off x="528181" y="3075975"/>
            <a:ext cx="111356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</a:rPr>
              <a:t>Sesión 9</a:t>
            </a:r>
          </a:p>
        </p:txBody>
      </p:sp>
    </p:spTree>
    <p:extLst>
      <p:ext uri="{BB962C8B-B14F-4D97-AF65-F5344CB8AC3E}">
        <p14:creationId xmlns:p14="http://schemas.microsoft.com/office/powerpoint/2010/main" val="10955436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6ED379E-F042-B0FA-E1A5-26160062A348}"/>
              </a:ext>
            </a:extLst>
          </p:cNvPr>
          <p:cNvSpPr txBox="1">
            <a:spLocks/>
          </p:cNvSpPr>
          <p:nvPr/>
        </p:nvSpPr>
        <p:spPr>
          <a:xfrm>
            <a:off x="838200" y="2205411"/>
            <a:ext cx="10515600" cy="79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228594" marR="0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723882" marR="0" indent="-266693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1234408" marR="0" indent="-32003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1727157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2184345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2641534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098723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55911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4013100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3600" b="1" dirty="0">
                <a:solidFill>
                  <a:srgbClr val="0070C0"/>
                </a:solidFill>
              </a:rPr>
              <a:t>Sesión 9. Objetivos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A15896C-9868-1150-5598-649C32DFB001}"/>
              </a:ext>
            </a:extLst>
          </p:cNvPr>
          <p:cNvSpPr txBox="1"/>
          <p:nvPr/>
        </p:nvSpPr>
        <p:spPr>
          <a:xfrm>
            <a:off x="249342" y="3243542"/>
            <a:ext cx="11668856" cy="2251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Una consideración y comprensión de las </a:t>
            </a:r>
            <a:r>
              <a:rPr lang="en-GB" sz="2400" b="1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experiencias de facilitación </a:t>
            </a:r>
            <a:r>
              <a:rPr lang="en-GB" sz="24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e implementación de prácticas anteriores.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Abordar cualquier </a:t>
            </a:r>
            <a:r>
              <a:rPr lang="en-US" sz="2400" b="1" dirty="0">
                <a:solidFill>
                  <a:schemeClr val="tx1"/>
                </a:solidFill>
              </a:rPr>
              <a:t>problema, duda, preocupación y necesidad </a:t>
            </a:r>
            <a:r>
              <a:rPr lang="en-US" sz="2400" dirty="0">
                <a:solidFill>
                  <a:schemeClr val="tx1"/>
                </a:solidFill>
              </a:rPr>
              <a:t>que surja del curso.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Revisión de </a:t>
            </a:r>
            <a:r>
              <a:rPr lang="en-US" sz="2400" b="1" dirty="0">
                <a:solidFill>
                  <a:schemeClr val="tx1"/>
                </a:solidFill>
              </a:rPr>
              <a:t>necesidades, inquietudes y preguntas </a:t>
            </a:r>
            <a:r>
              <a:rPr lang="en-US" sz="2400" dirty="0">
                <a:solidFill>
                  <a:schemeClr val="tx1"/>
                </a:solidFill>
              </a:rPr>
              <a:t>pendientes del Curso INEP Plus.</a:t>
            </a:r>
          </a:p>
        </p:txBody>
      </p:sp>
    </p:spTree>
    <p:extLst>
      <p:ext uri="{BB962C8B-B14F-4D97-AF65-F5344CB8AC3E}">
        <p14:creationId xmlns:p14="http://schemas.microsoft.com/office/powerpoint/2010/main" val="58946528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A845A57-EDAB-1BEC-4968-61EEEFCAA064}"/>
              </a:ext>
            </a:extLst>
          </p:cNvPr>
          <p:cNvSpPr txBox="1">
            <a:spLocks/>
          </p:cNvSpPr>
          <p:nvPr/>
        </p:nvSpPr>
        <p:spPr>
          <a:xfrm>
            <a:off x="838200" y="2671924"/>
            <a:ext cx="10515600" cy="79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228594" marR="0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723882" marR="0" indent="-266693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1234408" marR="0" indent="-32003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1727157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2184345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2641534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098723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55911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4013100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3600" b="1" dirty="0">
                <a:solidFill>
                  <a:srgbClr val="0070C0"/>
                </a:solidFill>
              </a:rPr>
              <a:t>Facilitación e implementación: la experiencia de …</a:t>
            </a:r>
          </a:p>
        </p:txBody>
      </p:sp>
    </p:spTree>
    <p:extLst>
      <p:ext uri="{BB962C8B-B14F-4D97-AF65-F5344CB8AC3E}">
        <p14:creationId xmlns:p14="http://schemas.microsoft.com/office/powerpoint/2010/main" val="9344566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490" y="2796777"/>
            <a:ext cx="11299020" cy="1257117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Aft>
                <a:spcPts val="400"/>
              </a:spcAft>
              <a:buNone/>
            </a:pPr>
            <a:r>
              <a:rPr lang="en-GB" sz="2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¿Cuáles son sus </a:t>
            </a:r>
            <a:r>
              <a:rPr lang="en-GB" sz="25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expectativas</a:t>
            </a:r>
            <a:r>
              <a:rPr lang="en-GB" sz="2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5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preocupaciones</a:t>
            </a:r>
            <a:r>
              <a:rPr lang="en-GB" sz="2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5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necesidades</a:t>
            </a:r>
            <a:r>
              <a:rPr lang="en-GB" sz="2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preguntas </a:t>
            </a:r>
            <a:r>
              <a:rPr lang="en-GB" sz="2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la facilitación e implementación del INEP Plus en su </a:t>
            </a:r>
            <a:r>
              <a:rPr lang="en-GB" sz="25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país</a:t>
            </a:r>
            <a:r>
              <a:rPr lang="en-GB" sz="2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25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500" b="1" dirty="0">
              <a:solidFill>
                <a:srgbClr val="FF0000"/>
              </a:solidFill>
            </a:endParaRPr>
          </a:p>
          <a:p>
            <a:endParaRPr lang="en-US" sz="25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ED5B205-733B-FC36-8E36-33EFE7C09F1E}"/>
              </a:ext>
            </a:extLst>
          </p:cNvPr>
          <p:cNvSpPr txBox="1"/>
          <p:nvPr/>
        </p:nvSpPr>
        <p:spPr>
          <a:xfrm>
            <a:off x="446490" y="1850024"/>
            <a:ext cx="6099716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lvl="0" indent="0" defTabSz="914400">
              <a:buSzTx/>
              <a:buNone/>
            </a:pPr>
            <a:r>
              <a:rPr lang="en-US" sz="3000" b="1" kern="1200" dirty="0">
                <a:solidFill>
                  <a:srgbClr val="00B050"/>
                </a:solidFill>
                <a:ea typeface="+mn-ea"/>
                <a:cs typeface="Helvetica"/>
              </a:rPr>
              <a:t>Discusión por equipos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829B3C6-16D8-E94F-0912-21D068AA8E3A}"/>
              </a:ext>
            </a:extLst>
          </p:cNvPr>
          <p:cNvSpPr txBox="1"/>
          <p:nvPr/>
        </p:nvSpPr>
        <p:spPr>
          <a:xfrm>
            <a:off x="446490" y="4446649"/>
            <a:ext cx="11299020" cy="4924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just">
              <a:spcAft>
                <a:spcPts val="400"/>
              </a:spcAft>
              <a:buNone/>
            </a:pPr>
            <a:r>
              <a:rPr lang="en-GB" sz="25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(Las personas que reportan, por </a:t>
            </a:r>
            <a:r>
              <a:rPr lang="en-GB" sz="2500" dirty="0" err="1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favor</a:t>
            </a:r>
            <a:r>
              <a:rPr lang="en-GB" sz="25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, </a:t>
            </a:r>
            <a:r>
              <a:rPr lang="en-GB" sz="2500" dirty="0" err="1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preparen</a:t>
            </a:r>
            <a:r>
              <a:rPr lang="en-GB" sz="25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 su </a:t>
            </a:r>
            <a:r>
              <a:rPr lang="en-GB" sz="2500" dirty="0" err="1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retroalimentación</a:t>
            </a:r>
            <a:r>
              <a:rPr lang="en-GB" sz="25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1599392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238" y="2822666"/>
            <a:ext cx="11060415" cy="1289942"/>
          </a:xfrm>
        </p:spPr>
        <p:txBody>
          <a:bodyPr>
            <a:normAutofit/>
          </a:bodyPr>
          <a:lstStyle/>
          <a:p>
            <a:pPr marL="0" indent="0">
              <a:spcAft>
                <a:spcPts val="400"/>
              </a:spcAft>
              <a:buNone/>
            </a:pPr>
            <a:r>
              <a:rPr lang="en-GB" sz="4000" b="1" kern="1200" dirty="0">
                <a:solidFill>
                  <a:srgbClr val="00B050"/>
                </a:solidFill>
                <a:ea typeface="+mn-ea"/>
                <a:cs typeface="Helvetica"/>
              </a:rPr>
              <a:t>Plenaria</a:t>
            </a:r>
            <a:endParaRPr lang="en-GB" sz="2000" dirty="0">
              <a:solidFill>
                <a:srgbClr val="FF0000"/>
              </a:solidFill>
              <a:effectLst/>
              <a:ea typeface="Arial" panose="020B0604020202020204" pitchFamily="34" charset="0"/>
              <a:cs typeface="AppleSystemUIFont"/>
            </a:endParaRPr>
          </a:p>
          <a:p>
            <a:pPr marL="0" indent="0">
              <a:spcAft>
                <a:spcPts val="400"/>
              </a:spcAft>
              <a:buNone/>
            </a:pPr>
            <a:r>
              <a:rPr lang="en-GB" sz="3000" dirty="0">
                <a:solidFill>
                  <a:schemeClr val="tx1"/>
                </a:solidFill>
                <a:ea typeface="Arial" panose="020B0604020202020204" pitchFamily="34" charset="0"/>
                <a:cs typeface="AppleSystemUIFont"/>
              </a:rPr>
              <a:t>Preguntas a </a:t>
            </a:r>
            <a:r>
              <a:rPr lang="en-GB" sz="3000" dirty="0" err="1">
                <a:solidFill>
                  <a:schemeClr val="tx1"/>
                </a:solidFill>
                <a:ea typeface="Arial" panose="020B0604020202020204" pitchFamily="34" charset="0"/>
                <a:cs typeface="AppleSystemUIFont"/>
              </a:rPr>
              <a:t>los</a:t>
            </a:r>
            <a:r>
              <a:rPr lang="en-GB" sz="3000" dirty="0">
                <a:solidFill>
                  <a:schemeClr val="tx1"/>
                </a:solidFill>
                <a:ea typeface="Arial" panose="020B0604020202020204" pitchFamily="34" charset="0"/>
                <a:cs typeface="AppleSystemUIFont"/>
              </a:rPr>
              <a:t> </a:t>
            </a:r>
            <a:r>
              <a:rPr lang="en-GB" sz="3000" dirty="0" err="1">
                <a:solidFill>
                  <a:schemeClr val="tx1"/>
                </a:solidFill>
                <a:ea typeface="Arial" panose="020B0604020202020204" pitchFamily="34" charset="0"/>
                <a:cs typeface="AppleSystemUIFont"/>
              </a:rPr>
              <a:t>presentadores</a:t>
            </a:r>
            <a:endParaRPr lang="en-GB" sz="4000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sz="40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sz="38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rgbClr val="FF0000"/>
              </a:solidFill>
            </a:endParaRPr>
          </a:p>
          <a:p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4627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922" y="3379686"/>
            <a:ext cx="10864152" cy="13044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70000"/>
              </a:lnSpc>
              <a:spcAft>
                <a:spcPts val="400"/>
              </a:spcAft>
              <a:buNone/>
            </a:pPr>
            <a:r>
              <a:rPr lang="en-GB" sz="88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n-GB" sz="8800" b="1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Cuándo</a:t>
            </a:r>
            <a:r>
              <a:rPr lang="en-GB" sz="88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GB" sz="88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8800" b="1" dirty="0">
                <a:solidFill>
                  <a:srgbClr val="00B05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n-GB" sz="8800" b="1" dirty="0" err="1">
                <a:solidFill>
                  <a:srgbClr val="00B05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Participantes</a:t>
            </a:r>
            <a:r>
              <a:rPr lang="en-GB" sz="8800" b="1" dirty="0">
                <a:solidFill>
                  <a:srgbClr val="00B05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? - </a:t>
            </a:r>
            <a:r>
              <a:rPr lang="en-GB" sz="88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n-GB" sz="8800" b="1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en-GB" sz="88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? - </a:t>
            </a:r>
            <a:r>
              <a:rPr lang="en-GB" sz="88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n-GB" sz="8800" b="1" dirty="0" err="1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Dónde</a:t>
            </a:r>
            <a:r>
              <a:rPr lang="en-GB" sz="88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? –</a:t>
            </a:r>
          </a:p>
          <a:p>
            <a:pPr marL="0" indent="0" algn="ctr">
              <a:lnSpc>
                <a:spcPct val="170000"/>
              </a:lnSpc>
              <a:spcAft>
                <a:spcPts val="400"/>
              </a:spcAft>
              <a:buNone/>
            </a:pPr>
            <a:r>
              <a:rPr lang="en-GB" sz="88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8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¿A </a:t>
            </a:r>
            <a:r>
              <a:rPr lang="en-GB" sz="8800" b="1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quien</a:t>
            </a:r>
            <a:r>
              <a:rPr lang="en-GB" sz="8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8800" b="1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necesito</a:t>
            </a:r>
            <a:r>
              <a:rPr lang="en-GB" sz="8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8800" b="1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informar</a:t>
            </a:r>
            <a:r>
              <a:rPr lang="en-GB" sz="8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GB" sz="8800" b="1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mantener</a:t>
            </a:r>
            <a:r>
              <a:rPr lang="en-GB" sz="8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8800" b="1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informado</a:t>
            </a:r>
            <a:r>
              <a:rPr lang="en-GB" sz="8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GB" sz="8800" b="1" dirty="0">
                <a:solidFill>
                  <a:srgbClr val="00B05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8800" b="1" dirty="0" err="1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Necesidades</a:t>
            </a:r>
            <a:r>
              <a:rPr lang="en-GB" sz="88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/preguntas</a:t>
            </a:r>
            <a:endParaRPr lang="en-GB" sz="88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sz="38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rgbClr val="FF0000"/>
              </a:solidFill>
            </a:endParaRPr>
          </a:p>
          <a:p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BAC569D-BEC6-3A6E-FC10-25B00903C50E}"/>
              </a:ext>
            </a:extLst>
          </p:cNvPr>
          <p:cNvSpPr txBox="1"/>
          <p:nvPr/>
        </p:nvSpPr>
        <p:spPr>
          <a:xfrm>
            <a:off x="3049656" y="1596068"/>
            <a:ext cx="609268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</a:rPr>
              <a:t>Tarea de la sesión 9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57DFE32-92DE-BD7C-01E1-E86604C69359}"/>
              </a:ext>
            </a:extLst>
          </p:cNvPr>
          <p:cNvSpPr txBox="1"/>
          <p:nvPr/>
        </p:nvSpPr>
        <p:spPr>
          <a:xfrm>
            <a:off x="332250" y="2612781"/>
            <a:ext cx="11527497" cy="3847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just">
              <a:spcAft>
                <a:spcPts val="400"/>
              </a:spcAft>
              <a:buNone/>
            </a:pPr>
            <a:r>
              <a:rPr lang="en-GB" sz="1900" dirty="0">
                <a:solidFill>
                  <a:schemeClr val="tx1"/>
                </a:solidFill>
              </a:rPr>
              <a:t>Prepare su </a:t>
            </a:r>
            <a:r>
              <a:rPr lang="en-GB" sz="1900" b="1" dirty="0">
                <a:solidFill>
                  <a:schemeClr val="tx1"/>
                </a:solidFill>
              </a:rPr>
              <a:t>Plan de Acción </a:t>
            </a:r>
            <a:r>
              <a:rPr lang="en-GB" sz="1900" dirty="0">
                <a:solidFill>
                  <a:schemeClr val="tx1"/>
                </a:solidFill>
              </a:rPr>
              <a:t>en presentación Power Point para implementar INEP Plus y contester lo siguiente: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26DD121-C37B-09BF-BFD6-6F8ECDD5FF01}"/>
              </a:ext>
            </a:extLst>
          </p:cNvPr>
          <p:cNvSpPr txBox="1"/>
          <p:nvPr/>
        </p:nvSpPr>
        <p:spPr>
          <a:xfrm>
            <a:off x="332251" y="5116266"/>
            <a:ext cx="11527498" cy="9694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1900" dirty="0">
                <a:solidFill>
                  <a:schemeClr val="tx1"/>
                </a:solidFill>
              </a:rPr>
              <a:t>Queremos que </a:t>
            </a:r>
            <a:r>
              <a:rPr lang="en-GB" sz="1900" dirty="0" err="1">
                <a:solidFill>
                  <a:schemeClr val="tx1"/>
                </a:solidFill>
              </a:rPr>
              <a:t>presente</a:t>
            </a:r>
            <a:r>
              <a:rPr lang="en-GB" sz="1900" dirty="0">
                <a:solidFill>
                  <a:schemeClr val="tx1"/>
                </a:solidFill>
              </a:rPr>
              <a:t> su </a:t>
            </a:r>
            <a:r>
              <a:rPr lang="en-GB" sz="1900" b="1" dirty="0">
                <a:solidFill>
                  <a:schemeClr val="tx1"/>
                </a:solidFill>
              </a:rPr>
              <a:t>Plan de Acción </a:t>
            </a:r>
            <a:r>
              <a:rPr lang="en-GB" sz="1900" dirty="0">
                <a:solidFill>
                  <a:schemeClr val="tx1"/>
                </a:solidFill>
              </a:rPr>
              <a:t>la </a:t>
            </a:r>
            <a:r>
              <a:rPr lang="en-GB" sz="1900" dirty="0" err="1">
                <a:solidFill>
                  <a:schemeClr val="tx1"/>
                </a:solidFill>
              </a:rPr>
              <a:t>próxima</a:t>
            </a:r>
            <a:r>
              <a:rPr lang="en-GB" sz="1900" dirty="0">
                <a:solidFill>
                  <a:schemeClr val="tx1"/>
                </a:solidFill>
              </a:rPr>
              <a:t> </a:t>
            </a:r>
            <a:r>
              <a:rPr lang="en-GB" sz="1900" dirty="0" err="1">
                <a:solidFill>
                  <a:schemeClr val="tx1"/>
                </a:solidFill>
              </a:rPr>
              <a:t>vez</a:t>
            </a:r>
            <a:r>
              <a:rPr lang="en-GB" sz="1900" dirty="0">
                <a:solidFill>
                  <a:schemeClr val="tx1"/>
                </a:solidFill>
              </a:rPr>
              <a:t>. </a:t>
            </a:r>
            <a:r>
              <a:rPr lang="en-GB" sz="1900" dirty="0" err="1">
                <a:solidFill>
                  <a:schemeClr val="tx1"/>
                </a:solidFill>
              </a:rPr>
              <a:t>Será</a:t>
            </a:r>
            <a:r>
              <a:rPr lang="en-GB" sz="1900" dirty="0">
                <a:solidFill>
                  <a:schemeClr val="tx1"/>
                </a:solidFill>
              </a:rPr>
              <a:t> un </a:t>
            </a:r>
            <a:r>
              <a:rPr lang="en-GB" sz="1900" b="1" dirty="0" err="1">
                <a:solidFill>
                  <a:schemeClr val="tx1"/>
                </a:solidFill>
              </a:rPr>
              <a:t>elemento</a:t>
            </a:r>
            <a:r>
              <a:rPr lang="en-GB" sz="1900" b="1" dirty="0">
                <a:solidFill>
                  <a:schemeClr val="tx1"/>
                </a:solidFill>
              </a:rPr>
              <a:t> </a:t>
            </a:r>
            <a:r>
              <a:rPr lang="en-GB" sz="1900" b="1" dirty="0" err="1">
                <a:solidFill>
                  <a:schemeClr val="tx1"/>
                </a:solidFill>
              </a:rPr>
              <a:t>necesario</a:t>
            </a:r>
            <a:r>
              <a:rPr lang="en-GB" sz="1900" b="1" dirty="0">
                <a:solidFill>
                  <a:schemeClr val="tx1"/>
                </a:solidFill>
              </a:rPr>
              <a:t> para su </a:t>
            </a:r>
            <a:r>
              <a:rPr lang="en-GB" sz="1900" b="1" dirty="0" err="1">
                <a:solidFill>
                  <a:schemeClr val="tx1"/>
                </a:solidFill>
              </a:rPr>
              <a:t>certificado</a:t>
            </a:r>
            <a:r>
              <a:rPr lang="en-GB" sz="1900" b="1" dirty="0">
                <a:solidFill>
                  <a:schemeClr val="tx1"/>
                </a:solidFill>
              </a:rPr>
              <a:t> de </a:t>
            </a:r>
            <a:r>
              <a:rPr lang="en-GB" sz="1900" b="1" dirty="0" err="1">
                <a:solidFill>
                  <a:schemeClr val="tx1"/>
                </a:solidFill>
              </a:rPr>
              <a:t>término</a:t>
            </a:r>
            <a:r>
              <a:rPr lang="en-GB" sz="1900" b="1" dirty="0">
                <a:solidFill>
                  <a:schemeClr val="tx1"/>
                </a:solidFill>
              </a:rPr>
              <a:t> del </a:t>
            </a:r>
            <a:r>
              <a:rPr lang="en-GB" sz="1900" b="1" dirty="0" err="1">
                <a:solidFill>
                  <a:schemeClr val="tx1"/>
                </a:solidFill>
              </a:rPr>
              <a:t>Curso</a:t>
            </a:r>
            <a:r>
              <a:rPr lang="en-GB" sz="1900" dirty="0">
                <a:solidFill>
                  <a:schemeClr val="tx1"/>
                </a:solidFill>
              </a:rPr>
              <a:t>. </a:t>
            </a:r>
            <a:r>
              <a:rPr lang="en-GB" sz="1900" dirty="0" err="1">
                <a:solidFill>
                  <a:schemeClr val="tx1"/>
                </a:solidFill>
              </a:rPr>
              <a:t>Cuide</a:t>
            </a:r>
            <a:r>
              <a:rPr lang="en-GB" sz="1900" dirty="0">
                <a:solidFill>
                  <a:schemeClr val="tx1"/>
                </a:solidFill>
              </a:rPr>
              <a:t> que su presentación dedique solo un minute por pregunta o no </a:t>
            </a:r>
            <a:r>
              <a:rPr lang="en-GB" sz="1900" dirty="0" err="1">
                <a:solidFill>
                  <a:schemeClr val="tx1"/>
                </a:solidFill>
              </a:rPr>
              <a:t>más</a:t>
            </a:r>
            <a:r>
              <a:rPr lang="en-GB" sz="1900" dirty="0">
                <a:solidFill>
                  <a:schemeClr val="tx1"/>
                </a:solidFill>
              </a:rPr>
              <a:t> de 6 </a:t>
            </a:r>
            <a:r>
              <a:rPr lang="en-GB" sz="1900" dirty="0" err="1">
                <a:solidFill>
                  <a:schemeClr val="tx1"/>
                </a:solidFill>
              </a:rPr>
              <a:t>minutos</a:t>
            </a:r>
            <a:r>
              <a:rPr lang="en-GB" sz="1900" dirty="0">
                <a:solidFill>
                  <a:schemeClr val="tx1"/>
                </a:solidFill>
              </a:rPr>
              <a:t> en total.</a:t>
            </a:r>
          </a:p>
        </p:txBody>
      </p:sp>
    </p:spTree>
    <p:extLst>
      <p:ext uri="{BB962C8B-B14F-4D97-AF65-F5344CB8AC3E}">
        <p14:creationId xmlns:p14="http://schemas.microsoft.com/office/powerpoint/2010/main" val="19777814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8" y="920701"/>
            <a:ext cx="3877139" cy="701508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9" y="671215"/>
            <a:ext cx="4790301" cy="947950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6" y="850187"/>
            <a:ext cx="1454515" cy="842529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D973F3A-7A79-DE42-AC84-3B9F09367BEE}"/>
              </a:ext>
            </a:extLst>
          </p:cNvPr>
          <p:cNvSpPr txBox="1">
            <a:spLocks/>
          </p:cNvSpPr>
          <p:nvPr/>
        </p:nvSpPr>
        <p:spPr>
          <a:xfrm>
            <a:off x="1954458" y="2613241"/>
            <a:ext cx="8417243" cy="282164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882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s-MX" sz="3601" b="1" dirty="0"/>
              <a:t>La próxima sesión será el día</a:t>
            </a:r>
          </a:p>
          <a:p>
            <a:pPr marL="0" indent="0" algn="ctr">
              <a:buNone/>
            </a:pPr>
            <a:endParaRPr lang="es-MX" sz="2402" b="1" dirty="0">
              <a:solidFill>
                <a:srgbClr val="739D40"/>
              </a:solidFill>
            </a:endParaRPr>
          </a:p>
          <a:p>
            <a:pPr marL="0" indent="0" algn="ctr">
              <a:buNone/>
            </a:pPr>
            <a:r>
              <a:rPr lang="es-MX" sz="4002" b="1" u="sng" dirty="0">
                <a:solidFill>
                  <a:srgbClr val="739D40"/>
                </a:solidFill>
              </a:rPr>
              <a:t>----Fecha----</a:t>
            </a:r>
            <a:endParaRPr lang="en-US" sz="4002" b="1" u="sng" dirty="0">
              <a:solidFill>
                <a:srgbClr val="739D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1809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B48F2-D4B7-134F-8559-9D33FADB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841"/>
            <a:ext cx="10515600" cy="5959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 de la sesión 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0475A-8536-D640-83C2-C3EDF96F5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18185-7B34-6649-8143-AE4AF3D9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793" y="1830930"/>
            <a:ext cx="8742423" cy="434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519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resentation JTR" id="{76D51ABE-FCA0-5F4A-ADA8-F839440B21BD}" vid="{833371A5-FF45-A04D-AD40-CC4086C0AC15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1858</TotalTime>
  <Words>304</Words>
  <Application>Microsoft Macintosh PowerPoint</Application>
  <PresentationFormat>Panorámica</PresentationFormat>
  <Paragraphs>60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Office Theme</vt:lpstr>
      <vt:lpstr>2_Office Theme</vt:lpstr>
      <vt:lpstr>Presentación de PowerPoint</vt:lpstr>
      <vt:lpstr>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</vt:lpstr>
      <vt:lpstr>Fin de la sesión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Lee</dc:creator>
  <cp:lastModifiedBy>JL B</cp:lastModifiedBy>
  <cp:revision>66</cp:revision>
  <cp:lastPrinted>2022-11-09T16:27:41Z</cp:lastPrinted>
  <dcterms:created xsi:type="dcterms:W3CDTF">2022-11-09T09:04:27Z</dcterms:created>
  <dcterms:modified xsi:type="dcterms:W3CDTF">2024-05-16T03:46:46Z</dcterms:modified>
</cp:coreProperties>
</file>