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79" r:id="rId2"/>
    <p:sldId id="280" r:id="rId3"/>
    <p:sldId id="289" r:id="rId4"/>
    <p:sldId id="290" r:id="rId5"/>
    <p:sldId id="291" r:id="rId6"/>
    <p:sldId id="267" r:id="rId7"/>
    <p:sldId id="257" r:id="rId8"/>
    <p:sldId id="299" r:id="rId9"/>
    <p:sldId id="268" r:id="rId10"/>
    <p:sldId id="272" r:id="rId11"/>
    <p:sldId id="300" r:id="rId12"/>
    <p:sldId id="270" r:id="rId13"/>
    <p:sldId id="281" r:id="rId14"/>
    <p:sldId id="274" r:id="rId15"/>
    <p:sldId id="295" r:id="rId16"/>
    <p:sldId id="258" r:id="rId17"/>
    <p:sldId id="292" r:id="rId18"/>
    <p:sldId id="301" r:id="rId19"/>
    <p:sldId id="304" r:id="rId20"/>
    <p:sldId id="307" r:id="rId21"/>
    <p:sldId id="259" r:id="rId22"/>
    <p:sldId id="286" r:id="rId23"/>
    <p:sldId id="287" r:id="rId24"/>
    <p:sldId id="276" r:id="rId25"/>
    <p:sldId id="293" r:id="rId26"/>
    <p:sldId id="306" r:id="rId27"/>
    <p:sldId id="260" r:id="rId28"/>
    <p:sldId id="261" r:id="rId29"/>
    <p:sldId id="262" r:id="rId30"/>
    <p:sldId id="263" r:id="rId31"/>
    <p:sldId id="296" r:id="rId32"/>
    <p:sldId id="264" r:id="rId33"/>
    <p:sldId id="298" r:id="rId34"/>
    <p:sldId id="284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C81E-B748-4E0A-9FF9-BFE59928561E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D886-2324-4AB4-A848-C27F5FB06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2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B188-D2CF-4407-AC84-62888F8C8EB9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1EDD-CDF0-40C2-89F2-50F953E37E6A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9165-FDAA-4DDB-827B-7B854B73E89C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7666-81F0-49F1-AD5A-716A76B4C3DC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B1B-C3B2-4687-A29D-59809B85729F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8DF-8375-4A0D-A099-9004A39D7EC8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0C6-BA1A-4FF9-91A7-EAE16562C30A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BE98-DC64-4543-BAF5-F58E13231502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ED82-1B74-451F-8623-AE8449EAE38E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EE0-1619-4AD1-8F5A-61A35B99C042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96D5F01-2A6A-4870-B50E-3B9909807F2C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5350-3268-471F-BFAF-82C65DBD878A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6.jp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buse.gov/publications/drugfacts/comorbidity-addiction-other-mental-disorders" TargetMode="External" /><Relationship Id="rId2" Type="http://schemas.openxmlformats.org/officeDocument/2006/relationships/hyperlink" Target="https://case.edu/socialwork/centerforebp/practices/substance-abuse-mental-illness/integrated-dual-disorder-treatment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ISSUP NIGERIA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THEME: </a:t>
            </a:r>
          </a:p>
          <a:p>
            <a:pPr marL="0" indent="0" algn="ctr">
              <a:buNone/>
            </a:pPr>
            <a:r>
              <a:rPr lang="en-US" sz="4000" dirty="0"/>
              <a:t>Exploring the Intersection of Substance Use and Mental Health: challenges and effective interventions</a:t>
            </a:r>
          </a:p>
          <a:p>
            <a:pPr marL="0" indent="0" algn="ctr">
              <a:buNone/>
            </a:pPr>
            <a:r>
              <a:rPr lang="en-US" sz="2800" i="1" dirty="0"/>
              <a:t>By</a:t>
            </a:r>
          </a:p>
          <a:p>
            <a:pPr marL="0" indent="0" algn="ctr">
              <a:buNone/>
            </a:pPr>
            <a:r>
              <a:rPr lang="en-US" sz="4000" dirty="0"/>
              <a:t>Hassan B. Salihu </a:t>
            </a:r>
            <a:r>
              <a:rPr lang="en-US" sz="2800" i="1" dirty="0"/>
              <a:t>MD, FWACP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4FD5D-7637-0914-1772-9974A3A8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512223"/>
            <a:ext cx="3676475" cy="1314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6DAFC-49B7-F60E-68B0-E9040890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610" y="512222"/>
            <a:ext cx="3171243" cy="13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9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dirty="0"/>
              <a:t> Mental health disorders can increase vulnerability to substance use, while substance use can precipitate or worsen mental illness.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dirty="0"/>
              <a:t> Dual diagnoses are associated with increased hospitalizations, incarceration rates, homelessness, and suicide.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9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04000-2214-22DA-30C2-1A842388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8AE91-5D61-596D-330A-95ACB300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MH &amp; SUD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Mental health :  </a:t>
            </a:r>
            <a:r>
              <a:rPr lang="en-US" sz="2400" dirty="0"/>
              <a:t>A state of well-being where individuals can cope with life's challenges, work productively, and contribute to their community.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4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dirty="0"/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/>
              <a:t>It comprises psychological, emotional, and social well-being, affecting our moods, thoughts, feelings, behavior, relationships, and the way we handle stress.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dirty="0"/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/>
              <a:t>  </a:t>
            </a:r>
            <a:endParaRPr lang="en-US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6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ii</a:t>
            </a:r>
          </a:p>
        </p:txBody>
      </p:sp>
      <p:pic>
        <p:nvPicPr>
          <p:cNvPr id="4" name="Content Placeholder 3" descr="&lt;strong&gt;Mental&lt;/strong&gt; &lt;strong&gt;Health&lt;/strong&gt; Models – Capacity to Connect: Supporting Students’ &lt;strong&gt;Mental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31" y="2034063"/>
            <a:ext cx="10218656" cy="36502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SUD:</a:t>
            </a:r>
            <a:r>
              <a:rPr lang="en-US" sz="3600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2400" b="0" i="0" dirty="0">
                <a:solidFill>
                  <a:srgbClr val="001D35"/>
                </a:solidFill>
                <a:effectLst/>
              </a:rPr>
              <a:t> A</a:t>
            </a:r>
            <a:r>
              <a:rPr lang="en-US" sz="2400" dirty="0"/>
              <a:t> persistent pattern of substance use that causes significant distress and impaired functioning, despite the individual's awareness of the harm caused by the substance.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>
                <a:solidFill>
                  <a:srgbClr val="001D35"/>
                </a:solidFill>
              </a:rPr>
              <a:t>I</a:t>
            </a:r>
            <a:r>
              <a:rPr lang="en-US" sz="2400" b="0" i="0" dirty="0">
                <a:solidFill>
                  <a:srgbClr val="001D35"/>
                </a:solidFill>
                <a:effectLst/>
              </a:rPr>
              <a:t>t's characterized by compulsive substance seeking and use, even when faced with negative consequences, and a loss of control over consumption.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2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30BA-2CD1-C581-064B-8D034C74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1V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DED8-2866-BFCC-9493-09E4FCD1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29946"/>
            <a:ext cx="9603275" cy="4323535"/>
          </a:xfrm>
        </p:spPr>
        <p:txBody>
          <a:bodyPr>
            <a:noAutofit/>
          </a:bodyPr>
          <a:lstStyle/>
          <a:p>
            <a:r>
              <a:rPr lang="en-US" sz="2400" dirty="0"/>
              <a:t>Research has shown that mental disorders and SUD involve similar areas of the brain. The areas that process “reward” feelings and that respond to stress are affected by both disorders.</a:t>
            </a:r>
          </a:p>
          <a:p>
            <a:r>
              <a:rPr lang="en-US" sz="2400" dirty="0"/>
              <a:t>The interaction between substance use and mental health problems increases the severity of symptoms, reduces treatment efficacy, and complicates recovery.</a:t>
            </a:r>
          </a:p>
          <a:p>
            <a:r>
              <a:rPr lang="en-US" sz="2400" dirty="0"/>
              <a:t>Individuals with co-morbid disorders tend to have higher rates of relapse, longer treatment durations, and poorer overall outcomes compared to those with a single disorder.</a:t>
            </a:r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53FE-5598-0ED9-9574-15C4A5F6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2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INTERSECTION OF SUBSTANCE USE AND MENTAL HEALTH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65132"/>
          </a:xfrm>
        </p:spPr>
        <p:txBody>
          <a:bodyPr>
            <a:noAutofit/>
          </a:bodyPr>
          <a:lstStyle/>
          <a:p>
            <a:r>
              <a:rPr lang="en-US" sz="2400" b="1" dirty="0"/>
              <a:t>Bidirectional relationship: </a:t>
            </a:r>
            <a:r>
              <a:rPr lang="en-US" sz="2400" b="0" i="0" dirty="0">
                <a:solidFill>
                  <a:srgbClr val="001D35"/>
                </a:solidFill>
                <a:effectLst/>
              </a:rPr>
              <a:t> Individuals with </a:t>
            </a:r>
            <a:r>
              <a:rPr lang="en-US" sz="2400" dirty="0">
                <a:solidFill>
                  <a:srgbClr val="001D35"/>
                </a:solidFill>
              </a:rPr>
              <a:t>MH</a:t>
            </a:r>
            <a:r>
              <a:rPr lang="en-US" sz="2400" b="0" i="0" dirty="0">
                <a:solidFill>
                  <a:srgbClr val="001D35"/>
                </a:solidFill>
                <a:effectLst/>
              </a:rPr>
              <a:t> disorders may turn to substances as a form of self-medication, while substance use can trigger or worsen MH  conditions.</a:t>
            </a:r>
            <a:endParaRPr lang="en-US" sz="2400" b="1" dirty="0"/>
          </a:p>
          <a:p>
            <a:r>
              <a:rPr lang="en-US" sz="2400" dirty="0"/>
              <a:t>Mental illness increases vulnerability to substance use: Brain changes in people with mental disorders may enhance the rewarding effects of substances.</a:t>
            </a:r>
          </a:p>
          <a:p>
            <a:r>
              <a:rPr lang="en-US" sz="2400" dirty="0"/>
              <a:t>Substance use exacerbating or triggering MH issues: Substance use may trigger changes in brain structure and function thus increase like hood to develop a mental disorder.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95D4-0235-2B13-0DBC-53771651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8880-2265-543F-3E54-17914E3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Common overlapping risk factors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Genetics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Trauma and adverse childhood experiences (ACEs)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Social determinants (e.g., poverty, homelessness, discrimination)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Neurobiological mechanisms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E6172-CAB1-FCE0-6A27-FD7B460A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DF01-A2C8-4E58-AEFE-DCC47ECD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III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1F16-BFD5-8FF8-C0DF-AC9477F0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Autofit/>
          </a:bodyPr>
          <a:lstStyle/>
          <a:p>
            <a:r>
              <a:rPr lang="en-US" sz="2400" dirty="0"/>
              <a:t>Genetics: SUD and mental disorders are brain diseases; genetics can predispose an individual to addiction and can also put a person at higher risk for developing a co-occurring mental health issue.</a:t>
            </a:r>
          </a:p>
          <a:p>
            <a:r>
              <a:rPr lang="en-US" sz="2400" dirty="0"/>
              <a:t>Development:  An adolescent brain that is still developing is at an increased risk for both addiction and mental health disorders.  </a:t>
            </a:r>
          </a:p>
          <a:p>
            <a:r>
              <a:rPr lang="en-US" sz="2400" dirty="0"/>
              <a:t>Exposure: High levels of stress can trigger mental health disorders or SUD. Example; neglect, physical or sexual abuse, or other negative experiences the brain has difficulty processing. </a:t>
            </a:r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6F893-E0CB-3877-6AAE-94D5D760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4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D789E-8DC0-1E8F-6B17-3F157A2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A89BA-A716-B1FE-0173-0BBF30751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rrection to: Impact of district &lt;strong&gt;mental&lt;/strong&gt; &lt;strong&gt;health care&lt;/strong&gt; plans on symptom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2" y="2393156"/>
            <a:ext cx="1905000" cy="2695575"/>
          </a:xfrm>
        </p:spPr>
      </p:pic>
      <p:pic>
        <p:nvPicPr>
          <p:cNvPr id="5" name="Picture 4" descr="Most Common Newbie Blogging Mistak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00" y="1674000"/>
            <a:ext cx="3810000" cy="3810000"/>
          </a:xfrm>
          <a:prstGeom prst="rect">
            <a:avLst/>
          </a:prstGeom>
        </p:spPr>
      </p:pic>
      <p:pic>
        <p:nvPicPr>
          <p:cNvPr id="6" name="Picture 5" descr="Free stock photo of &lt;strong&gt;healthy&lt;/strong&gt; mind, &lt;strong&gt;mental&lt;/strong&gt; &lt;strong&gt;health&lt;/strong&gt;, &lt;strong&gt;mental&lt;/strong&gt; wellne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1" y="-1867670"/>
            <a:ext cx="10058400" cy="5896670"/>
          </a:xfrm>
          <a:prstGeom prst="rect">
            <a:avLst/>
          </a:prstGeom>
        </p:spPr>
      </p:pic>
      <p:pic>
        <p:nvPicPr>
          <p:cNvPr id="7" name="Picture 6" descr="Article: The benefits of &lt;strong&gt;prioritizing&lt;/strong&gt; &lt;strong&gt;mental&lt;/strong&gt; &lt;strong&gt;health&lt;/strong&gt; at the &lt;strong&gt;workplace&lt;/strong&gt;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88" y="2854305"/>
            <a:ext cx="5943600" cy="3343275"/>
          </a:xfrm>
          <a:prstGeom prst="rect">
            <a:avLst/>
          </a:prstGeom>
        </p:spPr>
      </p:pic>
      <p:pic>
        <p:nvPicPr>
          <p:cNvPr id="8" name="Picture 7" descr="Introduction to &lt;strong&gt;Mental&lt;/strong&gt; &lt;strong&gt;Health&lt;/strong&gt; | Introduction to Psycholog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24" y="2989632"/>
            <a:ext cx="3121152" cy="207873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5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768AD-BD6C-C777-257C-4F2D47A2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F8A6F-58C4-8D90-1CA3-D7D487C9B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AT THE INTERSECTION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Clinical challenges:</a:t>
            </a:r>
          </a:p>
          <a:p>
            <a:r>
              <a:rPr lang="en-US" sz="2400" dirty="0"/>
              <a:t>Diagnostic overshadowing</a:t>
            </a:r>
          </a:p>
          <a:p>
            <a:r>
              <a:rPr lang="en-US" sz="2400" dirty="0"/>
              <a:t>Complexity of assessment and treatment (Difficulty in diagnosing due to overlapping symptoms)</a:t>
            </a:r>
          </a:p>
          <a:p>
            <a:r>
              <a:rPr lang="en-US" sz="2400" dirty="0"/>
              <a:t>Poor prognosis if one disorder is untreated (Poor treatment adherence when one condition is left unaddressed)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3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E52C-9F5F-D303-BCED-B9955575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AT THE INTERSECTION 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1D3BB-9024-EF4F-D625-1F419E32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Systemic barriers:</a:t>
            </a:r>
          </a:p>
          <a:p>
            <a:r>
              <a:rPr lang="en-US" sz="2400" dirty="0"/>
              <a:t>Fragmented mental health and addiction services (Separate treatment systems for mental health and addiction)</a:t>
            </a:r>
          </a:p>
          <a:p>
            <a:r>
              <a:rPr lang="en-US" sz="2400" dirty="0"/>
              <a:t>Lack of integrated care models (Lack of integrated service models and case coordination)</a:t>
            </a:r>
          </a:p>
          <a:p>
            <a:r>
              <a:rPr lang="en-US" sz="2400" dirty="0"/>
              <a:t>Limited trained professionals</a:t>
            </a:r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9AB6C-6D4B-4872-51F9-38E86F27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0B5B-3D18-9F8E-1E3D-9976AC7D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AT THE INTERSECTION iii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ADB-9AD3-D826-5FA2-57A59AC3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Stigma and discrimination: </a:t>
            </a:r>
          </a:p>
          <a:p>
            <a:r>
              <a:rPr lang="en-US" sz="2400" dirty="0"/>
              <a:t>	Dual stigma in health settings and society</a:t>
            </a:r>
          </a:p>
          <a:p>
            <a:r>
              <a:rPr lang="en-US" sz="2400" dirty="0"/>
              <a:t>	Impact on help-seeking behavior</a:t>
            </a:r>
          </a:p>
          <a:p>
            <a:r>
              <a:rPr lang="en-US" sz="2400" b="1" dirty="0"/>
              <a:t>Policy and funding issues:</a:t>
            </a:r>
          </a:p>
          <a:p>
            <a:r>
              <a:rPr lang="en-US" sz="2400" dirty="0"/>
              <a:t>	Insufficient investment in dual-diagnosis services</a:t>
            </a:r>
          </a:p>
          <a:p>
            <a:r>
              <a:rPr lang="en-US" sz="2400" dirty="0"/>
              <a:t>	Inconsistent policy frameworks</a:t>
            </a:r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8AAA4-CE6D-5BA5-7528-6F656EC8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2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INTERVENTIONS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Autofit/>
          </a:bodyPr>
          <a:lstStyle/>
          <a:p>
            <a:r>
              <a:rPr lang="en-US" sz="2400" b="1" dirty="0"/>
              <a:t>Integrated treatment models: </a:t>
            </a:r>
            <a:r>
              <a:rPr lang="en-US" sz="2400" dirty="0"/>
              <a:t>Persons who has SUD and another mental health disorder, should receive coordinated care for both conditions simultaneously</a:t>
            </a:r>
          </a:p>
          <a:p>
            <a:r>
              <a:rPr lang="en-US" sz="2400" dirty="0"/>
              <a:t>Early Intervention and Prevention.</a:t>
            </a:r>
          </a:p>
          <a:p>
            <a:r>
              <a:rPr lang="en-US" sz="2400" b="1" dirty="0"/>
              <a:t>Integrated Dual Disorder Treatment (IDDT): </a:t>
            </a:r>
            <a:r>
              <a:rPr lang="en-US" sz="2400" dirty="0"/>
              <a:t>Is an evidence-based practice that improves quality of life for people with co-occurring severe mental illness and SUD by combining substance abuse services with mental health services.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1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D27A-2AAA-090B-8FA8-6E82996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INTERVENTIONS 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2E19-19E9-550D-3EC3-29546D90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IDDT:  multidisciplinary with BIOPSYHOSOCIAL approach. </a:t>
            </a:r>
          </a:p>
          <a:p>
            <a:r>
              <a:rPr lang="en-US" sz="2400" dirty="0"/>
              <a:t>IDDT increases:  Continuity of care, quality-of-life and Independent living as well reduces: Relapse and Hospitalization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Assertive Community Treatment (ACT):  </a:t>
            </a:r>
            <a:r>
              <a:rPr lang="en-US" sz="2400" dirty="0"/>
              <a:t>A form of community-based mental health care that emphasizes outreach to the community and an individualized treatment approach.</a:t>
            </a:r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D3EF-CA6D-5724-CDA9-EE45832E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2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74285-01F7-767D-D037-21CE727C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54366-70B6-30B2-DE28-20FE0596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57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53825"/>
          </a:xfrm>
        </p:spPr>
        <p:txBody>
          <a:bodyPr/>
          <a:lstStyle/>
          <a:p>
            <a:r>
              <a:rPr lang="en-US" dirty="0"/>
              <a:t>EFFECTIVE INTERVENTIONS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Psychosocial interventions:</a:t>
            </a:r>
          </a:p>
          <a:p>
            <a:r>
              <a:rPr lang="en-US" sz="2400" dirty="0"/>
              <a:t>	Cognitive Behavioral Therapy (CBT)</a:t>
            </a:r>
          </a:p>
          <a:p>
            <a:r>
              <a:rPr lang="en-US" sz="2400" dirty="0"/>
              <a:t>	Motivational Interviewing (MI)</a:t>
            </a:r>
          </a:p>
          <a:p>
            <a:r>
              <a:rPr lang="en-US" sz="2400" dirty="0"/>
              <a:t>	Contingency Management</a:t>
            </a:r>
          </a:p>
          <a:p>
            <a:r>
              <a:rPr lang="en-US" sz="2400" dirty="0"/>
              <a:t>	Trauma-Informed Care</a:t>
            </a:r>
          </a:p>
          <a:p>
            <a:r>
              <a:rPr lang="en-US" sz="2400" dirty="0"/>
              <a:t>        Dialectical behavior therapy (DBT)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0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INTERVENTIONS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Pharmacological interventions:</a:t>
            </a:r>
          </a:p>
          <a:p>
            <a:r>
              <a:rPr lang="en-US" sz="2400" dirty="0"/>
              <a:t>	Medication-Assisted Treatment (MAT) for SUD (e.g., methadone, buprenorphine)</a:t>
            </a:r>
          </a:p>
          <a:p>
            <a:r>
              <a:rPr lang="en-US" sz="2400" dirty="0"/>
              <a:t>	Psychotropic medications for co-occurring 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49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INTERVENTIONS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Community-Based Support Systems: </a:t>
            </a:r>
            <a:r>
              <a:rPr lang="en-US" sz="2400" dirty="0"/>
              <a:t>Providing access to peer support groups, family therapy, and community resources can help individuals build resilience and navigate recovery.</a:t>
            </a:r>
          </a:p>
          <a:p>
            <a:r>
              <a:rPr lang="en-US" sz="2400" b="1" dirty="0"/>
              <a:t>Harm reduction strategies: </a:t>
            </a:r>
            <a:r>
              <a:rPr lang="en-US" sz="2400" dirty="0"/>
              <a:t>Needle exchange programs, and overdose prevention education.</a:t>
            </a:r>
          </a:p>
          <a:p>
            <a:r>
              <a:rPr lang="en-US" sz="2400" b="1" dirty="0"/>
              <a:t>Digital and telehealth approaches: </a:t>
            </a:r>
            <a:r>
              <a:rPr lang="en-US" sz="2400" dirty="0"/>
              <a:t>E-therapy and mobile apps for mental health and addiction support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83EA-A488-85EA-C980-DE5F5F1B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Learning OBJECTIVES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A226-5035-0942-BE8F-DC5D42D9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Understanding the Scope and Complexity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Recognizing Key 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Exploring Effective interventions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Analyze Policy and Practice Implications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Foster Interdisciplinary and Culturally Competent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Commit To Action and Advocacy</a:t>
            </a:r>
            <a:endParaRPr kumimoji="0" lang="en-N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1DFA8-C144-0822-FEC6-39F02407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4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Promoting early detection and screening in primary care</a:t>
            </a:r>
          </a:p>
          <a:p>
            <a:r>
              <a:rPr lang="en-US" sz="2600" dirty="0"/>
              <a:t>Enhancing collaborative care and interdisciplinary teams</a:t>
            </a:r>
          </a:p>
          <a:p>
            <a:r>
              <a:rPr lang="en-US" sz="2600" dirty="0"/>
              <a:t>Strengthening training for providers on co-occurring disorders</a:t>
            </a:r>
          </a:p>
          <a:p>
            <a:r>
              <a:rPr lang="en-US" sz="2600" dirty="0"/>
              <a:t>Policy reforms for integrated service delivery, funding and investing in research</a:t>
            </a:r>
          </a:p>
          <a:p>
            <a:r>
              <a:rPr lang="en-US" sz="2600" dirty="0"/>
              <a:t>Community engagement and reducing stigma</a:t>
            </a:r>
          </a:p>
          <a:p>
            <a:r>
              <a:rPr lang="en-US" sz="2600" dirty="0"/>
              <a:t>Addressing Social Determinants of Health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2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3F1C-57EE-AA0F-EB31-543A64EC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1A79-E5F7-7505-D2D6-77D2C22E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Culturally Competent and Tailored Interventions</a:t>
            </a:r>
          </a:p>
          <a:p>
            <a:r>
              <a:rPr lang="en-US" sz="2400" dirty="0"/>
              <a:t>Technological Innovations in Treatment Delivery</a:t>
            </a:r>
          </a:p>
          <a:p>
            <a:endParaRPr lang="en-US" sz="2400" dirty="0"/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6A31-67E6-FBBC-C29D-13BA008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2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 </a:t>
            </a:r>
            <a:r>
              <a:rPr lang="en-US" sz="2400" dirty="0"/>
              <a:t>The intersection of substance use and mental health disorders particularly in vulnerable communities presents significant challenges that require a multifaceted, integrated approach to care and intervention.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Integrated care models, which provide simultaneous treatment for both mental health and substance use disorders, have shown significant success in breaking the cycle of these co-occurring conditions.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5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D159B-1B89-F144-2DA5-99C8AFCF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45826-0A22-1A54-CAF2-F8DE7F77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National Institute on Drug Abuse (NIDA). (2020). Common Comorbidities with Substance Use Disorders Research Report.</a:t>
            </a:r>
            <a:br>
              <a:rPr lang="en-US" dirty="0"/>
            </a:br>
            <a:r>
              <a:rPr lang="en-US" dirty="0"/>
              <a:t>https://www.drugabuse.gov</a:t>
            </a:r>
          </a:p>
          <a:p>
            <a:r>
              <a:rPr lang="en-US" dirty="0"/>
              <a:t>World Health Organization (WHO). (2014). Mental Health Atlas.</a:t>
            </a:r>
            <a:br>
              <a:rPr lang="en-US" dirty="0"/>
            </a:br>
            <a:r>
              <a:rPr lang="en-US" dirty="0"/>
              <a:t>https://www.who.int/publications/i/item/9789241565011</a:t>
            </a:r>
          </a:p>
          <a:p>
            <a:r>
              <a:rPr lang="en-US" dirty="0"/>
              <a:t>Substance Abuse and Mental Health Services Administration (SAMHSA). (2022). Integrated Treatment for Co-Occurring Disorders Evidence-Based Practices (EBP) KIT.</a:t>
            </a:r>
            <a:br>
              <a:rPr lang="en-US" dirty="0"/>
            </a:br>
            <a:r>
              <a:rPr lang="en-US" dirty="0"/>
              <a:t>https://store.samhsa.gov</a:t>
            </a:r>
          </a:p>
          <a:p>
            <a:r>
              <a:rPr lang="en-US" dirty="0"/>
              <a:t>United Nations Office on Drugs and Crime (UNODC). (2021). World Drug Report 2021: Drug use and health.</a:t>
            </a:r>
            <a:br>
              <a:rPr lang="en-US" dirty="0"/>
            </a:br>
            <a:r>
              <a:rPr lang="en-US" dirty="0"/>
              <a:t>https://www.unodc.org/unodc/en/data-and-analysis/wdr2021.html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2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80D5-0671-9743-F008-828D54D2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D29-3C6A-3FEA-DF73-EDBAE356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https://case.edu/socialwork/centerforebp/practices/substance-abuse-mental-illness/integrated-dual-disorder-treatment</a:t>
            </a:r>
            <a:endParaRPr lang="en-US" dirty="0"/>
          </a:p>
          <a:p>
            <a:r>
              <a:rPr lang="en-US" dirty="0"/>
              <a:t>NIDA https://nida.nih.gov/research-topics/co-occurring-disorders-health-conditions</a:t>
            </a:r>
          </a:p>
          <a:p>
            <a:r>
              <a:rPr lang="en-US" dirty="0"/>
              <a:t>SAMHSA https://www.samhsa.gov/substance-use/treatment/co-occurring-disorders</a:t>
            </a:r>
          </a:p>
          <a:p>
            <a:r>
              <a:rPr lang="en-US" dirty="0"/>
              <a:t>NIDA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https://www.drugabuse.gov/publications/drugfacts/comorbidity-addiction-other-mental-disorders</a:t>
            </a:r>
            <a:endParaRPr lang="en-US" dirty="0"/>
          </a:p>
          <a:p>
            <a:r>
              <a:rPr lang="en-US" dirty="0"/>
              <a:t>https://phoenixhouseca.org/addiction-mental-health/</a:t>
            </a:r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048-8AF0-1FED-B4AF-BEE13EE2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2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4947-2B7C-6383-22C3-E8ADA6CA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D8C6-A09A-D55B-376C-FA2CFACCF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Understanding the Dual Diagnosis </a:t>
            </a:r>
          </a:p>
          <a:p>
            <a:r>
              <a:rPr lang="en-US" sz="2400" dirty="0"/>
              <a:t>Gaps in Diagnosis and Access to Care</a:t>
            </a:r>
          </a:p>
          <a:p>
            <a:r>
              <a:rPr lang="en-US" sz="2400" dirty="0"/>
              <a:t>Stigma and Its Impact on Dual Diagnosis Treatment</a:t>
            </a:r>
          </a:p>
          <a:p>
            <a:r>
              <a:rPr lang="en-US" sz="2400" dirty="0"/>
              <a:t>Workforce Development and Training</a:t>
            </a:r>
          </a:p>
          <a:p>
            <a:r>
              <a:rPr lang="en-US" sz="2400" dirty="0"/>
              <a:t>Policy and Funding Priorities</a:t>
            </a:r>
          </a:p>
          <a:p>
            <a:r>
              <a:rPr lang="en-US" sz="2400" dirty="0"/>
              <a:t>Community Engagement</a:t>
            </a:r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A3056-E2A1-B605-DD6A-599EF3F4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1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423B-AE15-FC7F-89E9-A25CBBD0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and Significance of the topic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D9CC-9AA3-7127-6CC2-52B1B6E4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High and Growing Prevalence</a:t>
            </a:r>
          </a:p>
          <a:p>
            <a:r>
              <a:rPr lang="en-US" sz="2400" dirty="0"/>
              <a:t>Costly Public Health Burden</a:t>
            </a:r>
          </a:p>
          <a:p>
            <a:r>
              <a:rPr lang="en-US" sz="2400" dirty="0"/>
              <a:t>Fragmentation of Care</a:t>
            </a:r>
          </a:p>
          <a:p>
            <a:r>
              <a:rPr lang="en-US" sz="2400" dirty="0"/>
              <a:t>Stigma and Social Injustice</a:t>
            </a:r>
          </a:p>
          <a:p>
            <a:r>
              <a:rPr lang="en-US" sz="2400" dirty="0"/>
              <a:t>Effective Solutions Exist but Are Underused</a:t>
            </a:r>
          </a:p>
          <a:p>
            <a:r>
              <a:rPr lang="en-US" sz="2400" dirty="0"/>
              <a:t>Alignment with Global Health Priorities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7DD8-8879-1364-8E34-4F0A4A08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2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OVERVIEW OF MENTAL HEALTH AND SUBSTANCE USE DISORDERS</a:t>
            </a:r>
          </a:p>
          <a:p>
            <a:r>
              <a:rPr lang="en-US" sz="2400" dirty="0"/>
              <a:t>INTERCONNECTION OF SUBSTANCE USE AND MENTAL HEALTH</a:t>
            </a:r>
          </a:p>
          <a:p>
            <a:r>
              <a:rPr lang="en-US" sz="2400" dirty="0"/>
              <a:t>CHALLENGES AT THE INTERSECTION</a:t>
            </a:r>
          </a:p>
          <a:p>
            <a:r>
              <a:rPr lang="en-US" sz="2400" dirty="0"/>
              <a:t>EFFECTIVE INTERVENTIONS</a:t>
            </a:r>
          </a:p>
          <a:p>
            <a:r>
              <a:rPr lang="en-US" sz="2400" dirty="0"/>
              <a:t>RECOMMENDATIONS</a:t>
            </a:r>
          </a:p>
          <a:p>
            <a:r>
              <a:rPr lang="en-US" sz="240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0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416676"/>
            <a:ext cx="9603275" cy="4049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co-occurrence of substance use disorders (SUDs) and mental health disorders presents a significant public health challenge, especially in LMIC country where individuals often face overlapping social, economic, and healthcare barriers. </a:t>
            </a:r>
          </a:p>
          <a:p>
            <a:pPr lvl="1"/>
            <a:r>
              <a:rPr lang="en-US" sz="2400" dirty="0"/>
              <a:t> Individuals affected often experience poorer health outcomes, higher service utilization, and increased mortality. </a:t>
            </a:r>
          </a:p>
          <a:p>
            <a:pPr lvl="1"/>
            <a:r>
              <a:rPr lang="en-US" sz="2400" dirty="0"/>
              <a:t> Fragmented care systems, stigma, and underfunding exacerbate these issues.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A39E-2139-8BA2-0225-32CBE42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II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7336-9285-2FB7-6AB7-6F334927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Co-occurring is also called comorbidity or dual diagnosis—when two disorders or illnesses occur in the same person, simultaneously or one after another. </a:t>
            </a:r>
          </a:p>
          <a:p>
            <a:r>
              <a:rPr lang="en-US" sz="2400" dirty="0"/>
              <a:t>Comorbidity also implies that the illnesses interact, affecting the course and prognosis of both.</a:t>
            </a:r>
          </a:p>
          <a:p>
            <a:r>
              <a:rPr lang="en-US" sz="2400" dirty="0"/>
              <a:t>Co-occurring conditions that involve SUD and </a:t>
            </a:r>
            <a:r>
              <a:rPr lang="en-US" sz="2400" dirty="0" err="1"/>
              <a:t>mh</a:t>
            </a:r>
            <a:r>
              <a:rPr lang="en-US" sz="2400" dirty="0"/>
              <a:t> are common because similar areas of the brain are involved with both.  </a:t>
            </a:r>
            <a:endParaRPr lang="en-N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1C843-5C6F-C0F2-0992-4814D2BF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5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567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About 50% of people with a mental health issue will also experience a substance use disorder and vice versa.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According to the National Survey on Drug Use and Health (2018), 9.2 million adults in the U.S. experienced both mental illness and a substance use disorder.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Rates are rising, particularly post-COVID-19, due to increased stress, isolation, economic uncertainty, and trauma.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179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973</TotalTime>
  <Words>1505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Gallery</vt:lpstr>
      <vt:lpstr>ISSUP NIGERIA 2025</vt:lpstr>
      <vt:lpstr>PowerPoint Presentation</vt:lpstr>
      <vt:lpstr>Learning OBJECTIVES</vt:lpstr>
      <vt:lpstr>Discussion Topics</vt:lpstr>
      <vt:lpstr>Relevance and Significance of the topic</vt:lpstr>
      <vt:lpstr>OUTLINE</vt:lpstr>
      <vt:lpstr>Introduction</vt:lpstr>
      <vt:lpstr>INTRODUCTION II</vt:lpstr>
      <vt:lpstr>Introduction III</vt:lpstr>
      <vt:lpstr>Introduction IV</vt:lpstr>
      <vt:lpstr>PowerPoint Presentation</vt:lpstr>
      <vt:lpstr>Overview: MH &amp; SUD</vt:lpstr>
      <vt:lpstr>Overview ii</vt:lpstr>
      <vt:lpstr>overview iii</vt:lpstr>
      <vt:lpstr>OVERVIEW 1V</vt:lpstr>
      <vt:lpstr>INTERSECTION OF SUBSTANCE USE AND MENTAL HEALTH </vt:lpstr>
      <vt:lpstr>INTERSECTIONS II</vt:lpstr>
      <vt:lpstr>INTERSECTIONS III</vt:lpstr>
      <vt:lpstr>PowerPoint Presentation</vt:lpstr>
      <vt:lpstr>PowerPoint Presentation</vt:lpstr>
      <vt:lpstr>CHALLENGES AT THE INTERSECTION </vt:lpstr>
      <vt:lpstr>CHALLENGES AT THE INTERSECTION ii</vt:lpstr>
      <vt:lpstr>CHALLENGES AT THE INTERSECTION iii</vt:lpstr>
      <vt:lpstr>EFFECTIVE INTERVENTIONS </vt:lpstr>
      <vt:lpstr>EFFECTIVE INTERVENTIONS ii</vt:lpstr>
      <vt:lpstr>PowerPoint Presentation</vt:lpstr>
      <vt:lpstr>EFFECTIVE INTERVENTIONS III</vt:lpstr>
      <vt:lpstr>EFFECTIVE INTERVENTIONS IV</vt:lpstr>
      <vt:lpstr>EFFECTIVE INTERVENTIONS v</vt:lpstr>
      <vt:lpstr>RECOMMENDATIONS </vt:lpstr>
      <vt:lpstr>RECOMMENDATIONS II</vt:lpstr>
      <vt:lpstr>Conclusion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USER</dc:creator>
  <cp:lastModifiedBy>Ejikeme M. Ogueji</cp:lastModifiedBy>
  <cp:revision>35</cp:revision>
  <dcterms:created xsi:type="dcterms:W3CDTF">2024-10-09T11:49:56Z</dcterms:created>
  <dcterms:modified xsi:type="dcterms:W3CDTF">2025-05-27T13:26:10Z</dcterms:modified>
</cp:coreProperties>
</file>